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9" r:id="rId2"/>
    <p:sldMasterId id="2147483732" r:id="rId3"/>
    <p:sldMasterId id="2147483745" r:id="rId4"/>
  </p:sldMasterIdLst>
  <p:notesMasterIdLst>
    <p:notesMasterId r:id="rId91"/>
  </p:notesMasterIdLst>
  <p:sldIdLst>
    <p:sldId id="412" r:id="rId5"/>
    <p:sldId id="300" r:id="rId6"/>
    <p:sldId id="352" r:id="rId7"/>
    <p:sldId id="399" r:id="rId8"/>
    <p:sldId id="620" r:id="rId9"/>
    <p:sldId id="623" r:id="rId10"/>
    <p:sldId id="617" r:id="rId11"/>
    <p:sldId id="562" r:id="rId12"/>
    <p:sldId id="560" r:id="rId13"/>
    <p:sldId id="584" r:id="rId14"/>
    <p:sldId id="615" r:id="rId15"/>
    <p:sldId id="616" r:id="rId16"/>
    <p:sldId id="360" r:id="rId17"/>
    <p:sldId id="501" r:id="rId18"/>
    <p:sldId id="502" r:id="rId19"/>
    <p:sldId id="503" r:id="rId20"/>
    <p:sldId id="492" r:id="rId21"/>
    <p:sldId id="419" r:id="rId22"/>
    <p:sldId id="504" r:id="rId23"/>
    <p:sldId id="567" r:id="rId24"/>
    <p:sldId id="568" r:id="rId25"/>
    <p:sldId id="569" r:id="rId26"/>
    <p:sldId id="570" r:id="rId27"/>
    <p:sldId id="571" r:id="rId28"/>
    <p:sldId id="572" r:id="rId29"/>
    <p:sldId id="573" r:id="rId30"/>
    <p:sldId id="576" r:id="rId31"/>
    <p:sldId id="578" r:id="rId32"/>
    <p:sldId id="565" r:id="rId33"/>
    <p:sldId id="420" r:id="rId34"/>
    <p:sldId id="505" r:id="rId35"/>
    <p:sldId id="583" r:id="rId36"/>
    <p:sldId id="606" r:id="rId37"/>
    <p:sldId id="607" r:id="rId38"/>
    <p:sldId id="421" r:id="rId39"/>
    <p:sldId id="622" r:id="rId40"/>
    <p:sldId id="603" r:id="rId41"/>
    <p:sldId id="604" r:id="rId42"/>
    <p:sldId id="605" r:id="rId43"/>
    <p:sldId id="614" r:id="rId44"/>
    <p:sldId id="613" r:id="rId45"/>
    <p:sldId id="612" r:id="rId46"/>
    <p:sldId id="585" r:id="rId47"/>
    <p:sldId id="506" r:id="rId48"/>
    <p:sldId id="594" r:id="rId49"/>
    <p:sldId id="591" r:id="rId50"/>
    <p:sldId id="596" r:id="rId51"/>
    <p:sldId id="593" r:id="rId52"/>
    <p:sldId id="590" r:id="rId53"/>
    <p:sldId id="598" r:id="rId54"/>
    <p:sldId id="621" r:id="rId55"/>
    <p:sldId id="626" r:id="rId56"/>
    <p:sldId id="628" r:id="rId57"/>
    <p:sldId id="632" r:id="rId58"/>
    <p:sldId id="634" r:id="rId59"/>
    <p:sldId id="635" r:id="rId60"/>
    <p:sldId id="633" r:id="rId61"/>
    <p:sldId id="631" r:id="rId62"/>
    <p:sldId id="627" r:id="rId63"/>
    <p:sldId id="625" r:id="rId64"/>
    <p:sldId id="599" r:id="rId65"/>
    <p:sldId id="600" r:id="rId66"/>
    <p:sldId id="602" r:id="rId67"/>
    <p:sldId id="362" r:id="rId68"/>
    <p:sldId id="364" r:id="rId69"/>
    <p:sldId id="365" r:id="rId70"/>
    <p:sldId id="609" r:id="rId71"/>
    <p:sldId id="423" r:id="rId72"/>
    <p:sldId id="424" r:id="rId73"/>
    <p:sldId id="487" r:id="rId74"/>
    <p:sldId id="425" r:id="rId75"/>
    <p:sldId id="488" r:id="rId76"/>
    <p:sldId id="461" r:id="rId77"/>
    <p:sldId id="507" r:id="rId78"/>
    <p:sldId id="440" r:id="rId79"/>
    <p:sldId id="514" r:id="rId80"/>
    <p:sldId id="366" r:id="rId81"/>
    <p:sldId id="610" r:id="rId82"/>
    <p:sldId id="611" r:id="rId83"/>
    <p:sldId id="438" r:id="rId84"/>
    <p:sldId id="351" r:id="rId85"/>
    <p:sldId id="439" r:id="rId86"/>
    <p:sldId id="494" r:id="rId87"/>
    <p:sldId id="509" r:id="rId88"/>
    <p:sldId id="511" r:id="rId89"/>
    <p:sldId id="624" r:id="rId90"/>
  </p:sldIdLst>
  <p:sldSz cx="9144000" cy="6858000" type="screen4x3"/>
  <p:notesSz cx="6797675" cy="992822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FF99"/>
    <a:srgbClr val="CCFF99"/>
    <a:srgbClr val="0000FF"/>
    <a:srgbClr val="FF9999"/>
    <a:srgbClr val="FFCCFF"/>
    <a:srgbClr val="99FFCC"/>
    <a:srgbClr val="FFCCCC"/>
    <a:srgbClr val="FF7C8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48" autoAdjust="0"/>
  </p:normalViewPr>
  <p:slideViewPr>
    <p:cSldViewPr>
      <p:cViewPr varScale="1">
        <p:scale>
          <a:sx n="63" d="100"/>
          <a:sy n="63" d="100"/>
        </p:scale>
        <p:origin x="1380" y="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A4D364B2-2F7E-4977-ADE6-1F4FF857788C}" type="datetimeFigureOut">
              <a:rPr lang="zh-TW" altLang="en-US" smtClean="0"/>
              <a:t>2020/6/3</a:t>
            </a:fld>
            <a:endParaRPr lang="zh-TW" altLang="en-US"/>
          </a:p>
        </p:txBody>
      </p:sp>
      <p:sp>
        <p:nvSpPr>
          <p:cNvPr id="4" name="投影片圖像版面配置區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538E0615-C4AB-48A3-AF73-CB07B0AC49DE}" type="slidenum">
              <a:rPr lang="zh-TW" altLang="en-US" smtClean="0"/>
              <a:t>‹#›</a:t>
            </a:fld>
            <a:endParaRPr lang="zh-TW" altLang="en-US"/>
          </a:p>
        </p:txBody>
      </p:sp>
    </p:spTree>
    <p:extLst>
      <p:ext uri="{BB962C8B-B14F-4D97-AF65-F5344CB8AC3E}">
        <p14:creationId xmlns:p14="http://schemas.microsoft.com/office/powerpoint/2010/main" val="3817698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t>2</a:t>
            </a:fld>
            <a:endParaRPr lang="zh-TW" altLang="en-US"/>
          </a:p>
        </p:txBody>
      </p:sp>
    </p:spTree>
    <p:extLst>
      <p:ext uri="{BB962C8B-B14F-4D97-AF65-F5344CB8AC3E}">
        <p14:creationId xmlns:p14="http://schemas.microsoft.com/office/powerpoint/2010/main" val="3547617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t>35</a:t>
            </a:fld>
            <a:endParaRPr lang="zh-TW" altLang="en-US"/>
          </a:p>
        </p:txBody>
      </p:sp>
    </p:spTree>
    <p:extLst>
      <p:ext uri="{BB962C8B-B14F-4D97-AF65-F5344CB8AC3E}">
        <p14:creationId xmlns:p14="http://schemas.microsoft.com/office/powerpoint/2010/main" val="354761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38E0615-C4AB-48A3-AF73-CB07B0AC49DE}" type="slidenum">
              <a:rPr lang="zh-TW" altLang="en-US" smtClean="0"/>
              <a:t>36</a:t>
            </a:fld>
            <a:endParaRPr lang="zh-TW" altLang="en-US"/>
          </a:p>
        </p:txBody>
      </p:sp>
    </p:spTree>
    <p:extLst>
      <p:ext uri="{BB962C8B-B14F-4D97-AF65-F5344CB8AC3E}">
        <p14:creationId xmlns:p14="http://schemas.microsoft.com/office/powerpoint/2010/main" val="52430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38E0615-C4AB-48A3-AF73-CB07B0AC49DE}" type="slidenum">
              <a:rPr lang="zh-TW" altLang="en-US" smtClean="0">
                <a:solidFill>
                  <a:prstClr val="black"/>
                </a:solidFill>
              </a:rPr>
              <a:pPr/>
              <a:t>43</a:t>
            </a:fld>
            <a:endParaRPr lang="zh-TW" altLang="en-US">
              <a:solidFill>
                <a:prstClr val="black"/>
              </a:solidFill>
            </a:endParaRPr>
          </a:p>
        </p:txBody>
      </p:sp>
    </p:spTree>
    <p:extLst>
      <p:ext uri="{BB962C8B-B14F-4D97-AF65-F5344CB8AC3E}">
        <p14:creationId xmlns:p14="http://schemas.microsoft.com/office/powerpoint/2010/main" val="55359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t>44</a:t>
            </a:fld>
            <a:endParaRPr lang="zh-TW" altLang="en-US"/>
          </a:p>
        </p:txBody>
      </p:sp>
    </p:spTree>
    <p:extLst>
      <p:ext uri="{BB962C8B-B14F-4D97-AF65-F5344CB8AC3E}">
        <p14:creationId xmlns:p14="http://schemas.microsoft.com/office/powerpoint/2010/main" val="3547617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4C1AFA0-E053-4560-8079-626EED5FAF87}" type="slidenum">
              <a:rPr lang="zh-TW" altLang="en-US" smtClean="0">
                <a:solidFill>
                  <a:prstClr val="black"/>
                </a:solidFill>
              </a:rPr>
              <a:pPr/>
              <a:t>81</a:t>
            </a:fld>
            <a:endParaRPr lang="zh-TW" altLang="en-US">
              <a:solidFill>
                <a:prstClr val="black"/>
              </a:solidFill>
            </a:endParaRPr>
          </a:p>
        </p:txBody>
      </p:sp>
    </p:spTree>
    <p:extLst>
      <p:ext uri="{BB962C8B-B14F-4D97-AF65-F5344CB8AC3E}">
        <p14:creationId xmlns:p14="http://schemas.microsoft.com/office/powerpoint/2010/main" val="2175988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38E0615-C4AB-48A3-AF73-CB07B0AC49DE}" type="slidenum">
              <a:rPr lang="zh-TW" altLang="en-US" smtClean="0">
                <a:solidFill>
                  <a:prstClr val="black"/>
                </a:solidFill>
              </a:rPr>
              <a:pPr/>
              <a:t>7</a:t>
            </a:fld>
            <a:endParaRPr lang="zh-TW" altLang="en-US">
              <a:solidFill>
                <a:prstClr val="black"/>
              </a:solidFill>
            </a:endParaRPr>
          </a:p>
        </p:txBody>
      </p:sp>
    </p:spTree>
    <p:extLst>
      <p:ext uri="{BB962C8B-B14F-4D97-AF65-F5344CB8AC3E}">
        <p14:creationId xmlns:p14="http://schemas.microsoft.com/office/powerpoint/2010/main" val="2444263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38E0615-C4AB-48A3-AF73-CB07B0AC49DE}" type="slidenum">
              <a:rPr lang="zh-TW" altLang="en-US" smtClean="0"/>
              <a:t>9</a:t>
            </a:fld>
            <a:endParaRPr lang="zh-TW" altLang="en-US"/>
          </a:p>
        </p:txBody>
      </p:sp>
    </p:spTree>
    <p:extLst>
      <p:ext uri="{BB962C8B-B14F-4D97-AF65-F5344CB8AC3E}">
        <p14:creationId xmlns:p14="http://schemas.microsoft.com/office/powerpoint/2010/main" val="1706352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38E0615-C4AB-48A3-AF73-CB07B0AC49DE}" type="slidenum">
              <a:rPr lang="zh-TW" altLang="en-US" smtClean="0"/>
              <a:t>11</a:t>
            </a:fld>
            <a:endParaRPr lang="zh-TW" altLang="en-US"/>
          </a:p>
        </p:txBody>
      </p:sp>
    </p:spTree>
    <p:extLst>
      <p:ext uri="{BB962C8B-B14F-4D97-AF65-F5344CB8AC3E}">
        <p14:creationId xmlns:p14="http://schemas.microsoft.com/office/powerpoint/2010/main" val="3556964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38E0615-C4AB-48A3-AF73-CB07B0AC49DE}" type="slidenum">
              <a:rPr lang="zh-TW" altLang="en-US" smtClean="0"/>
              <a:t>17</a:t>
            </a:fld>
            <a:endParaRPr lang="zh-TW" altLang="en-US"/>
          </a:p>
        </p:txBody>
      </p:sp>
    </p:spTree>
    <p:extLst>
      <p:ext uri="{BB962C8B-B14F-4D97-AF65-F5344CB8AC3E}">
        <p14:creationId xmlns:p14="http://schemas.microsoft.com/office/powerpoint/2010/main" val="4137957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38E0615-C4AB-48A3-AF73-CB07B0AC49DE}" type="slidenum">
              <a:rPr lang="zh-TW" altLang="en-US" smtClean="0"/>
              <a:t>18</a:t>
            </a:fld>
            <a:endParaRPr lang="zh-TW" altLang="en-US"/>
          </a:p>
        </p:txBody>
      </p:sp>
    </p:spTree>
    <p:extLst>
      <p:ext uri="{BB962C8B-B14F-4D97-AF65-F5344CB8AC3E}">
        <p14:creationId xmlns:p14="http://schemas.microsoft.com/office/powerpoint/2010/main" val="2862930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t>30</a:t>
            </a:fld>
            <a:endParaRPr lang="zh-TW" altLang="en-US"/>
          </a:p>
        </p:txBody>
      </p:sp>
    </p:spTree>
    <p:extLst>
      <p:ext uri="{BB962C8B-B14F-4D97-AF65-F5344CB8AC3E}">
        <p14:creationId xmlns:p14="http://schemas.microsoft.com/office/powerpoint/2010/main" val="354761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t>31</a:t>
            </a:fld>
            <a:endParaRPr lang="zh-TW" altLang="en-US"/>
          </a:p>
        </p:txBody>
      </p:sp>
    </p:spTree>
    <p:extLst>
      <p:ext uri="{BB962C8B-B14F-4D97-AF65-F5344CB8AC3E}">
        <p14:creationId xmlns:p14="http://schemas.microsoft.com/office/powerpoint/2010/main" val="354761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38E0615-C4AB-48A3-AF73-CB07B0AC49DE}" type="slidenum">
              <a:rPr lang="zh-TW" altLang="en-US" smtClean="0"/>
              <a:t>32</a:t>
            </a:fld>
            <a:endParaRPr lang="zh-TW" altLang="en-US"/>
          </a:p>
        </p:txBody>
      </p:sp>
    </p:spTree>
    <p:extLst>
      <p:ext uri="{BB962C8B-B14F-4D97-AF65-F5344CB8AC3E}">
        <p14:creationId xmlns:p14="http://schemas.microsoft.com/office/powerpoint/2010/main" val="644924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D24AB09D-E456-4262-910D-BF91BD94C5AB}" type="datetime1">
              <a:rPr lang="zh-TW" altLang="en-US" smtClean="0"/>
              <a:t>2020/6/3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3818752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72DA44E0-5370-4A16-86A9-4312DB4D93B1}" type="datetime1">
              <a:rPr lang="zh-TW" altLang="en-US" smtClean="0"/>
              <a:t>2020/6/3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93573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76EF3A6F-C0C5-4D9F-9253-2095BEA7D610}" type="datetime1">
              <a:rPr lang="zh-TW" altLang="en-US" smtClean="0"/>
              <a:t>2020/6/3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3265188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6A94D31D-0B0A-4464-ADBC-5EACA5E46C3C}" type="slidenum">
              <a:rPr lang="zh-TW" altLang="en-US" smtClean="0"/>
              <a:pPr>
                <a:defRPr/>
              </a:pPr>
              <a:t>‹#›</a:t>
            </a:fld>
            <a:endParaRPr lang="zh-TW" altLang="en-US"/>
          </a:p>
        </p:txBody>
      </p:sp>
    </p:spTree>
    <p:extLst>
      <p:ext uri="{BB962C8B-B14F-4D97-AF65-F5344CB8AC3E}">
        <p14:creationId xmlns:p14="http://schemas.microsoft.com/office/powerpoint/2010/main" val="40944813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097003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75886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288630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09718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95849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993823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318726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C776120-B7D7-47BD-B139-A6579C4ED008}" type="datetime1">
              <a:rPr lang="zh-TW" altLang="en-US" smtClean="0"/>
              <a:t>2020/6/3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3672649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97521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56590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218250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9215830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739741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3064753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6/3/2020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79463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814539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1784554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013907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08BF785C-1DC1-4C25-99B4-65F785D4E2F6}" type="datetime1">
              <a:rPr lang="zh-TW" altLang="en-US" smtClean="0"/>
              <a:t>2020/6/3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10510496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D24AB09D-E456-4262-910D-BF91BD94C5AB}"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748604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C776120-B7D7-47BD-B139-A6579C4ED008}"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74829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8BF785C-1DC1-4C25-99B4-65F785D4E2F6}"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818566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FA81BD6-FCE9-4F50-BEBF-02D335D17184}"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279423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415940-E1F0-4CA2-9928-919390487878}"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44262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A2BD223A-DA49-4D67-B949-B30EE72F4D9B}"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719603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C8E74D1-F158-4846-824E-BD4BEE3255D7}"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121196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8785104-4C43-4DCA-8FE6-18A966479D21}"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826630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49B58CB7-6808-4576-BD58-3B1E145B2712}"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579367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2DA44E0-5370-4A16-86A9-4312DB4D93B1}"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24147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0FA81BD6-FCE9-4F50-BEBF-02D335D17184}" type="datetime1">
              <a:rPr lang="zh-TW" altLang="en-US" smtClean="0"/>
              <a:t>2020/6/3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30171457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6EF3A6F-C0C5-4D9F-9253-2095BEA7D610}"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829861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3983145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7"/>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0CA17C19-1807-42DE-B55B-A2964C20EE8F}"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155545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39C9C933-A866-4A7B-9F1E-CB0C4E780246}"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314843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3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AD5D8F0-7471-4601-8D7D-3326C8B30EAB}"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910422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10395E2E-B832-4677-A2FD-83DF07F7A98B}"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79351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6DAAAFF1-22FD-4688-8E62-10C39E739E0D}"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527792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B2ED2512-D16B-4197-9298-5E79F97EA7C8}"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78901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D32505D-E0FD-4FA3-9EC5-69FAB8D88F95}"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575154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nchor="b"/>
          <a:lstStyle>
            <a:lvl1pPr algn="l">
              <a:defRPr sz="1500" b="1"/>
            </a:lvl1pPr>
          </a:lstStyle>
          <a:p>
            <a:r>
              <a:rPr lang="zh-TW" altLang="en-US"/>
              <a:t>按一下以編輯母片標題樣式</a:t>
            </a:r>
          </a:p>
        </p:txBody>
      </p:sp>
      <p:sp>
        <p:nvSpPr>
          <p:cNvPr id="3" name="內容版面配置區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79FCC99F-9516-4255-8DEE-0DDCE2E402B6}"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36698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B415940-E1F0-4CA2-9928-919390487878}" type="datetime1">
              <a:rPr lang="zh-TW" altLang="en-US" smtClean="0"/>
              <a:t>2020/6/3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22906184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15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3BF10019-B412-40B4-BF3A-A4EC7853AE88}"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259990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E542ECC-5F01-40B4-B9AC-51DE1DDF54A9}"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624880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40"/>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40"/>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AC93243-83CF-47AC-8B92-BD1314F1386B}"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970983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1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A2BD223A-DA49-4D67-B949-B30EE72F4D9B}" type="datetime1">
              <a:rPr lang="zh-TW" altLang="en-US" smtClean="0"/>
              <a:t>2020/6/3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202592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C8E74D1-F158-4846-824E-BD4BEE3255D7}" type="datetime1">
              <a:rPr lang="zh-TW" altLang="en-US" smtClean="0"/>
              <a:t>2020/6/3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1916661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08785104-4C43-4DCA-8FE6-18A966479D21}" type="datetime1">
              <a:rPr lang="zh-TW" altLang="en-US" smtClean="0"/>
              <a:t>2020/6/3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315867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49B58CB7-6808-4576-BD58-3B1E145B2712}" type="datetime1">
              <a:rPr lang="zh-TW" altLang="en-US" smtClean="0"/>
              <a:t>2020/6/3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746330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323D9-114F-4481-9812-56C504F405C2}" type="datetime1">
              <a:rPr lang="zh-TW" altLang="en-US" smtClean="0"/>
              <a:t>2020/6/3</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3680296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defRPr/>
            </a:pPr>
            <a:fld id="{23815EA3-284F-416B-AAFF-17C373D551D1}" type="slidenum">
              <a:rPr lang="zh-TW" altLang="en-US" smtClean="0">
                <a:solidFill>
                  <a:prstClr val="black">
                    <a:tint val="75000"/>
                  </a:prstClr>
                </a:solidFill>
              </a:rPr>
              <a:pPr defTabSz="457200">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61244669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2" r:id="rId12"/>
    <p:sldLayoutId id="2147483713" r:id="rId13"/>
    <p:sldLayoutId id="2147483714" r:id="rId14"/>
    <p:sldLayoutId id="2147483715" r:id="rId15"/>
    <p:sldLayoutId id="2147483716" r:id="rId16"/>
    <p:sldLayoutId id="214748375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323D9-114F-4481-9812-56C504F405C2}"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6007717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51142E2-5AC9-4A17-9FB4-88FB7322079D}" type="datetime1">
              <a:rPr lang="zh-TW" altLang="en-US" smtClean="0">
                <a:solidFill>
                  <a:prstClr val="black">
                    <a:tint val="75000"/>
                  </a:prstClr>
                </a:solidFill>
              </a:rPr>
              <a:pPr/>
              <a:t>2020/6/3</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8796447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5.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emf"/><Relationship Id="rId1" Type="http://schemas.openxmlformats.org/officeDocument/2006/relationships/slideLayout" Target="../slideLayouts/slideLayout25.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0.png"/><Relationship Id="rId1" Type="http://schemas.openxmlformats.org/officeDocument/2006/relationships/slideLayout" Target="../slideLayouts/slideLayout43.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3.xml"/><Relationship Id="rId4" Type="http://schemas.openxmlformats.org/officeDocument/2006/relationships/image" Target="../media/image60.emf"/></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3.xml"/><Relationship Id="rId4" Type="http://schemas.openxmlformats.org/officeDocument/2006/relationships/image" Target="../media/image6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9.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5.xml"/><Relationship Id="rId5" Type="http://schemas.openxmlformats.org/officeDocument/2006/relationships/image" Target="../media/image84.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0" y="0"/>
            <a:ext cx="9144000" cy="6858000"/>
          </a:xfrm>
          <a:solidFill>
            <a:srgbClr val="FFFF00"/>
          </a:solidFill>
          <a:ln>
            <a:miter lim="800000"/>
            <a:headEnd/>
            <a:tailEnd/>
          </a:ln>
          <a:extLst/>
        </p:spPr>
        <p:style>
          <a:lnRef idx="0">
            <a:scrgbClr r="0" g="0" b="0"/>
          </a:lnRef>
          <a:fillRef idx="1003">
            <a:schemeClr val="lt1"/>
          </a:fillRef>
          <a:effectRef idx="0">
            <a:scrgbClr r="0" g="0" b="0"/>
          </a:effectRef>
          <a:fontRef idx="major"/>
        </p:style>
        <p:txBody>
          <a:bodyPr rtlCol="0">
            <a:normAutofit/>
          </a:bodyPr>
          <a:lstStyle/>
          <a:p>
            <a:pPr>
              <a:defRPr/>
            </a:pPr>
            <a:r>
              <a:rPr lang="en-US" altLang="zh-TW" sz="4000" b="1" kern="100" dirty="0" smtClean="0">
                <a:solidFill>
                  <a:srgbClr val="0000FF"/>
                </a:solidFill>
                <a:latin typeface="Times New Roman" pitchFamily="18" charset="0"/>
                <a:ea typeface="標楷體" pitchFamily="65" charset="-120"/>
                <a:cs typeface="Times New Roman" pitchFamily="18" charset="0"/>
              </a:rPr>
              <a:t>109</a:t>
            </a:r>
            <a:r>
              <a:rPr lang="zh-TW" altLang="en-US" sz="4000" b="1" kern="100" dirty="0" smtClean="0">
                <a:solidFill>
                  <a:srgbClr val="0000FF"/>
                </a:solidFill>
                <a:latin typeface="Times New Roman" pitchFamily="18" charset="0"/>
                <a:ea typeface="標楷體" pitchFamily="65" charset="-120"/>
                <a:cs typeface="Times New Roman" pitchFamily="18" charset="0"/>
              </a:rPr>
              <a:t>年度行政院農業委員會</a:t>
            </a:r>
            <a:r>
              <a:rPr lang="en-US" altLang="zh-TW" sz="4000" b="1" kern="100" dirty="0" smtClean="0">
                <a:solidFill>
                  <a:srgbClr val="0000FF"/>
                </a:solidFill>
                <a:latin typeface="Times New Roman" pitchFamily="18" charset="0"/>
                <a:ea typeface="標楷體" pitchFamily="65" charset="-120"/>
                <a:cs typeface="Times New Roman" pitchFamily="18" charset="0"/>
              </a:rPr>
              <a:t/>
            </a:r>
            <a:br>
              <a:rPr lang="en-US" altLang="zh-TW" sz="4000" b="1" kern="100" dirty="0" smtClean="0">
                <a:solidFill>
                  <a:srgbClr val="0000FF"/>
                </a:solidFill>
                <a:latin typeface="Times New Roman" pitchFamily="18" charset="0"/>
                <a:ea typeface="標楷體" pitchFamily="65" charset="-120"/>
                <a:cs typeface="Times New Roman" pitchFamily="18" charset="0"/>
              </a:rPr>
            </a:br>
            <a:r>
              <a:rPr lang="zh-TW" altLang="en-US" sz="4000" b="1" kern="100" dirty="0" smtClean="0">
                <a:solidFill>
                  <a:srgbClr val="0000FF"/>
                </a:solidFill>
                <a:latin typeface="Times New Roman" pitchFamily="18" charset="0"/>
                <a:ea typeface="標楷體" pitchFamily="65" charset="-120"/>
                <a:cs typeface="Times New Roman" pitchFamily="18" charset="0"/>
              </a:rPr>
              <a:t>農業試驗所</a:t>
            </a:r>
            <a:r>
              <a:rPr lang="en-US" altLang="zh-TW" sz="1400" b="1" kern="100" dirty="0" smtClean="0">
                <a:solidFill>
                  <a:srgbClr val="FF0000"/>
                </a:solidFill>
                <a:latin typeface="Times New Roman" pitchFamily="18" charset="0"/>
                <a:ea typeface="標楷體" pitchFamily="65" charset="-120"/>
                <a:cs typeface="Times New Roman" pitchFamily="18" charset="0"/>
              </a:rPr>
              <a:t/>
            </a:r>
            <a:br>
              <a:rPr lang="en-US" altLang="zh-TW" sz="1400" b="1" kern="100" dirty="0" smtClean="0">
                <a:solidFill>
                  <a:srgbClr val="FF0000"/>
                </a:solidFill>
                <a:latin typeface="Times New Roman" pitchFamily="18" charset="0"/>
                <a:ea typeface="標楷體" pitchFamily="65" charset="-120"/>
                <a:cs typeface="Times New Roman" pitchFamily="18" charset="0"/>
              </a:rPr>
            </a:br>
            <a:r>
              <a:rPr lang="zh-TW" altLang="en-US" sz="3200" b="1" kern="100" dirty="0">
                <a:solidFill>
                  <a:srgbClr val="FF0000"/>
                </a:solidFill>
                <a:latin typeface="Times New Roman" pitchFamily="18" charset="0"/>
                <a:ea typeface="標楷體" pitchFamily="65" charset="-120"/>
                <a:cs typeface="Times New Roman" pitchFamily="18" charset="0"/>
              </a:rPr>
              <a:t>溫室構造</a:t>
            </a:r>
            <a:r>
              <a:rPr lang="zh-TW" altLang="en-US" sz="3200" b="1" kern="100" dirty="0" smtClean="0">
                <a:solidFill>
                  <a:srgbClr val="FF0000"/>
                </a:solidFill>
                <a:latin typeface="Times New Roman" pitchFamily="18" charset="0"/>
                <a:ea typeface="標楷體" pitchFamily="65" charset="-120"/>
                <a:cs typeface="Times New Roman" pitchFamily="18" charset="0"/>
              </a:rPr>
              <a:t>設計專家</a:t>
            </a:r>
            <a:r>
              <a:rPr lang="zh-TW" altLang="en-US" sz="3200" b="1" kern="100" dirty="0">
                <a:solidFill>
                  <a:srgbClr val="FF0000"/>
                </a:solidFill>
                <a:latin typeface="Times New Roman" pitchFamily="18" charset="0"/>
                <a:ea typeface="標楷體" pitchFamily="65" charset="-120"/>
                <a:cs typeface="Times New Roman" pitchFamily="18" charset="0"/>
              </a:rPr>
              <a:t>知識系統開發</a:t>
            </a:r>
            <a:br>
              <a:rPr lang="zh-TW" altLang="en-US" sz="3200" b="1" kern="100" dirty="0">
                <a:solidFill>
                  <a:srgbClr val="FF0000"/>
                </a:solidFill>
                <a:latin typeface="Times New Roman" pitchFamily="18" charset="0"/>
                <a:ea typeface="標楷體" pitchFamily="65" charset="-120"/>
                <a:cs typeface="Times New Roman" pitchFamily="18" charset="0"/>
              </a:rPr>
            </a:br>
            <a:r>
              <a:rPr lang="zh-TW" altLang="en-US" sz="3200" b="1" kern="100" dirty="0" smtClean="0">
                <a:latin typeface="Times New Roman" pitchFamily="18" charset="0"/>
                <a:ea typeface="標楷體" pitchFamily="65" charset="-120"/>
                <a:cs typeface="Times New Roman" pitchFamily="18" charset="0"/>
              </a:rPr>
              <a:t>服務建議書簡報</a:t>
            </a:r>
            <a:r>
              <a:rPr lang="en-US" altLang="zh-TW" sz="3200" b="1" dirty="0" smtClean="0">
                <a:latin typeface="標楷體" pitchFamily="65" charset="-120"/>
                <a:ea typeface="標楷體" pitchFamily="65" charset="-120"/>
              </a:rPr>
              <a:t/>
            </a:r>
            <a:br>
              <a:rPr lang="en-US" altLang="zh-TW" sz="3200" b="1" dirty="0" smtClean="0">
                <a:latin typeface="標楷體" pitchFamily="65" charset="-120"/>
                <a:ea typeface="標楷體" pitchFamily="65" charset="-120"/>
              </a:rPr>
            </a:br>
            <a:r>
              <a:rPr lang="en-US" altLang="zh-TW" b="1" dirty="0" smtClean="0">
                <a:solidFill>
                  <a:srgbClr val="FF0000"/>
                </a:solidFill>
                <a:latin typeface="標楷體" pitchFamily="65" charset="-120"/>
                <a:ea typeface="標楷體" pitchFamily="65" charset="-120"/>
              </a:rPr>
              <a:t/>
            </a:r>
            <a:br>
              <a:rPr lang="en-US" altLang="zh-TW" b="1" dirty="0" smtClean="0">
                <a:solidFill>
                  <a:srgbClr val="FF0000"/>
                </a:solidFill>
                <a:latin typeface="標楷體" pitchFamily="65" charset="-120"/>
                <a:ea typeface="標楷體" pitchFamily="65" charset="-120"/>
              </a:rPr>
            </a:br>
            <a:endParaRPr lang="zh-TW" altLang="en-US" b="1" dirty="0">
              <a:solidFill>
                <a:srgbClr val="FF9900"/>
              </a:solidFill>
              <a:latin typeface="標楷體" pitchFamily="65" charset="-120"/>
              <a:ea typeface="標楷體" pitchFamily="65" charset="-120"/>
            </a:endParaRPr>
          </a:p>
        </p:txBody>
      </p:sp>
      <p:sp>
        <p:nvSpPr>
          <p:cNvPr id="32773" name="Rectangle 3"/>
          <p:cNvSpPr>
            <a:spLocks noGrp="1" noChangeArrowheads="1"/>
          </p:cNvSpPr>
          <p:nvPr>
            <p:ph type="subTitle" idx="1"/>
          </p:nvPr>
        </p:nvSpPr>
        <p:spPr>
          <a:xfrm>
            <a:off x="1156374" y="3878818"/>
            <a:ext cx="6525344" cy="1655762"/>
          </a:xfrm>
          <a:solidFill>
            <a:srgbClr val="002060"/>
          </a:solidFill>
        </p:spPr>
        <p:txBody>
          <a:bodyPr>
            <a:normAutofit/>
          </a:bodyPr>
          <a:lstStyle/>
          <a:p>
            <a:pPr>
              <a:spcBef>
                <a:spcPct val="10000"/>
              </a:spcBef>
              <a:spcAft>
                <a:spcPct val="10000"/>
              </a:spcAft>
            </a:pPr>
            <a:r>
              <a:rPr lang="zh-TW" altLang="en-US" sz="2800" b="1" dirty="0">
                <a:solidFill>
                  <a:schemeClr val="bg1"/>
                </a:solidFill>
                <a:latin typeface="標楷體" panose="03000509000000000000" pitchFamily="65" charset="-120"/>
                <a:ea typeface="標楷體" panose="03000509000000000000" pitchFamily="65" charset="-120"/>
              </a:rPr>
              <a:t>報告單位：金屬工業研究發展中心</a:t>
            </a:r>
            <a:endParaRPr lang="en-US" altLang="zh-TW" sz="2800" b="1" dirty="0">
              <a:solidFill>
                <a:schemeClr val="bg1"/>
              </a:solidFill>
              <a:latin typeface="標楷體" panose="03000509000000000000" pitchFamily="65" charset="-120"/>
              <a:ea typeface="標楷體" panose="03000509000000000000" pitchFamily="65" charset="-120"/>
            </a:endParaRPr>
          </a:p>
          <a:p>
            <a:pPr>
              <a:spcBef>
                <a:spcPct val="10000"/>
              </a:spcBef>
              <a:spcAft>
                <a:spcPct val="10000"/>
              </a:spcAft>
            </a:pPr>
            <a:r>
              <a:rPr lang="zh-TW" altLang="en-US" sz="2800" b="1" dirty="0">
                <a:solidFill>
                  <a:schemeClr val="bg1"/>
                </a:solidFill>
                <a:latin typeface="標楷體" panose="03000509000000000000" pitchFamily="65" charset="-120"/>
                <a:ea typeface="標楷體" panose="03000509000000000000" pitchFamily="65" charset="-120"/>
              </a:rPr>
              <a:t>報告人 </a:t>
            </a:r>
            <a:r>
              <a:rPr lang="en-US" altLang="zh-TW" sz="2800" b="1" dirty="0">
                <a:solidFill>
                  <a:schemeClr val="bg1"/>
                </a:solidFill>
                <a:latin typeface="標楷體" panose="03000509000000000000" pitchFamily="65" charset="-120"/>
                <a:ea typeface="標楷體" panose="03000509000000000000" pitchFamily="65" charset="-120"/>
              </a:rPr>
              <a:t>: </a:t>
            </a:r>
            <a:r>
              <a:rPr lang="zh-TW" altLang="en-US" sz="2800" b="1" dirty="0">
                <a:solidFill>
                  <a:schemeClr val="bg1"/>
                </a:solidFill>
                <a:latin typeface="標楷體" panose="03000509000000000000" pitchFamily="65" charset="-120"/>
                <a:ea typeface="標楷體" panose="03000509000000000000" pitchFamily="65" charset="-120"/>
              </a:rPr>
              <a:t>技術總監 黃金川 博士</a:t>
            </a:r>
            <a:endParaRPr lang="en-US" altLang="zh-TW" sz="2800" b="1" dirty="0">
              <a:solidFill>
                <a:schemeClr val="bg1"/>
              </a:solidFill>
              <a:latin typeface="標楷體" panose="03000509000000000000" pitchFamily="65" charset="-120"/>
              <a:ea typeface="標楷體" panose="03000509000000000000" pitchFamily="65" charset="-120"/>
            </a:endParaRPr>
          </a:p>
          <a:p>
            <a:pPr>
              <a:spcBef>
                <a:spcPct val="10000"/>
              </a:spcBef>
              <a:spcAft>
                <a:spcPct val="10000"/>
              </a:spcAft>
            </a:pPr>
            <a:r>
              <a:rPr lang="zh-TW" altLang="en-US" sz="2800" b="1" dirty="0">
                <a:solidFill>
                  <a:schemeClr val="bg1"/>
                </a:solidFill>
                <a:latin typeface="標楷體" panose="03000509000000000000" pitchFamily="65" charset="-120"/>
                <a:ea typeface="標楷體" panose="03000509000000000000" pitchFamily="65" charset="-120"/>
              </a:rPr>
              <a:t> </a:t>
            </a:r>
            <a:r>
              <a:rPr lang="en-US" altLang="zh-TW" sz="2800" b="1" dirty="0" smtClean="0">
                <a:solidFill>
                  <a:schemeClr val="bg1"/>
                </a:solidFill>
                <a:latin typeface="Times New Roman" pitchFamily="18" charset="0"/>
                <a:ea typeface="標楷體" panose="03000509000000000000" pitchFamily="65" charset="-120"/>
                <a:cs typeface="Times New Roman" pitchFamily="18" charset="0"/>
              </a:rPr>
              <a:t>2020</a:t>
            </a:r>
            <a:r>
              <a:rPr lang="zh-TW" altLang="en-US" sz="2800" b="1" dirty="0" smtClean="0">
                <a:solidFill>
                  <a:schemeClr val="bg1"/>
                </a:solidFill>
                <a:latin typeface="Times New Roman" pitchFamily="18" charset="0"/>
                <a:ea typeface="標楷體" panose="03000509000000000000" pitchFamily="65" charset="-120"/>
                <a:cs typeface="Times New Roman" pitchFamily="18" charset="0"/>
              </a:rPr>
              <a:t>年 </a:t>
            </a:r>
            <a:r>
              <a:rPr lang="en-US" altLang="zh-TW" sz="2800" b="1" dirty="0">
                <a:solidFill>
                  <a:schemeClr val="bg1"/>
                </a:solidFill>
                <a:latin typeface="Times New Roman" pitchFamily="18" charset="0"/>
                <a:ea typeface="標楷體" panose="03000509000000000000" pitchFamily="65" charset="-120"/>
                <a:cs typeface="Times New Roman" pitchFamily="18" charset="0"/>
              </a:rPr>
              <a:t>04</a:t>
            </a:r>
            <a:r>
              <a:rPr lang="zh-TW" altLang="en-US" sz="2800" b="1" dirty="0">
                <a:solidFill>
                  <a:schemeClr val="bg1"/>
                </a:solidFill>
                <a:latin typeface="Times New Roman" pitchFamily="18" charset="0"/>
                <a:ea typeface="標楷體" panose="03000509000000000000" pitchFamily="65" charset="-120"/>
                <a:cs typeface="Times New Roman" pitchFamily="18" charset="0"/>
              </a:rPr>
              <a:t>月</a:t>
            </a:r>
            <a:r>
              <a:rPr lang="en-US" altLang="zh-TW" sz="2800" b="1" dirty="0">
                <a:solidFill>
                  <a:schemeClr val="bg1"/>
                </a:solidFill>
                <a:latin typeface="Times New Roman" pitchFamily="18" charset="0"/>
                <a:ea typeface="標楷體" panose="03000509000000000000" pitchFamily="65" charset="-120"/>
                <a:cs typeface="Times New Roman" pitchFamily="18" charset="0"/>
              </a:rPr>
              <a:t> </a:t>
            </a:r>
            <a:r>
              <a:rPr lang="en-US" altLang="zh-TW" sz="2800" b="1" dirty="0" smtClean="0">
                <a:solidFill>
                  <a:schemeClr val="bg1"/>
                </a:solidFill>
                <a:latin typeface="Times New Roman" pitchFamily="18" charset="0"/>
                <a:ea typeface="標楷體" panose="03000509000000000000" pitchFamily="65" charset="-120"/>
                <a:cs typeface="Times New Roman" pitchFamily="18" charset="0"/>
              </a:rPr>
              <a:t>24</a:t>
            </a:r>
            <a:r>
              <a:rPr lang="zh-TW" altLang="en-US" sz="2800" b="1" dirty="0" smtClean="0">
                <a:solidFill>
                  <a:schemeClr val="bg1"/>
                </a:solidFill>
                <a:latin typeface="Times New Roman" pitchFamily="18" charset="0"/>
                <a:ea typeface="標楷體" panose="03000509000000000000" pitchFamily="65" charset="-120"/>
                <a:cs typeface="Times New Roman" pitchFamily="18" charset="0"/>
              </a:rPr>
              <a:t>日</a:t>
            </a:r>
            <a:endParaRPr lang="en-US" altLang="zh-TW" sz="2800" b="1" dirty="0">
              <a:solidFill>
                <a:schemeClr val="bg1"/>
              </a:solidFill>
              <a:latin typeface="Times New Roman" pitchFamily="18" charset="0"/>
              <a:ea typeface="標楷體" panose="03000509000000000000" pitchFamily="65" charset="-120"/>
              <a:cs typeface="Times New Roman" pitchFamily="18" charset="0"/>
            </a:endParaRPr>
          </a:p>
        </p:txBody>
      </p:sp>
      <p:pic>
        <p:nvPicPr>
          <p:cNvPr id="4" name="圖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2639221"/>
            <a:ext cx="1475656" cy="101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4687168"/>
            <a:ext cx="1475656" cy="93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7071" y="0"/>
            <a:ext cx="1738312"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60" y="2633662"/>
            <a:ext cx="1260475" cy="93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0648" y="-2372"/>
            <a:ext cx="20081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68344" y="3658352"/>
            <a:ext cx="1475656" cy="10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68344" y="1313659"/>
            <a:ext cx="150522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690" y="1"/>
            <a:ext cx="1453762" cy="131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660" y="1312862"/>
            <a:ext cx="12604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71" y="4744004"/>
            <a:ext cx="1247785" cy="80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圖片 1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188836" y="-4351"/>
            <a:ext cx="13430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圖片 1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589420" y="5542894"/>
            <a:ext cx="1731911" cy="131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17"/>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374154" y="5534028"/>
            <a:ext cx="2062403"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圖片 18"/>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92066" y="5533840"/>
            <a:ext cx="1871612" cy="134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圖片 8"/>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44883" y="-13253"/>
            <a:ext cx="1702846" cy="132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圖片 19"/>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9671" y="5534026"/>
            <a:ext cx="1393825"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圖片 20"/>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13753" y="5534026"/>
            <a:ext cx="2200358" cy="13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圖片 2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883476" y="411"/>
            <a:ext cx="130651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圖片 26"/>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0425" y="3567235"/>
            <a:ext cx="1267239" cy="118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1</a:t>
            </a:fld>
            <a:endParaRPr lang="zh-TW" altLang="en-US" dirty="0"/>
          </a:p>
        </p:txBody>
      </p:sp>
    </p:spTree>
    <p:extLst>
      <p:ext uri="{BB962C8B-B14F-4D97-AF65-F5344CB8AC3E}">
        <p14:creationId xmlns:p14="http://schemas.microsoft.com/office/powerpoint/2010/main" val="3958588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6482888" y="6116811"/>
            <a:ext cx="2133600" cy="365125"/>
          </a:xfrm>
        </p:spPr>
        <p:txBody>
          <a:bodyPr/>
          <a:lstStyle/>
          <a:p>
            <a:fld id="{10FA4CCC-F676-4ABF-BE81-7C29EE6A166F}" type="slidenum">
              <a:rPr lang="zh-TW" altLang="en-US" smtClean="0">
                <a:solidFill>
                  <a:prstClr val="black">
                    <a:tint val="75000"/>
                  </a:prstClr>
                </a:solidFill>
              </a:rPr>
              <a:pPr/>
              <a:t>10</a:t>
            </a:fld>
            <a:endParaRPr lang="zh-TW" altLang="en-US">
              <a:solidFill>
                <a:prstClr val="black">
                  <a:tint val="75000"/>
                </a:prstClr>
              </a:solidFill>
            </a:endParaRPr>
          </a:p>
        </p:txBody>
      </p:sp>
      <p:sp>
        <p:nvSpPr>
          <p:cNvPr id="5" name="圓角矩形 4"/>
          <p:cNvSpPr/>
          <p:nvPr/>
        </p:nvSpPr>
        <p:spPr>
          <a:xfrm>
            <a:off x="1120408" y="2099904"/>
            <a:ext cx="1656184" cy="50405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結構材料</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6" name="圓角矩形 5"/>
          <p:cNvSpPr/>
          <p:nvPr/>
        </p:nvSpPr>
        <p:spPr>
          <a:xfrm>
            <a:off x="1113200" y="3036008"/>
            <a:ext cx="1656184" cy="50405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連</a:t>
            </a:r>
            <a:r>
              <a:rPr lang="zh-TW" altLang="en-US" b="1" dirty="0">
                <a:solidFill>
                  <a:prstClr val="black"/>
                </a:solidFill>
                <a:latin typeface="標楷體" panose="03000509000000000000" pitchFamily="65" charset="-120"/>
                <a:ea typeface="標楷體" panose="03000509000000000000" pitchFamily="65" charset="-120"/>
              </a:rPr>
              <a:t>接</a:t>
            </a:r>
            <a:r>
              <a:rPr lang="zh-TW" altLang="en-US" b="1" dirty="0" smtClean="0">
                <a:solidFill>
                  <a:prstClr val="black"/>
                </a:solidFill>
                <a:latin typeface="標楷體" panose="03000509000000000000" pitchFamily="65" charset="-120"/>
                <a:ea typeface="標楷體" panose="03000509000000000000" pitchFamily="65" charset="-120"/>
              </a:rPr>
              <a:t>材料</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7" name="圓角矩形 6"/>
          <p:cNvSpPr/>
          <p:nvPr/>
        </p:nvSpPr>
        <p:spPr>
          <a:xfrm>
            <a:off x="1120408" y="3972112"/>
            <a:ext cx="1656184" cy="50405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基</a:t>
            </a:r>
            <a:r>
              <a:rPr lang="zh-TW" altLang="en-US" b="1" dirty="0">
                <a:solidFill>
                  <a:prstClr val="black"/>
                </a:solidFill>
                <a:latin typeface="標楷體" panose="03000509000000000000" pitchFamily="65" charset="-120"/>
                <a:ea typeface="標楷體" panose="03000509000000000000" pitchFamily="65" charset="-120"/>
              </a:rPr>
              <a:t>礎</a:t>
            </a:r>
            <a:r>
              <a:rPr lang="zh-TW" altLang="en-US" b="1" dirty="0" smtClean="0">
                <a:solidFill>
                  <a:prstClr val="black"/>
                </a:solidFill>
                <a:latin typeface="標楷體" panose="03000509000000000000" pitchFamily="65" charset="-120"/>
                <a:ea typeface="標楷體" panose="03000509000000000000" pitchFamily="65" charset="-120"/>
              </a:rPr>
              <a:t>材料</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8" name="圓角矩形 7"/>
          <p:cNvSpPr/>
          <p:nvPr/>
        </p:nvSpPr>
        <p:spPr>
          <a:xfrm>
            <a:off x="1120408" y="4908216"/>
            <a:ext cx="1656184" cy="50405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披</a:t>
            </a:r>
            <a:r>
              <a:rPr lang="zh-TW" altLang="en-US" b="1" dirty="0">
                <a:solidFill>
                  <a:prstClr val="black"/>
                </a:solidFill>
                <a:latin typeface="標楷體" panose="03000509000000000000" pitchFamily="65" charset="-120"/>
                <a:ea typeface="標楷體" panose="03000509000000000000" pitchFamily="65" charset="-120"/>
              </a:rPr>
              <a:t>覆</a:t>
            </a:r>
            <a:r>
              <a:rPr lang="zh-TW" altLang="en-US" b="1" dirty="0" smtClean="0">
                <a:solidFill>
                  <a:prstClr val="black"/>
                </a:solidFill>
                <a:latin typeface="標楷體" panose="03000509000000000000" pitchFamily="65" charset="-120"/>
                <a:ea typeface="標楷體" panose="03000509000000000000" pitchFamily="65" charset="-120"/>
              </a:rPr>
              <a:t>材料</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9" name="矩形 8"/>
          <p:cNvSpPr/>
          <p:nvPr/>
        </p:nvSpPr>
        <p:spPr>
          <a:xfrm>
            <a:off x="5652120" y="2109341"/>
            <a:ext cx="1584176" cy="43204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材料尺寸規格</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0" name="矩形 9"/>
          <p:cNvSpPr/>
          <p:nvPr/>
        </p:nvSpPr>
        <p:spPr>
          <a:xfrm>
            <a:off x="5652120" y="2708920"/>
            <a:ext cx="1584176" cy="43204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材料國際規範</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1" name="矩形 10"/>
          <p:cNvSpPr/>
          <p:nvPr/>
        </p:nvSpPr>
        <p:spPr>
          <a:xfrm>
            <a:off x="3807336" y="2139631"/>
            <a:ext cx="1584176" cy="43204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材料材質規範</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2" name="矩形 11"/>
          <p:cNvSpPr/>
          <p:nvPr/>
        </p:nvSpPr>
        <p:spPr>
          <a:xfrm>
            <a:off x="3807336" y="3307477"/>
            <a:ext cx="1584176" cy="43204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材料性能分析</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3" name="矩形 12"/>
          <p:cNvSpPr/>
          <p:nvPr/>
        </p:nvSpPr>
        <p:spPr>
          <a:xfrm>
            <a:off x="5652120" y="4917653"/>
            <a:ext cx="1584176" cy="43204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機</a:t>
            </a:r>
            <a:r>
              <a:rPr lang="zh-TW" altLang="en-US" b="1" dirty="0">
                <a:solidFill>
                  <a:schemeClr val="tx1"/>
                </a:solidFill>
                <a:latin typeface="標楷體" panose="03000509000000000000" pitchFamily="65" charset="-120"/>
                <a:ea typeface="標楷體" panose="03000509000000000000" pitchFamily="65" charset="-120"/>
              </a:rPr>
              <a:t>械</a:t>
            </a:r>
            <a:r>
              <a:rPr lang="zh-TW" altLang="en-US" b="1" dirty="0" smtClean="0">
                <a:solidFill>
                  <a:schemeClr val="tx1"/>
                </a:solidFill>
                <a:latin typeface="標楷體" panose="03000509000000000000" pitchFamily="65" charset="-120"/>
                <a:ea typeface="標楷體" panose="03000509000000000000" pitchFamily="65" charset="-120"/>
              </a:rPr>
              <a:t>性能分析</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4" name="矩形 13"/>
          <p:cNvSpPr/>
          <p:nvPr/>
        </p:nvSpPr>
        <p:spPr>
          <a:xfrm>
            <a:off x="3778344" y="4908216"/>
            <a:ext cx="1584176" cy="43204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實體材料分析</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5" name="矩形 14"/>
          <p:cNvSpPr/>
          <p:nvPr/>
        </p:nvSpPr>
        <p:spPr>
          <a:xfrm>
            <a:off x="5652120" y="5517232"/>
            <a:ext cx="1584176" cy="43204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耐</a:t>
            </a:r>
            <a:r>
              <a:rPr lang="zh-TW" altLang="en-US" b="1" dirty="0" smtClean="0">
                <a:solidFill>
                  <a:schemeClr val="tx1"/>
                </a:solidFill>
                <a:latin typeface="標楷體" panose="03000509000000000000" pitchFamily="65" charset="-120"/>
                <a:ea typeface="標楷體" panose="03000509000000000000" pitchFamily="65" charset="-120"/>
              </a:rPr>
              <a:t>蝕性能分析</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7" name="矩形 16"/>
          <p:cNvSpPr/>
          <p:nvPr/>
        </p:nvSpPr>
        <p:spPr>
          <a:xfrm>
            <a:off x="5652120" y="3291050"/>
            <a:ext cx="1584176" cy="43204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物理性</a:t>
            </a:r>
            <a:r>
              <a:rPr lang="zh-TW" altLang="en-US" b="1" dirty="0">
                <a:solidFill>
                  <a:schemeClr val="tx1"/>
                </a:solidFill>
                <a:latin typeface="標楷體" panose="03000509000000000000" pitchFamily="65" charset="-120"/>
                <a:ea typeface="標楷體" panose="03000509000000000000" pitchFamily="65" charset="-120"/>
              </a:rPr>
              <a:t>能</a:t>
            </a:r>
          </a:p>
        </p:txBody>
      </p:sp>
      <p:sp>
        <p:nvSpPr>
          <p:cNvPr id="19" name="矩形 18"/>
          <p:cNvSpPr/>
          <p:nvPr/>
        </p:nvSpPr>
        <p:spPr>
          <a:xfrm>
            <a:off x="5652120" y="3789040"/>
            <a:ext cx="1584176" cy="43204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化學</a:t>
            </a:r>
            <a:r>
              <a:rPr lang="zh-TW" altLang="en-US" b="1" dirty="0" smtClean="0">
                <a:solidFill>
                  <a:schemeClr val="tx1"/>
                </a:solidFill>
                <a:latin typeface="標楷體" panose="03000509000000000000" pitchFamily="65" charset="-120"/>
                <a:ea typeface="標楷體" panose="03000509000000000000" pitchFamily="65" charset="-120"/>
              </a:rPr>
              <a:t>性能</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20" name="矩形 19"/>
          <p:cNvSpPr/>
          <p:nvPr/>
        </p:nvSpPr>
        <p:spPr>
          <a:xfrm>
            <a:off x="5652120" y="4297962"/>
            <a:ext cx="1584176" cy="43204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機</a:t>
            </a:r>
            <a:r>
              <a:rPr lang="zh-TW" altLang="en-US" b="1" dirty="0">
                <a:solidFill>
                  <a:schemeClr val="tx1"/>
                </a:solidFill>
                <a:latin typeface="標楷體" panose="03000509000000000000" pitchFamily="65" charset="-120"/>
                <a:ea typeface="標楷體" panose="03000509000000000000" pitchFamily="65" charset="-120"/>
              </a:rPr>
              <a:t>械</a:t>
            </a:r>
            <a:r>
              <a:rPr lang="zh-TW" altLang="en-US" b="1" dirty="0" smtClean="0">
                <a:solidFill>
                  <a:schemeClr val="tx1"/>
                </a:solidFill>
                <a:latin typeface="標楷體" panose="03000509000000000000" pitchFamily="65" charset="-120"/>
                <a:ea typeface="標楷體" panose="03000509000000000000" pitchFamily="65" charset="-120"/>
              </a:rPr>
              <a:t>性能</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21" name="圓角矩形 20"/>
          <p:cNvSpPr/>
          <p:nvPr/>
        </p:nvSpPr>
        <p:spPr>
          <a:xfrm>
            <a:off x="1136576" y="1235808"/>
            <a:ext cx="1632808" cy="432048"/>
          </a:xfrm>
          <a:prstGeom prst="roundRect">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溫室工程材料</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22" name="圓角矩形 21"/>
          <p:cNvSpPr/>
          <p:nvPr/>
        </p:nvSpPr>
        <p:spPr>
          <a:xfrm>
            <a:off x="3809688" y="1227237"/>
            <a:ext cx="3426608" cy="432048"/>
          </a:xfrm>
          <a:prstGeom prst="roundRect">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溫室工程材料資料庫</a:t>
            </a:r>
            <a:endParaRPr lang="zh-TW" altLang="en-US"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813352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a:t>
            </a:fld>
            <a:endParaRPr lang="zh-TW" altLang="en-US" dirty="0">
              <a:solidFill>
                <a:prstClr val="black">
                  <a:tint val="75000"/>
                </a:prstClr>
              </a:solidFill>
            </a:endParaRPr>
          </a:p>
        </p:txBody>
      </p:sp>
      <p:sp>
        <p:nvSpPr>
          <p:cNvPr id="5" name="圓角矩形 4"/>
          <p:cNvSpPr/>
          <p:nvPr/>
        </p:nvSpPr>
        <p:spPr>
          <a:xfrm>
            <a:off x="323528" y="1342131"/>
            <a:ext cx="4032447" cy="13523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800" b="1" dirty="0" smtClean="0">
                <a:solidFill>
                  <a:prstClr val="white"/>
                </a:solidFill>
                <a:latin typeface="標楷體" panose="03000509000000000000" pitchFamily="65" charset="-120"/>
                <a:ea typeface="標楷體" panose="03000509000000000000" pitchFamily="65" charset="-120"/>
              </a:rPr>
              <a:t>1.</a:t>
            </a:r>
            <a:r>
              <a:rPr lang="zh-TW" altLang="en-US" sz="2800" b="1" dirty="0" smtClean="0">
                <a:solidFill>
                  <a:prstClr val="white"/>
                </a:solidFill>
                <a:latin typeface="標楷體" panose="03000509000000000000" pitchFamily="65" charset="-120"/>
                <a:ea typeface="標楷體" panose="03000509000000000000" pitchFamily="65" charset="-120"/>
              </a:rPr>
              <a:t>溫室</a:t>
            </a:r>
            <a:r>
              <a:rPr lang="zh-TW" altLang="en-US" sz="2800" b="1" dirty="0">
                <a:solidFill>
                  <a:prstClr val="white"/>
                </a:solidFill>
                <a:latin typeface="標楷體" panose="03000509000000000000" pitchFamily="65" charset="-120"/>
                <a:ea typeface="標楷體" panose="03000509000000000000" pitchFamily="65" charset="-120"/>
              </a:rPr>
              <a:t>構造</a:t>
            </a:r>
            <a:r>
              <a:rPr lang="zh-TW" altLang="en-US" sz="2800" b="1" dirty="0" smtClean="0">
                <a:solidFill>
                  <a:prstClr val="white"/>
                </a:solidFill>
                <a:latin typeface="標楷體" panose="03000509000000000000" pitchFamily="65" charset="-120"/>
                <a:ea typeface="標楷體" panose="03000509000000000000" pitchFamily="65" charset="-120"/>
              </a:rPr>
              <a:t>材料技術</a:t>
            </a:r>
            <a:endParaRPr lang="en-US" altLang="zh-TW" sz="2800" b="1" dirty="0" smtClean="0">
              <a:solidFill>
                <a:prstClr val="white"/>
              </a:solidFill>
              <a:latin typeface="標楷體" panose="03000509000000000000" pitchFamily="65" charset="-120"/>
              <a:ea typeface="標楷體" panose="03000509000000000000" pitchFamily="65" charset="-120"/>
            </a:endParaRPr>
          </a:p>
          <a:p>
            <a:pPr algn="ctr" defTabSz="457200"/>
            <a:r>
              <a:rPr lang="zh-TW" altLang="en-US" sz="2800" b="1" dirty="0" smtClean="0">
                <a:solidFill>
                  <a:prstClr val="white"/>
                </a:solidFill>
                <a:latin typeface="標楷體" panose="03000509000000000000" pitchFamily="65" charset="-120"/>
                <a:ea typeface="標楷體" panose="03000509000000000000" pitchFamily="65" charset="-120"/>
              </a:rPr>
              <a:t>資料庫建立</a:t>
            </a:r>
            <a:endParaRPr lang="en-US" altLang="zh-TW" sz="2800" b="1" dirty="0" smtClean="0">
              <a:solidFill>
                <a:prstClr val="white"/>
              </a:solidFill>
              <a:latin typeface="標楷體" panose="03000509000000000000" pitchFamily="65" charset="-120"/>
              <a:ea typeface="標楷體" panose="03000509000000000000" pitchFamily="65" charset="-120"/>
            </a:endParaRPr>
          </a:p>
          <a:p>
            <a:pPr algn="ctr" defTabSz="457200"/>
            <a:r>
              <a:rPr lang="en-US" altLang="zh-TW" sz="2800" b="1" dirty="0" smtClean="0">
                <a:solidFill>
                  <a:prstClr val="white"/>
                </a:solidFill>
                <a:latin typeface="標楷體" panose="03000509000000000000" pitchFamily="65" charset="-120"/>
                <a:ea typeface="標楷體" panose="03000509000000000000" pitchFamily="65" charset="-120"/>
              </a:rPr>
              <a:t>(BOM)-60</a:t>
            </a:r>
            <a:r>
              <a:rPr lang="zh-TW" altLang="en-US" sz="2800" b="1" dirty="0" smtClean="0">
                <a:solidFill>
                  <a:prstClr val="white"/>
                </a:solidFill>
                <a:latin typeface="標楷體" panose="03000509000000000000" pitchFamily="65" charset="-120"/>
                <a:ea typeface="標楷體" panose="03000509000000000000" pitchFamily="65" charset="-120"/>
              </a:rPr>
              <a:t>組</a:t>
            </a:r>
            <a:endParaRPr lang="zh-TW" altLang="en-US" sz="2800" b="1" dirty="0">
              <a:solidFill>
                <a:prstClr val="white"/>
              </a:solidFill>
              <a:latin typeface="標楷體" panose="03000509000000000000" pitchFamily="65" charset="-120"/>
              <a:ea typeface="標楷體" panose="03000509000000000000" pitchFamily="65" charset="-120"/>
            </a:endParaRPr>
          </a:p>
        </p:txBody>
      </p:sp>
      <p:sp>
        <p:nvSpPr>
          <p:cNvPr id="6" name="圓角矩形 5"/>
          <p:cNvSpPr/>
          <p:nvPr/>
        </p:nvSpPr>
        <p:spPr>
          <a:xfrm>
            <a:off x="323528" y="2789656"/>
            <a:ext cx="4032448" cy="123572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800" b="1" dirty="0" smtClean="0">
                <a:solidFill>
                  <a:prstClr val="white"/>
                </a:solidFill>
                <a:latin typeface="標楷體" panose="03000509000000000000" pitchFamily="65" charset="-120"/>
                <a:ea typeface="標楷體" panose="03000509000000000000" pitchFamily="65" charset="-120"/>
              </a:rPr>
              <a:t>2.</a:t>
            </a:r>
            <a:r>
              <a:rPr lang="zh-TW" altLang="en-US" sz="2800" b="1" dirty="0" smtClean="0">
                <a:solidFill>
                  <a:prstClr val="white"/>
                </a:solidFill>
                <a:latin typeface="標楷體" panose="03000509000000000000" pitchFamily="65" charset="-120"/>
                <a:ea typeface="標楷體" panose="03000509000000000000" pitchFamily="65" charset="-120"/>
              </a:rPr>
              <a:t>溫室構造工程分</a:t>
            </a:r>
            <a:r>
              <a:rPr lang="zh-TW" altLang="en-US" sz="2800" b="1" dirty="0">
                <a:solidFill>
                  <a:prstClr val="white"/>
                </a:solidFill>
                <a:latin typeface="標楷體" panose="03000509000000000000" pitchFamily="65" charset="-120"/>
                <a:ea typeface="標楷體" panose="03000509000000000000" pitchFamily="65" charset="-120"/>
              </a:rPr>
              <a:t>析</a:t>
            </a:r>
            <a:endParaRPr lang="en-US" altLang="zh-TW" sz="2800" b="1" dirty="0" smtClean="0">
              <a:solidFill>
                <a:prstClr val="white"/>
              </a:solidFill>
              <a:latin typeface="標楷體" panose="03000509000000000000" pitchFamily="65" charset="-120"/>
              <a:ea typeface="標楷體" panose="03000509000000000000" pitchFamily="65" charset="-120"/>
            </a:endParaRPr>
          </a:p>
          <a:p>
            <a:pPr algn="ctr" defTabSz="457200"/>
            <a:r>
              <a:rPr lang="zh-TW" altLang="en-US" sz="2800" b="1" dirty="0" smtClean="0">
                <a:solidFill>
                  <a:prstClr val="white"/>
                </a:solidFill>
                <a:latin typeface="標楷體" panose="03000509000000000000" pitchFamily="65" charset="-120"/>
                <a:ea typeface="標楷體" panose="03000509000000000000" pitchFamily="65" charset="-120"/>
              </a:rPr>
              <a:t>資料庫建立</a:t>
            </a:r>
            <a:endParaRPr lang="en-US" altLang="zh-TW" sz="2800" b="1" dirty="0" smtClean="0">
              <a:solidFill>
                <a:prstClr val="white"/>
              </a:solidFill>
              <a:latin typeface="標楷體" panose="03000509000000000000" pitchFamily="65" charset="-120"/>
              <a:ea typeface="標楷體" panose="03000509000000000000" pitchFamily="65" charset="-120"/>
            </a:endParaRPr>
          </a:p>
          <a:p>
            <a:pPr algn="ctr" defTabSz="457200"/>
            <a:r>
              <a:rPr lang="en-US" altLang="zh-TW" sz="2800" b="1" dirty="0" smtClean="0">
                <a:solidFill>
                  <a:prstClr val="white"/>
                </a:solidFill>
                <a:latin typeface="標楷體" panose="03000509000000000000" pitchFamily="65" charset="-120"/>
                <a:ea typeface="標楷體" panose="03000509000000000000" pitchFamily="65" charset="-120"/>
              </a:rPr>
              <a:t>(CFD 30</a:t>
            </a:r>
            <a:r>
              <a:rPr lang="zh-TW" altLang="en-US" sz="2800" b="1" dirty="0" smtClean="0">
                <a:solidFill>
                  <a:prstClr val="white"/>
                </a:solidFill>
                <a:latin typeface="標楷體" panose="03000509000000000000" pitchFamily="65" charset="-120"/>
                <a:ea typeface="標楷體" panose="03000509000000000000" pitchFamily="65" charset="-120"/>
              </a:rPr>
              <a:t>組</a:t>
            </a:r>
            <a:r>
              <a:rPr lang="en-US" altLang="zh-TW" sz="2800" b="1" dirty="0" smtClean="0">
                <a:solidFill>
                  <a:prstClr val="white"/>
                </a:solidFill>
                <a:latin typeface="標楷體" panose="03000509000000000000" pitchFamily="65" charset="-120"/>
                <a:ea typeface="標楷體" panose="03000509000000000000" pitchFamily="65" charset="-120"/>
              </a:rPr>
              <a:t>)/(CAE30 </a:t>
            </a:r>
            <a:r>
              <a:rPr lang="zh-TW" altLang="en-US" sz="2800" b="1" dirty="0" smtClean="0">
                <a:solidFill>
                  <a:prstClr val="white"/>
                </a:solidFill>
                <a:latin typeface="標楷體" panose="03000509000000000000" pitchFamily="65" charset="-120"/>
                <a:ea typeface="標楷體" panose="03000509000000000000" pitchFamily="65" charset="-120"/>
              </a:rPr>
              <a:t>組</a:t>
            </a:r>
            <a:r>
              <a:rPr lang="en-US" altLang="zh-TW" sz="2800" b="1" dirty="0" smtClean="0">
                <a:solidFill>
                  <a:prstClr val="white"/>
                </a:solidFill>
                <a:latin typeface="標楷體" panose="03000509000000000000" pitchFamily="65" charset="-120"/>
                <a:ea typeface="標楷體" panose="03000509000000000000" pitchFamily="65" charset="-120"/>
              </a:rPr>
              <a:t>)</a:t>
            </a:r>
            <a:endParaRPr lang="zh-TW" altLang="en-US" sz="2800" b="1" dirty="0">
              <a:solidFill>
                <a:prstClr val="white"/>
              </a:solidFill>
              <a:latin typeface="標楷體" panose="03000509000000000000" pitchFamily="65" charset="-120"/>
              <a:ea typeface="標楷體" panose="03000509000000000000" pitchFamily="65" charset="-120"/>
            </a:endParaRPr>
          </a:p>
        </p:txBody>
      </p:sp>
      <p:sp>
        <p:nvSpPr>
          <p:cNvPr id="7" name="圓角矩形 6"/>
          <p:cNvSpPr/>
          <p:nvPr/>
        </p:nvSpPr>
        <p:spPr>
          <a:xfrm>
            <a:off x="323528" y="4215788"/>
            <a:ext cx="4032447" cy="124857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800" b="1" dirty="0" smtClean="0">
                <a:solidFill>
                  <a:prstClr val="white"/>
                </a:solidFill>
                <a:latin typeface="標楷體" panose="03000509000000000000" pitchFamily="65" charset="-120"/>
                <a:ea typeface="標楷體" panose="03000509000000000000" pitchFamily="65" charset="-120"/>
              </a:rPr>
              <a:t>3.</a:t>
            </a:r>
            <a:r>
              <a:rPr lang="zh-TW" altLang="en-US" sz="2800" b="1" dirty="0" smtClean="0">
                <a:solidFill>
                  <a:prstClr val="white"/>
                </a:solidFill>
                <a:latin typeface="標楷體" panose="03000509000000000000" pitchFamily="65" charset="-120"/>
                <a:ea typeface="標楷體" panose="03000509000000000000" pitchFamily="65" charset="-120"/>
              </a:rPr>
              <a:t>溫室構造工程設計</a:t>
            </a:r>
            <a:endParaRPr lang="en-US" altLang="zh-TW" sz="2800" b="1" dirty="0" smtClean="0">
              <a:solidFill>
                <a:prstClr val="white"/>
              </a:solidFill>
              <a:latin typeface="標楷體" panose="03000509000000000000" pitchFamily="65" charset="-120"/>
              <a:ea typeface="標楷體" panose="03000509000000000000" pitchFamily="65" charset="-120"/>
            </a:endParaRPr>
          </a:p>
          <a:p>
            <a:pPr algn="ctr" defTabSz="457200"/>
            <a:r>
              <a:rPr lang="zh-TW" altLang="en-US" sz="2800" b="1" dirty="0" smtClean="0">
                <a:solidFill>
                  <a:prstClr val="white"/>
                </a:solidFill>
                <a:latin typeface="標楷體" panose="03000509000000000000" pitchFamily="65" charset="-120"/>
                <a:ea typeface="標楷體" panose="03000509000000000000" pitchFamily="65" charset="-120"/>
              </a:rPr>
              <a:t>資料庫建立</a:t>
            </a:r>
            <a:endParaRPr lang="en-US" altLang="zh-TW" sz="2800" b="1" dirty="0" smtClean="0">
              <a:solidFill>
                <a:prstClr val="white"/>
              </a:solidFill>
              <a:latin typeface="標楷體" panose="03000509000000000000" pitchFamily="65" charset="-120"/>
              <a:ea typeface="標楷體" panose="03000509000000000000" pitchFamily="65" charset="-120"/>
            </a:endParaRPr>
          </a:p>
          <a:p>
            <a:pPr algn="ctr" defTabSz="457200"/>
            <a:r>
              <a:rPr lang="en-US" altLang="zh-TW" sz="2800" b="1" dirty="0" smtClean="0">
                <a:solidFill>
                  <a:prstClr val="white"/>
                </a:solidFill>
                <a:latin typeface="標楷體" panose="03000509000000000000" pitchFamily="65" charset="-120"/>
                <a:ea typeface="標楷體" panose="03000509000000000000" pitchFamily="65" charset="-120"/>
              </a:rPr>
              <a:t>(CAD 20</a:t>
            </a:r>
            <a:r>
              <a:rPr lang="zh-TW" altLang="en-US" sz="2800" b="1" dirty="0" smtClean="0">
                <a:solidFill>
                  <a:prstClr val="white"/>
                </a:solidFill>
                <a:latin typeface="標楷體" panose="03000509000000000000" pitchFamily="65" charset="-120"/>
                <a:ea typeface="標楷體" panose="03000509000000000000" pitchFamily="65" charset="-120"/>
              </a:rPr>
              <a:t>組</a:t>
            </a:r>
            <a:r>
              <a:rPr lang="en-US" altLang="zh-TW" sz="2800" b="1" dirty="0" smtClean="0">
                <a:solidFill>
                  <a:prstClr val="white"/>
                </a:solidFill>
                <a:latin typeface="標楷體" panose="03000509000000000000" pitchFamily="65" charset="-120"/>
                <a:ea typeface="標楷體" panose="03000509000000000000" pitchFamily="65" charset="-120"/>
              </a:rPr>
              <a:t>)</a:t>
            </a:r>
            <a:endParaRPr lang="zh-TW" altLang="en-US" sz="2800" b="1" dirty="0">
              <a:solidFill>
                <a:prstClr val="white"/>
              </a:solidFill>
              <a:latin typeface="標楷體" panose="03000509000000000000" pitchFamily="65" charset="-120"/>
              <a:ea typeface="標楷體" panose="03000509000000000000" pitchFamily="65" charset="-120"/>
            </a:endParaRPr>
          </a:p>
        </p:txBody>
      </p:sp>
      <p:sp>
        <p:nvSpPr>
          <p:cNvPr id="8" name="圓角矩形 7"/>
          <p:cNvSpPr/>
          <p:nvPr/>
        </p:nvSpPr>
        <p:spPr>
          <a:xfrm>
            <a:off x="5735427" y="2762480"/>
            <a:ext cx="2590800" cy="119165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zh-TW" altLang="en-US" sz="2800" b="1" dirty="0" smtClean="0">
                <a:solidFill>
                  <a:prstClr val="white"/>
                </a:solidFill>
                <a:latin typeface="標楷體" panose="03000509000000000000" pitchFamily="65" charset="-120"/>
                <a:ea typeface="標楷體" panose="03000509000000000000" pitchFamily="65" charset="-120"/>
              </a:rPr>
              <a:t>溫室構造設計</a:t>
            </a:r>
            <a:endParaRPr lang="en-US" altLang="zh-TW" sz="2800" b="1" dirty="0" smtClean="0">
              <a:solidFill>
                <a:prstClr val="white"/>
              </a:solidFill>
              <a:latin typeface="標楷體" panose="03000509000000000000" pitchFamily="65" charset="-120"/>
              <a:ea typeface="標楷體" panose="03000509000000000000" pitchFamily="65" charset="-120"/>
            </a:endParaRPr>
          </a:p>
          <a:p>
            <a:pPr algn="ctr" defTabSz="457200"/>
            <a:r>
              <a:rPr lang="zh-TW" altLang="en-US" sz="2800" b="1" dirty="0" smtClean="0">
                <a:solidFill>
                  <a:prstClr val="white"/>
                </a:solidFill>
                <a:latin typeface="標楷體" panose="03000509000000000000" pitchFamily="65" charset="-120"/>
                <a:ea typeface="標楷體" panose="03000509000000000000" pitchFamily="65" charset="-120"/>
              </a:rPr>
              <a:t>專家系統規劃</a:t>
            </a:r>
            <a:endParaRPr lang="en-US" altLang="zh-TW" sz="2800" b="1" dirty="0" smtClean="0">
              <a:solidFill>
                <a:prstClr val="white"/>
              </a:solidFill>
              <a:latin typeface="標楷體" panose="03000509000000000000" pitchFamily="65" charset="-120"/>
              <a:ea typeface="標楷體" panose="03000509000000000000" pitchFamily="65" charset="-120"/>
            </a:endParaRPr>
          </a:p>
        </p:txBody>
      </p:sp>
      <p:cxnSp>
        <p:nvCxnSpPr>
          <p:cNvPr id="10" name="直線單箭頭接點 9"/>
          <p:cNvCxnSpPr/>
          <p:nvPr/>
        </p:nvCxnSpPr>
        <p:spPr>
          <a:xfrm>
            <a:off x="4263527" y="2148290"/>
            <a:ext cx="1178805" cy="725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4246084" y="3248139"/>
            <a:ext cx="1196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4263527" y="3843968"/>
            <a:ext cx="1178805" cy="74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444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12</a:t>
            </a:fld>
            <a:endParaRPr lang="zh-TW" altLang="en-US" dirty="0">
              <a:solidFill>
                <a:prstClr val="black">
                  <a:tint val="75000"/>
                </a:prstClr>
              </a:solidFill>
            </a:endParaRPr>
          </a:p>
        </p:txBody>
      </p:sp>
      <p:sp>
        <p:nvSpPr>
          <p:cNvPr id="5" name="圓角矩形 4"/>
          <p:cNvSpPr/>
          <p:nvPr/>
        </p:nvSpPr>
        <p:spPr>
          <a:xfrm>
            <a:off x="881349" y="1410159"/>
            <a:ext cx="3227944" cy="13523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800" b="1" dirty="0">
                <a:solidFill>
                  <a:prstClr val="white"/>
                </a:solidFill>
                <a:latin typeface="標楷體" panose="03000509000000000000" pitchFamily="65" charset="-120"/>
                <a:ea typeface="標楷體" panose="03000509000000000000" pitchFamily="65" charset="-120"/>
              </a:rPr>
              <a:t>1.</a:t>
            </a:r>
            <a:r>
              <a:rPr lang="zh-TW" altLang="en-US" sz="2800" b="1" dirty="0">
                <a:solidFill>
                  <a:prstClr val="white"/>
                </a:solidFill>
                <a:latin typeface="標楷體" panose="03000509000000000000" pitchFamily="65" charset="-120"/>
                <a:ea typeface="標楷體" panose="03000509000000000000" pitchFamily="65" charset="-120"/>
              </a:rPr>
              <a:t>溫室</a:t>
            </a:r>
            <a:r>
              <a:rPr lang="zh-TW" altLang="en-US" sz="2800" b="1" dirty="0" smtClean="0">
                <a:solidFill>
                  <a:prstClr val="white"/>
                </a:solidFill>
                <a:latin typeface="標楷體" panose="03000509000000000000" pitchFamily="65" charset="-120"/>
                <a:ea typeface="標楷體" panose="03000509000000000000" pitchFamily="65" charset="-120"/>
              </a:rPr>
              <a:t>構造</a:t>
            </a:r>
            <a:endParaRPr lang="en-US" altLang="zh-TW" sz="2800" b="1" dirty="0" smtClean="0">
              <a:solidFill>
                <a:prstClr val="white"/>
              </a:solidFill>
              <a:latin typeface="標楷體" panose="03000509000000000000" pitchFamily="65" charset="-120"/>
              <a:ea typeface="標楷體" panose="03000509000000000000" pitchFamily="65" charset="-120"/>
            </a:endParaRPr>
          </a:p>
          <a:p>
            <a:pPr algn="ctr" defTabSz="457200"/>
            <a:r>
              <a:rPr lang="zh-TW" altLang="en-US" sz="2800" b="1" dirty="0" smtClean="0">
                <a:solidFill>
                  <a:prstClr val="white"/>
                </a:solidFill>
                <a:latin typeface="標楷體" panose="03000509000000000000" pitchFamily="65" charset="-120"/>
                <a:ea typeface="標楷體" panose="03000509000000000000" pitchFamily="65" charset="-120"/>
              </a:rPr>
              <a:t>基本</a:t>
            </a:r>
            <a:r>
              <a:rPr lang="zh-TW" altLang="en-US" sz="2800" b="1" dirty="0">
                <a:solidFill>
                  <a:prstClr val="white"/>
                </a:solidFill>
                <a:latin typeface="標楷體" panose="03000509000000000000" pitchFamily="65" charset="-120"/>
                <a:ea typeface="標楷體" panose="03000509000000000000" pitchFamily="65" charset="-120"/>
              </a:rPr>
              <a:t>規劃設計</a:t>
            </a:r>
            <a:r>
              <a:rPr lang="zh-TW" altLang="en-US" sz="2800" b="1" dirty="0" smtClean="0">
                <a:solidFill>
                  <a:prstClr val="white"/>
                </a:solidFill>
                <a:latin typeface="標楷體" panose="03000509000000000000" pitchFamily="65" charset="-120"/>
                <a:ea typeface="標楷體" panose="03000509000000000000" pitchFamily="65" charset="-120"/>
              </a:rPr>
              <a:t>系統</a:t>
            </a:r>
            <a:endParaRPr lang="zh-TW" altLang="en-US" sz="2800" b="1" dirty="0">
              <a:solidFill>
                <a:prstClr val="white"/>
              </a:solidFill>
              <a:latin typeface="標楷體" panose="03000509000000000000" pitchFamily="65" charset="-120"/>
              <a:ea typeface="標楷體" panose="03000509000000000000" pitchFamily="65" charset="-120"/>
            </a:endParaRPr>
          </a:p>
        </p:txBody>
      </p:sp>
      <p:sp>
        <p:nvSpPr>
          <p:cNvPr id="8" name="圓角矩形 7"/>
          <p:cNvSpPr/>
          <p:nvPr/>
        </p:nvSpPr>
        <p:spPr>
          <a:xfrm>
            <a:off x="5735427" y="2762480"/>
            <a:ext cx="2590800" cy="119165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zh-TW" altLang="en-US" sz="2800" b="1" dirty="0" smtClean="0">
                <a:solidFill>
                  <a:prstClr val="white"/>
                </a:solidFill>
                <a:latin typeface="標楷體" panose="03000509000000000000" pitchFamily="65" charset="-120"/>
                <a:ea typeface="標楷體" panose="03000509000000000000" pitchFamily="65" charset="-120"/>
              </a:rPr>
              <a:t>溫室構造</a:t>
            </a:r>
            <a:endParaRPr lang="en-US" altLang="zh-TW" sz="2800" b="1" dirty="0" smtClean="0">
              <a:solidFill>
                <a:prstClr val="white"/>
              </a:solidFill>
              <a:latin typeface="標楷體" panose="03000509000000000000" pitchFamily="65" charset="-120"/>
              <a:ea typeface="標楷體" panose="03000509000000000000" pitchFamily="65" charset="-120"/>
            </a:endParaRPr>
          </a:p>
          <a:p>
            <a:pPr algn="ctr" defTabSz="457200"/>
            <a:r>
              <a:rPr lang="zh-TW" altLang="en-US" sz="2800" b="1" dirty="0" smtClean="0">
                <a:solidFill>
                  <a:prstClr val="white"/>
                </a:solidFill>
                <a:latin typeface="標楷體" panose="03000509000000000000" pitchFamily="65" charset="-120"/>
                <a:ea typeface="標楷體" panose="03000509000000000000" pitchFamily="65" charset="-120"/>
              </a:rPr>
              <a:t>總體規劃設計專家系統</a:t>
            </a:r>
            <a:endParaRPr lang="en-US" altLang="zh-TW" sz="2800" b="1" dirty="0" smtClean="0">
              <a:solidFill>
                <a:prstClr val="white"/>
              </a:solidFill>
              <a:latin typeface="標楷體" panose="03000509000000000000" pitchFamily="65" charset="-120"/>
              <a:ea typeface="標楷體" panose="03000509000000000000" pitchFamily="65" charset="-120"/>
            </a:endParaRPr>
          </a:p>
        </p:txBody>
      </p:sp>
      <p:cxnSp>
        <p:nvCxnSpPr>
          <p:cNvPr id="10" name="直線單箭頭接點 9"/>
          <p:cNvCxnSpPr/>
          <p:nvPr/>
        </p:nvCxnSpPr>
        <p:spPr>
          <a:xfrm>
            <a:off x="4263527" y="2148290"/>
            <a:ext cx="1178805" cy="725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4246084" y="3248139"/>
            <a:ext cx="1196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4263527" y="3843968"/>
            <a:ext cx="1178805" cy="74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圓角矩形 10"/>
          <p:cNvSpPr/>
          <p:nvPr/>
        </p:nvSpPr>
        <p:spPr>
          <a:xfrm>
            <a:off x="889036" y="2873567"/>
            <a:ext cx="3227944" cy="13523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800" b="1" dirty="0" smtClean="0">
                <a:solidFill>
                  <a:prstClr val="white"/>
                </a:solidFill>
                <a:latin typeface="標楷體" panose="03000509000000000000" pitchFamily="65" charset="-120"/>
                <a:ea typeface="標楷體" panose="03000509000000000000" pitchFamily="65" charset="-120"/>
              </a:rPr>
              <a:t>2</a:t>
            </a:r>
            <a:r>
              <a:rPr lang="en-US" altLang="zh-TW" sz="2800" b="1" dirty="0">
                <a:solidFill>
                  <a:prstClr val="white"/>
                </a:solidFill>
                <a:latin typeface="標楷體" panose="03000509000000000000" pitchFamily="65" charset="-120"/>
                <a:ea typeface="標楷體" panose="03000509000000000000" pitchFamily="65" charset="-120"/>
              </a:rPr>
              <a:t>.</a:t>
            </a:r>
            <a:r>
              <a:rPr lang="zh-TW" altLang="en-US" sz="2800" b="1" dirty="0">
                <a:solidFill>
                  <a:prstClr val="white"/>
                </a:solidFill>
                <a:latin typeface="標楷體" panose="03000509000000000000" pitchFamily="65" charset="-120"/>
                <a:ea typeface="標楷體" panose="03000509000000000000" pitchFamily="65" charset="-120"/>
              </a:rPr>
              <a:t>溫室</a:t>
            </a:r>
            <a:r>
              <a:rPr lang="zh-TW" altLang="en-US" sz="2800" b="1" dirty="0" smtClean="0">
                <a:solidFill>
                  <a:prstClr val="white"/>
                </a:solidFill>
                <a:latin typeface="標楷體" panose="03000509000000000000" pitchFamily="65" charset="-120"/>
                <a:ea typeface="標楷體" panose="03000509000000000000" pitchFamily="65" charset="-120"/>
              </a:rPr>
              <a:t>構造</a:t>
            </a:r>
            <a:endParaRPr lang="en-US" altLang="zh-TW" sz="2800" b="1" dirty="0" smtClean="0">
              <a:solidFill>
                <a:prstClr val="white"/>
              </a:solidFill>
              <a:latin typeface="標楷體" panose="03000509000000000000" pitchFamily="65" charset="-120"/>
              <a:ea typeface="標楷體" panose="03000509000000000000" pitchFamily="65" charset="-120"/>
            </a:endParaRPr>
          </a:p>
          <a:p>
            <a:pPr algn="ctr" defTabSz="457200"/>
            <a:r>
              <a:rPr lang="zh-TW" altLang="en-US" sz="2800" b="1" dirty="0" smtClean="0">
                <a:solidFill>
                  <a:prstClr val="white"/>
                </a:solidFill>
                <a:latin typeface="標楷體" panose="03000509000000000000" pitchFamily="65" charset="-120"/>
                <a:ea typeface="標楷體" panose="03000509000000000000" pitchFamily="65" charset="-120"/>
              </a:rPr>
              <a:t>形式</a:t>
            </a:r>
            <a:r>
              <a:rPr lang="zh-TW" altLang="en-US" sz="2800" b="1" dirty="0">
                <a:solidFill>
                  <a:prstClr val="white"/>
                </a:solidFill>
                <a:latin typeface="標楷體" panose="03000509000000000000" pitchFamily="65" charset="-120"/>
                <a:ea typeface="標楷體" panose="03000509000000000000" pitchFamily="65" charset="-120"/>
              </a:rPr>
              <a:t>設計分析</a:t>
            </a:r>
            <a:r>
              <a:rPr lang="zh-TW" altLang="en-US" sz="2800" b="1" dirty="0" smtClean="0">
                <a:solidFill>
                  <a:prstClr val="white"/>
                </a:solidFill>
                <a:latin typeface="標楷體" panose="03000509000000000000" pitchFamily="65" charset="-120"/>
                <a:ea typeface="標楷體" panose="03000509000000000000" pitchFamily="65" charset="-120"/>
              </a:rPr>
              <a:t>系統</a:t>
            </a:r>
            <a:endParaRPr lang="zh-TW" altLang="en-US" sz="2800" b="1" dirty="0">
              <a:solidFill>
                <a:prstClr val="white"/>
              </a:solidFill>
              <a:latin typeface="標楷體" panose="03000509000000000000" pitchFamily="65" charset="-120"/>
              <a:ea typeface="標楷體" panose="03000509000000000000" pitchFamily="65" charset="-120"/>
            </a:endParaRPr>
          </a:p>
        </p:txBody>
      </p:sp>
      <p:sp>
        <p:nvSpPr>
          <p:cNvPr id="13" name="圓角矩形 12"/>
          <p:cNvSpPr/>
          <p:nvPr/>
        </p:nvSpPr>
        <p:spPr>
          <a:xfrm>
            <a:off x="962310" y="4435207"/>
            <a:ext cx="3227944" cy="13523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800" b="1" dirty="0" smtClean="0">
                <a:solidFill>
                  <a:prstClr val="white"/>
                </a:solidFill>
                <a:latin typeface="標楷體" panose="03000509000000000000" pitchFamily="65" charset="-120"/>
                <a:ea typeface="標楷體" panose="03000509000000000000" pitchFamily="65" charset="-120"/>
              </a:rPr>
              <a:t>3</a:t>
            </a:r>
            <a:r>
              <a:rPr lang="en-US" altLang="zh-TW" sz="2800" b="1" dirty="0">
                <a:solidFill>
                  <a:prstClr val="white"/>
                </a:solidFill>
                <a:latin typeface="標楷體" panose="03000509000000000000" pitchFamily="65" charset="-120"/>
                <a:ea typeface="標楷體" panose="03000509000000000000" pitchFamily="65" charset="-120"/>
              </a:rPr>
              <a:t>.</a:t>
            </a:r>
            <a:r>
              <a:rPr lang="zh-TW" altLang="en-US" sz="2800" b="1" dirty="0">
                <a:solidFill>
                  <a:prstClr val="white"/>
                </a:solidFill>
                <a:latin typeface="標楷體" panose="03000509000000000000" pitchFamily="65" charset="-120"/>
                <a:ea typeface="標楷體" panose="03000509000000000000" pitchFamily="65" charset="-120"/>
              </a:rPr>
              <a:t>溫室</a:t>
            </a:r>
            <a:r>
              <a:rPr lang="zh-TW" altLang="en-US" sz="2800" b="1" dirty="0" smtClean="0">
                <a:solidFill>
                  <a:prstClr val="white"/>
                </a:solidFill>
                <a:latin typeface="標楷體" panose="03000509000000000000" pitchFamily="65" charset="-120"/>
                <a:ea typeface="標楷體" panose="03000509000000000000" pitchFamily="65" charset="-120"/>
              </a:rPr>
              <a:t>構造</a:t>
            </a:r>
            <a:endParaRPr lang="en-US" altLang="zh-TW" sz="2800" b="1" dirty="0" smtClean="0">
              <a:solidFill>
                <a:prstClr val="white"/>
              </a:solidFill>
              <a:latin typeface="標楷體" panose="03000509000000000000" pitchFamily="65" charset="-120"/>
              <a:ea typeface="標楷體" panose="03000509000000000000" pitchFamily="65" charset="-120"/>
            </a:endParaRPr>
          </a:p>
          <a:p>
            <a:pPr algn="ctr" defTabSz="457200"/>
            <a:r>
              <a:rPr lang="zh-TW" altLang="en-US" sz="2800" b="1" dirty="0" smtClean="0">
                <a:solidFill>
                  <a:prstClr val="white"/>
                </a:solidFill>
                <a:latin typeface="標楷體" panose="03000509000000000000" pitchFamily="65" charset="-120"/>
                <a:ea typeface="標楷體" panose="03000509000000000000" pitchFamily="65" charset="-120"/>
              </a:rPr>
              <a:t>總體</a:t>
            </a:r>
            <a:r>
              <a:rPr lang="zh-TW" altLang="en-US" sz="2800" b="1" dirty="0">
                <a:solidFill>
                  <a:prstClr val="white"/>
                </a:solidFill>
                <a:latin typeface="標楷體" panose="03000509000000000000" pitchFamily="65" charset="-120"/>
                <a:ea typeface="標楷體" panose="03000509000000000000" pitchFamily="65" charset="-120"/>
              </a:rPr>
              <a:t>規劃設計系統</a:t>
            </a:r>
          </a:p>
        </p:txBody>
      </p:sp>
      <p:sp>
        <p:nvSpPr>
          <p:cNvPr id="16" name="標題 1"/>
          <p:cNvSpPr txBox="1">
            <a:spLocks/>
          </p:cNvSpPr>
          <p:nvPr/>
        </p:nvSpPr>
        <p:spPr>
          <a:xfrm>
            <a:off x="152400" y="512666"/>
            <a:ext cx="8348472" cy="4837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800" b="1" dirty="0" smtClean="0">
                <a:solidFill>
                  <a:srgbClr val="0000FF"/>
                </a:solidFill>
                <a:latin typeface="標楷體" panose="03000509000000000000" pitchFamily="65" charset="-120"/>
                <a:ea typeface="標楷體" panose="03000509000000000000" pitchFamily="65" charset="-120"/>
              </a:rPr>
              <a:t>溫室構造總體規劃設計專家系統</a:t>
            </a:r>
            <a:r>
              <a:rPr lang="en-US" altLang="zh-TW" sz="2800" b="1" dirty="0" smtClean="0">
                <a:solidFill>
                  <a:srgbClr val="0000FF"/>
                </a:solidFill>
                <a:latin typeface="標楷體" panose="03000509000000000000" pitchFamily="65" charset="-120"/>
                <a:ea typeface="標楷體" panose="03000509000000000000" pitchFamily="65" charset="-120"/>
              </a:rPr>
              <a:t>(110</a:t>
            </a:r>
            <a:r>
              <a:rPr lang="zh-TW" altLang="en-US" sz="2800" b="1" dirty="0" smtClean="0">
                <a:solidFill>
                  <a:srgbClr val="0000FF"/>
                </a:solidFill>
                <a:latin typeface="標楷體" panose="03000509000000000000" pitchFamily="65" charset="-120"/>
                <a:ea typeface="標楷體" panose="03000509000000000000" pitchFamily="65" charset="-120"/>
              </a:rPr>
              <a:t>年</a:t>
            </a:r>
            <a:r>
              <a:rPr lang="en-US" altLang="zh-TW" sz="2800" b="1" dirty="0" smtClean="0">
                <a:solidFill>
                  <a:srgbClr val="0000FF"/>
                </a:solidFill>
                <a:latin typeface="標楷體" panose="03000509000000000000" pitchFamily="65" charset="-120"/>
                <a:ea typeface="標楷體" panose="03000509000000000000" pitchFamily="65" charset="-120"/>
              </a:rPr>
              <a:t>)</a:t>
            </a:r>
            <a:endParaRPr lang="zh-TW" altLang="en-US" sz="28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43088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9041" y="1195005"/>
            <a:ext cx="8336880" cy="4324261"/>
          </a:xfrm>
          <a:prstGeom prst="rect">
            <a:avLst/>
          </a:prstGeom>
        </p:spPr>
        <p:txBody>
          <a:bodyPr wrap="square">
            <a:spAutoFit/>
          </a:bodyPr>
          <a:lstStyle/>
          <a:p>
            <a:pPr marL="536575" indent="-536575"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溫室</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構造技術專家系統規劃設計：</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(109</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年</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a:p>
            <a:pPr marL="536575" indent="-271463" eaLnBrk="0">
              <a:lnSpc>
                <a:spcPts val="3000"/>
              </a:lnSpc>
            </a:pPr>
            <a:r>
              <a:rPr lang="en-US" altLang="zh-TW" sz="2400" b="1" dirty="0" smtClean="0">
                <a:latin typeface="Times New Roman" pitchFamily="18" charset="0"/>
                <a:ea typeface="標楷體" panose="03000509000000000000" pitchFamily="65" charset="-120"/>
                <a:cs typeface="Times New Roman" pitchFamily="18" charset="0"/>
              </a:rPr>
              <a:t>(</a:t>
            </a:r>
            <a:r>
              <a:rPr lang="en-US" altLang="zh-TW" sz="2400" b="1" dirty="0">
                <a:latin typeface="Times New Roman" pitchFamily="18" charset="0"/>
                <a:ea typeface="標楷體" panose="03000509000000000000" pitchFamily="65" charset="-120"/>
                <a:cs typeface="Times New Roman" pitchFamily="18" charset="0"/>
              </a:rPr>
              <a:t>1).</a:t>
            </a:r>
            <a:r>
              <a:rPr lang="zh-TW" altLang="en-US" sz="2400" b="1" dirty="0">
                <a:latin typeface="Times New Roman" pitchFamily="18" charset="0"/>
                <a:ea typeface="標楷體" panose="03000509000000000000" pitchFamily="65" charset="-120"/>
                <a:cs typeface="Times New Roman" pitchFamily="18" charset="0"/>
              </a:rPr>
              <a:t>溫室構造材料技術資料庫建立</a:t>
            </a:r>
          </a:p>
          <a:p>
            <a:pPr marL="536575" indent="-271463" eaLnBrk="0">
              <a:lnSpc>
                <a:spcPts val="3000"/>
              </a:lnSpc>
            </a:pPr>
            <a:r>
              <a:rPr lang="en-US" altLang="zh-TW" sz="2400" b="1" dirty="0">
                <a:latin typeface="Times New Roman" pitchFamily="18" charset="0"/>
                <a:ea typeface="標楷體" panose="03000509000000000000" pitchFamily="65" charset="-120"/>
                <a:cs typeface="Times New Roman" pitchFamily="18" charset="0"/>
              </a:rPr>
              <a:t>(2).</a:t>
            </a:r>
            <a:r>
              <a:rPr lang="zh-TW" altLang="en-US" sz="2400" b="1" dirty="0">
                <a:latin typeface="Times New Roman" pitchFamily="18" charset="0"/>
                <a:ea typeface="標楷體" panose="03000509000000000000" pitchFamily="65" charset="-120"/>
                <a:cs typeface="Times New Roman" pitchFamily="18" charset="0"/>
              </a:rPr>
              <a:t>溫室構造分析技術資料庫建立</a:t>
            </a:r>
          </a:p>
          <a:p>
            <a:pPr marL="536575" indent="-271463" eaLnBrk="0">
              <a:lnSpc>
                <a:spcPts val="3000"/>
              </a:lnSpc>
            </a:pPr>
            <a:r>
              <a:rPr lang="en-US" altLang="zh-TW" sz="2400" b="1" dirty="0">
                <a:latin typeface="Times New Roman" pitchFamily="18" charset="0"/>
                <a:ea typeface="標楷體" panose="03000509000000000000" pitchFamily="65" charset="-120"/>
                <a:cs typeface="Times New Roman" pitchFamily="18" charset="0"/>
              </a:rPr>
              <a:t>(3).</a:t>
            </a:r>
            <a:r>
              <a:rPr lang="zh-TW" altLang="en-US" sz="2400" b="1" dirty="0">
                <a:latin typeface="Times New Roman" pitchFamily="18" charset="0"/>
                <a:ea typeface="標楷體" panose="03000509000000000000" pitchFamily="65" charset="-120"/>
                <a:cs typeface="Times New Roman" pitchFamily="18" charset="0"/>
              </a:rPr>
              <a:t>溫室構造設計技術資料庫建立</a:t>
            </a:r>
          </a:p>
          <a:p>
            <a:pPr marL="536575" indent="-271463" eaLnBrk="0">
              <a:lnSpc>
                <a:spcPts val="3000"/>
              </a:lnSpc>
            </a:pPr>
            <a:r>
              <a:rPr lang="en-US" altLang="zh-TW" sz="2400" b="1" dirty="0">
                <a:latin typeface="Times New Roman" pitchFamily="18" charset="0"/>
                <a:ea typeface="標楷體" panose="03000509000000000000" pitchFamily="65" charset="-120"/>
                <a:cs typeface="Times New Roman" pitchFamily="18" charset="0"/>
              </a:rPr>
              <a:t>(4).</a:t>
            </a:r>
            <a:r>
              <a:rPr lang="zh-TW" altLang="en-US" sz="2400" b="1" dirty="0">
                <a:latin typeface="Times New Roman" pitchFamily="18" charset="0"/>
                <a:ea typeface="標楷體" panose="03000509000000000000" pitchFamily="65" charset="-120"/>
                <a:cs typeface="Times New Roman" pitchFamily="18" charset="0"/>
              </a:rPr>
              <a:t>溫室構造設計專家系統規劃</a:t>
            </a:r>
            <a:r>
              <a:rPr lang="zh-TW" altLang="en-US" sz="2400" b="1" dirty="0" smtClean="0">
                <a:latin typeface="Times New Roman" pitchFamily="18" charset="0"/>
                <a:ea typeface="標楷體" panose="03000509000000000000" pitchFamily="65" charset="-120"/>
                <a:cs typeface="Times New Roman" pitchFamily="18" charset="0"/>
              </a:rPr>
              <a:t>設計</a:t>
            </a:r>
            <a:endParaRPr lang="en-US" altLang="zh-TW" sz="2400" b="1" dirty="0" smtClean="0">
              <a:latin typeface="Times New Roman" pitchFamily="18" charset="0"/>
              <a:ea typeface="標楷體" panose="03000509000000000000" pitchFamily="65" charset="-120"/>
              <a:cs typeface="Times New Roman" pitchFamily="18" charset="0"/>
            </a:endParaRPr>
          </a:p>
          <a:p>
            <a:pPr eaLnBrk="0">
              <a:lnSpc>
                <a:spcPts val="3000"/>
              </a:lnSpc>
            </a:pPr>
            <a:endParaRPr lang="en-US" altLang="zh-TW" sz="2400" b="1" dirty="0">
              <a:latin typeface="Times New Roman" pitchFamily="18" charset="0"/>
              <a:ea typeface="標楷體" panose="03000509000000000000" pitchFamily="65" charset="-120"/>
              <a:cs typeface="Times New Roman" pitchFamily="18" charset="0"/>
            </a:endParaRPr>
          </a:p>
          <a:p>
            <a:pPr eaLnBrk="0">
              <a:lnSpc>
                <a:spcPts val="3000"/>
              </a:lnSpc>
            </a:pPr>
            <a:r>
              <a:rPr lang="en-US" altLang="zh-TW" sz="2400" b="1" dirty="0">
                <a:solidFill>
                  <a:srgbClr val="0000FF"/>
                </a:solidFill>
                <a:latin typeface="Times New Roman" pitchFamily="18" charset="0"/>
                <a:ea typeface="標楷體" panose="03000509000000000000" pitchFamily="65" charset="-120"/>
                <a:cs typeface="Times New Roman" pitchFamily="18" charset="0"/>
              </a:rPr>
              <a:t>2.</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溫室構造設計輔助專家系統開發</a:t>
            </a:r>
            <a:r>
              <a:rPr lang="en-US" altLang="zh-TW" sz="2400" b="1" dirty="0">
                <a:solidFill>
                  <a:srgbClr val="0000FF"/>
                </a:solidFill>
                <a:latin typeface="Times New Roman" pitchFamily="18" charset="0"/>
                <a:ea typeface="標楷體" panose="03000509000000000000" pitchFamily="65" charset="-120"/>
                <a:cs typeface="Times New Roman" pitchFamily="18" charset="0"/>
              </a:rPr>
              <a:t>(110</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年</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p>
          <a:p>
            <a:pPr indent="265113" eaLnBrk="0">
              <a:lnSpc>
                <a:spcPts val="3000"/>
              </a:lnSpc>
            </a:pPr>
            <a:r>
              <a:rPr lang="en-US" altLang="zh-TW" sz="2400" b="1" dirty="0">
                <a:latin typeface="Times New Roman" pitchFamily="18" charset="0"/>
                <a:ea typeface="標楷體" panose="03000509000000000000" pitchFamily="65" charset="-120"/>
                <a:cs typeface="Times New Roman" pitchFamily="18" charset="0"/>
              </a:rPr>
              <a:t>(1).</a:t>
            </a:r>
            <a:r>
              <a:rPr lang="zh-TW" altLang="en-US" sz="2400" b="1" dirty="0">
                <a:latin typeface="Times New Roman" pitchFamily="18" charset="0"/>
                <a:ea typeface="標楷體" panose="03000509000000000000" pitchFamily="65" charset="-120"/>
                <a:cs typeface="Times New Roman" pitchFamily="18" charset="0"/>
              </a:rPr>
              <a:t>溫室構造基本規劃設計技術知識庫開發</a:t>
            </a:r>
          </a:p>
          <a:p>
            <a:pPr indent="265113" eaLnBrk="0">
              <a:lnSpc>
                <a:spcPts val="3000"/>
              </a:lnSpc>
            </a:pPr>
            <a:r>
              <a:rPr lang="en-US" altLang="zh-TW" sz="2400" b="1" dirty="0">
                <a:latin typeface="Times New Roman" pitchFamily="18" charset="0"/>
                <a:ea typeface="標楷體" panose="03000509000000000000" pitchFamily="65" charset="-120"/>
                <a:cs typeface="Times New Roman" pitchFamily="18" charset="0"/>
              </a:rPr>
              <a:t>(2).</a:t>
            </a:r>
            <a:r>
              <a:rPr lang="zh-TW" altLang="en-US" sz="2400" b="1" dirty="0">
                <a:latin typeface="Times New Roman" pitchFamily="18" charset="0"/>
                <a:ea typeface="標楷體" panose="03000509000000000000" pitchFamily="65" charset="-120"/>
                <a:cs typeface="Times New Roman" pitchFamily="18" charset="0"/>
              </a:rPr>
              <a:t>溫室構造形式設計分析技術知識庫開發</a:t>
            </a:r>
          </a:p>
          <a:p>
            <a:pPr indent="265113" eaLnBrk="0">
              <a:lnSpc>
                <a:spcPts val="3000"/>
              </a:lnSpc>
            </a:pPr>
            <a:r>
              <a:rPr lang="en-US" altLang="zh-TW" sz="2400" b="1" dirty="0">
                <a:latin typeface="Times New Roman" pitchFamily="18" charset="0"/>
                <a:ea typeface="標楷體" panose="03000509000000000000" pitchFamily="65" charset="-120"/>
                <a:cs typeface="Times New Roman" pitchFamily="18" charset="0"/>
              </a:rPr>
              <a:t>(3).</a:t>
            </a:r>
            <a:r>
              <a:rPr lang="zh-TW" altLang="en-US" sz="2400" b="1" dirty="0">
                <a:latin typeface="Times New Roman" pitchFamily="18" charset="0"/>
                <a:ea typeface="標楷體" panose="03000509000000000000" pitchFamily="65" charset="-120"/>
                <a:cs typeface="Times New Roman" pitchFamily="18" charset="0"/>
              </a:rPr>
              <a:t>溫室構造總體規劃設計輔助專家系統開發</a:t>
            </a:r>
          </a:p>
          <a:p>
            <a:pPr eaLnBrk="0">
              <a:lnSpc>
                <a:spcPts val="3000"/>
              </a:lnSpc>
            </a:pPr>
            <a:endParaRPr lang="en-US" altLang="zh-TW" sz="2400" b="1" dirty="0" smtClean="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13</a:t>
            </a:fld>
            <a:endParaRPr lang="zh-TW" altLang="en-US" dirty="0"/>
          </a:p>
        </p:txBody>
      </p:sp>
      <p:sp>
        <p:nvSpPr>
          <p:cNvPr id="6" name="圓角矩形 5"/>
          <p:cNvSpPr/>
          <p:nvPr/>
        </p:nvSpPr>
        <p:spPr>
          <a:xfrm>
            <a:off x="395536" y="476672"/>
            <a:ext cx="3456384" cy="492836"/>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a:solidFill>
                  <a:prstClr val="black"/>
                </a:solidFill>
                <a:latin typeface="Times New Roman" pitchFamily="18" charset="0"/>
                <a:ea typeface="標楷體" pitchFamily="65" charset="-120"/>
                <a:cs typeface="Times New Roman" pitchFamily="18" charset="0"/>
              </a:rPr>
              <a:t>四</a:t>
            </a:r>
            <a:r>
              <a:rPr lang="zh-TW" altLang="en-US" sz="2800" b="1" dirty="0" smtClean="0">
                <a:solidFill>
                  <a:prstClr val="black"/>
                </a:solidFill>
                <a:latin typeface="Times New Roman" pitchFamily="18" charset="0"/>
                <a:ea typeface="標楷體" pitchFamily="65" charset="-120"/>
                <a:cs typeface="Times New Roman" pitchFamily="18" charset="0"/>
              </a:rPr>
              <a:t>、工作</a:t>
            </a:r>
            <a:r>
              <a:rPr lang="zh-TW" altLang="en-US" sz="2800" b="1" dirty="0">
                <a:solidFill>
                  <a:prstClr val="black"/>
                </a:solidFill>
                <a:latin typeface="Times New Roman" pitchFamily="18" charset="0"/>
                <a:ea typeface="標楷體" pitchFamily="65" charset="-120"/>
                <a:cs typeface="Times New Roman" pitchFamily="18" charset="0"/>
              </a:rPr>
              <a:t>項目</a:t>
            </a:r>
          </a:p>
        </p:txBody>
      </p:sp>
    </p:spTree>
    <p:extLst>
      <p:ext uri="{BB962C8B-B14F-4D97-AF65-F5344CB8AC3E}">
        <p14:creationId xmlns:p14="http://schemas.microsoft.com/office/powerpoint/2010/main" val="38274448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9041" y="1195005"/>
            <a:ext cx="8336880" cy="4708981"/>
          </a:xfrm>
          <a:prstGeom prst="rect">
            <a:avLst/>
          </a:prstGeom>
        </p:spPr>
        <p:txBody>
          <a:bodyPr wrap="square">
            <a:spAutoFit/>
          </a:bodyPr>
          <a:lstStyle/>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一</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溫室構造技術專家系統規劃設計：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(109</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年</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p>
          <a:p>
            <a:pPr marL="536575" indent="-536575" eaLnBrk="0">
              <a:lnSpc>
                <a:spcPts val="3000"/>
              </a:lnSpc>
            </a:pP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en-US" altLang="zh-TW" sz="2400" b="1" dirty="0">
                <a:solidFill>
                  <a:srgbClr val="0000FF"/>
                </a:solidFill>
                <a:latin typeface="Times New Roman" pitchFamily="18" charset="0"/>
                <a:ea typeface="標楷體" panose="03000509000000000000" pitchFamily="65" charset="-120"/>
                <a:cs typeface="Times New Roman" pitchFamily="18" charset="0"/>
              </a:rPr>
              <a:t>       1.</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溫室構造材料技術資料庫建立</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(1</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國內外</a:t>
            </a:r>
            <a:r>
              <a:rPr lang="zh-TW" altLang="en-US" sz="2400" b="1" dirty="0">
                <a:latin typeface="Times New Roman" pitchFamily="18" charset="0"/>
                <a:ea typeface="標楷體" panose="03000509000000000000" pitchFamily="65" charset="-120"/>
                <a:cs typeface="Times New Roman" pitchFamily="18" charset="0"/>
              </a:rPr>
              <a:t>溫室構造材料規格技術收集</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(2</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國內外</a:t>
            </a:r>
            <a:r>
              <a:rPr lang="zh-TW" altLang="en-US" sz="2400" b="1" dirty="0">
                <a:latin typeface="Times New Roman" pitchFamily="18" charset="0"/>
                <a:ea typeface="標楷體" panose="03000509000000000000" pitchFamily="65" charset="-120"/>
                <a:cs typeface="Times New Roman" pitchFamily="18" charset="0"/>
              </a:rPr>
              <a:t>溫室構造材料實驗測試分析</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(3</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建立</a:t>
            </a:r>
            <a:r>
              <a:rPr lang="zh-TW" altLang="en-US" sz="2400" b="1" dirty="0">
                <a:latin typeface="Times New Roman" pitchFamily="18" charset="0"/>
                <a:ea typeface="標楷體" panose="03000509000000000000" pitchFamily="65" charset="-120"/>
                <a:cs typeface="Times New Roman" pitchFamily="18" charset="0"/>
              </a:rPr>
              <a:t>溫室構造材料技術資料庫</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2</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溫室構造分析技術資料庫建立</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(1</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國內外</a:t>
            </a:r>
            <a:r>
              <a:rPr lang="zh-TW" altLang="en-US" sz="2400" b="1" dirty="0">
                <a:latin typeface="Times New Roman" pitchFamily="18" charset="0"/>
                <a:ea typeface="標楷體" panose="03000509000000000000" pitchFamily="65" charset="-120"/>
                <a:cs typeface="Times New Roman" pitchFamily="18" charset="0"/>
              </a:rPr>
              <a:t>溫室構造流體動力分析</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(2</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國內外</a:t>
            </a:r>
            <a:r>
              <a:rPr lang="zh-TW" altLang="en-US" sz="2400" b="1" dirty="0">
                <a:latin typeface="Times New Roman" pitchFamily="18" charset="0"/>
                <a:ea typeface="標楷體" panose="03000509000000000000" pitchFamily="65" charset="-120"/>
                <a:cs typeface="Times New Roman" pitchFamily="18" charset="0"/>
              </a:rPr>
              <a:t>溫室構造結構工程分析</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(3</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建立</a:t>
            </a:r>
            <a:r>
              <a:rPr lang="zh-TW" altLang="en-US" sz="2400" b="1" dirty="0">
                <a:latin typeface="Times New Roman" pitchFamily="18" charset="0"/>
                <a:ea typeface="標楷體" panose="03000509000000000000" pitchFamily="65" charset="-120"/>
                <a:cs typeface="Times New Roman" pitchFamily="18" charset="0"/>
              </a:rPr>
              <a:t>構造工程分析技術資料庫</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endParaRPr lang="zh-TW" altLang="en-US" sz="2400" b="1" dirty="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14</a:t>
            </a:fld>
            <a:endParaRPr lang="zh-TW" altLang="en-US" dirty="0"/>
          </a:p>
        </p:txBody>
      </p:sp>
      <p:sp>
        <p:nvSpPr>
          <p:cNvPr id="6" name="圓角矩形 5"/>
          <p:cNvSpPr/>
          <p:nvPr/>
        </p:nvSpPr>
        <p:spPr>
          <a:xfrm>
            <a:off x="395536" y="476672"/>
            <a:ext cx="3456384" cy="492836"/>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a:solidFill>
                  <a:prstClr val="black"/>
                </a:solidFill>
                <a:latin typeface="Times New Roman" pitchFamily="18" charset="0"/>
                <a:ea typeface="標楷體" pitchFamily="65" charset="-120"/>
                <a:cs typeface="Times New Roman" pitchFamily="18" charset="0"/>
              </a:rPr>
              <a:t>四</a:t>
            </a:r>
            <a:r>
              <a:rPr lang="zh-TW" altLang="en-US" sz="2800" b="1" dirty="0" smtClean="0">
                <a:solidFill>
                  <a:prstClr val="black"/>
                </a:solidFill>
                <a:latin typeface="Times New Roman" pitchFamily="18" charset="0"/>
                <a:ea typeface="標楷體" pitchFamily="65" charset="-120"/>
                <a:cs typeface="Times New Roman" pitchFamily="18" charset="0"/>
              </a:rPr>
              <a:t>、研究方法</a:t>
            </a:r>
            <a:endParaRPr lang="zh-TW" altLang="en-US" sz="2800" b="1" dirty="0">
              <a:solidFill>
                <a:prstClr val="black"/>
              </a:solidFill>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10313279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9041" y="1195005"/>
            <a:ext cx="8336880" cy="3554819"/>
          </a:xfrm>
          <a:prstGeom prst="rect">
            <a:avLst/>
          </a:prstGeom>
        </p:spPr>
        <p:txBody>
          <a:bodyPr wrap="square">
            <a:spAutoFit/>
          </a:bodyPr>
          <a:lstStyle/>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3.</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溫室構造設計技術資料庫建立</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(1</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國內外</a:t>
            </a:r>
            <a:r>
              <a:rPr lang="zh-TW" altLang="en-US" sz="2400" b="1" dirty="0">
                <a:latin typeface="Times New Roman" pitchFamily="18" charset="0"/>
                <a:ea typeface="標楷體" panose="03000509000000000000" pitchFamily="65" charset="-120"/>
                <a:cs typeface="Times New Roman" pitchFamily="18" charset="0"/>
              </a:rPr>
              <a:t>溫室設計規範技術整合</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(2</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國內外</a:t>
            </a:r>
            <a:r>
              <a:rPr lang="zh-TW" altLang="en-US" sz="2400" b="1" dirty="0">
                <a:latin typeface="Times New Roman" pitchFamily="18" charset="0"/>
                <a:ea typeface="標楷體" panose="03000509000000000000" pitchFamily="65" charset="-120"/>
                <a:cs typeface="Times New Roman" pitchFamily="18" charset="0"/>
              </a:rPr>
              <a:t>溫室構造設計分析技術流程分析</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(3</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建立</a:t>
            </a:r>
            <a:r>
              <a:rPr lang="zh-TW" altLang="en-US" sz="2400" b="1" dirty="0">
                <a:latin typeface="Times New Roman" pitchFamily="18" charset="0"/>
                <a:ea typeface="標楷體" panose="03000509000000000000" pitchFamily="65" charset="-120"/>
                <a:cs typeface="Times New Roman" pitchFamily="18" charset="0"/>
              </a:rPr>
              <a:t>溫室構造設計技術</a:t>
            </a:r>
            <a:r>
              <a:rPr lang="zh-TW" altLang="en-US" sz="2400" b="1" dirty="0" smtClean="0">
                <a:latin typeface="Times New Roman" pitchFamily="18" charset="0"/>
                <a:ea typeface="標楷體" panose="03000509000000000000" pitchFamily="65" charset="-120"/>
                <a:cs typeface="Times New Roman" pitchFamily="18" charset="0"/>
              </a:rPr>
              <a:t>資料庫</a:t>
            </a:r>
            <a:endParaRPr lang="en-US" altLang="zh-TW" sz="2400" b="1" dirty="0" smtClean="0">
              <a:latin typeface="Times New Roman" pitchFamily="18" charset="0"/>
              <a:ea typeface="標楷體" panose="03000509000000000000" pitchFamily="65" charset="-120"/>
              <a:cs typeface="Times New Roman" pitchFamily="18" charset="0"/>
            </a:endParaRPr>
          </a:p>
          <a:p>
            <a:pPr marL="536575" indent="268288" eaLnBrk="0">
              <a:lnSpc>
                <a:spcPts val="3000"/>
              </a:lnSpc>
            </a:pPr>
            <a:endParaRPr lang="zh-TW" altLang="en-US" sz="2400" b="1" dirty="0">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4.</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溫室構造設計專家知識系統規劃設計</a:t>
            </a:r>
          </a:p>
          <a:p>
            <a:pPr marL="536575" indent="3175" eaLnBrk="0">
              <a:lnSpc>
                <a:spcPts val="3000"/>
              </a:lnSpc>
            </a:pPr>
            <a:r>
              <a:rPr lang="zh-TW" altLang="en-US" sz="2400" b="1" dirty="0">
                <a:latin typeface="Times New Roman" pitchFamily="18" charset="0"/>
                <a:ea typeface="標楷體" panose="03000509000000000000" pitchFamily="65" charset="-120"/>
                <a:cs typeface="Times New Roman" pitchFamily="18" charset="0"/>
              </a:rPr>
              <a:t>    </a:t>
            </a:r>
            <a:r>
              <a:rPr lang="en-US" altLang="zh-TW" sz="2400" b="1" dirty="0" smtClean="0">
                <a:latin typeface="Times New Roman" pitchFamily="18" charset="0"/>
                <a:ea typeface="標楷體" panose="03000509000000000000" pitchFamily="65" charset="-120"/>
                <a:cs typeface="Times New Roman" pitchFamily="18" charset="0"/>
              </a:rPr>
              <a:t>(</a:t>
            </a:r>
            <a:r>
              <a:rPr lang="en-US" altLang="zh-TW" sz="2400" b="1" dirty="0">
                <a:latin typeface="Times New Roman" pitchFamily="18" charset="0"/>
                <a:ea typeface="標楷體" panose="03000509000000000000" pitchFamily="65" charset="-120"/>
                <a:cs typeface="Times New Roman" pitchFamily="18" charset="0"/>
              </a:rPr>
              <a:t>1</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溫室</a:t>
            </a:r>
            <a:r>
              <a:rPr lang="zh-TW" altLang="en-US" sz="2400" b="1" dirty="0">
                <a:latin typeface="Times New Roman" pitchFamily="18" charset="0"/>
                <a:ea typeface="標楷體" panose="03000509000000000000" pitchFamily="65" charset="-120"/>
                <a:cs typeface="Times New Roman" pitchFamily="18" charset="0"/>
              </a:rPr>
              <a:t>構造設計專家技術知識庫規劃</a:t>
            </a:r>
          </a:p>
          <a:p>
            <a:pPr marL="536575" indent="3175" eaLnBrk="0">
              <a:lnSpc>
                <a:spcPts val="3000"/>
              </a:lnSpc>
            </a:pPr>
            <a:r>
              <a:rPr lang="zh-TW" altLang="en-US" sz="2400" b="1" dirty="0">
                <a:latin typeface="Times New Roman" pitchFamily="18" charset="0"/>
                <a:ea typeface="標楷體" panose="03000509000000000000" pitchFamily="65" charset="-120"/>
                <a:cs typeface="Times New Roman" pitchFamily="18" charset="0"/>
              </a:rPr>
              <a:t>    </a:t>
            </a:r>
            <a:r>
              <a:rPr lang="en-US" altLang="zh-TW" sz="2400" b="1" dirty="0" smtClean="0">
                <a:latin typeface="Times New Roman" pitchFamily="18" charset="0"/>
                <a:ea typeface="標楷體" panose="03000509000000000000" pitchFamily="65" charset="-120"/>
                <a:cs typeface="Times New Roman" pitchFamily="18" charset="0"/>
              </a:rPr>
              <a:t>(</a:t>
            </a:r>
            <a:r>
              <a:rPr lang="en-US" altLang="zh-TW" sz="2400" b="1" dirty="0">
                <a:latin typeface="Times New Roman" pitchFamily="18" charset="0"/>
                <a:ea typeface="標楷體" panose="03000509000000000000" pitchFamily="65" charset="-120"/>
                <a:cs typeface="Times New Roman" pitchFamily="18" charset="0"/>
              </a:rPr>
              <a:t>2</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溫室</a:t>
            </a:r>
            <a:r>
              <a:rPr lang="zh-TW" altLang="en-US" sz="2400" b="1" dirty="0">
                <a:latin typeface="Times New Roman" pitchFamily="18" charset="0"/>
                <a:ea typeface="標楷體" panose="03000509000000000000" pitchFamily="65" charset="-120"/>
                <a:cs typeface="Times New Roman" pitchFamily="18" charset="0"/>
              </a:rPr>
              <a:t>構造設計決策模式規劃分析</a:t>
            </a:r>
          </a:p>
          <a:p>
            <a:pPr marL="536575" indent="3175" eaLnBrk="0">
              <a:lnSpc>
                <a:spcPts val="3000"/>
              </a:lnSpc>
            </a:pPr>
            <a:r>
              <a:rPr lang="zh-TW" altLang="en-US" sz="2400" b="1" dirty="0">
                <a:latin typeface="Times New Roman" pitchFamily="18" charset="0"/>
                <a:ea typeface="標楷體" panose="03000509000000000000" pitchFamily="65" charset="-120"/>
                <a:cs typeface="Times New Roman" pitchFamily="18" charset="0"/>
              </a:rPr>
              <a:t>    </a:t>
            </a:r>
            <a:r>
              <a:rPr lang="en-US" altLang="zh-TW" sz="2400" b="1" dirty="0" smtClean="0">
                <a:latin typeface="Times New Roman" pitchFamily="18" charset="0"/>
                <a:ea typeface="標楷體" panose="03000509000000000000" pitchFamily="65" charset="-120"/>
                <a:cs typeface="Times New Roman" pitchFamily="18" charset="0"/>
              </a:rPr>
              <a:t>(</a:t>
            </a:r>
            <a:r>
              <a:rPr lang="en-US" altLang="zh-TW" sz="2400" b="1" dirty="0">
                <a:latin typeface="Times New Roman" pitchFamily="18" charset="0"/>
                <a:ea typeface="標楷體" panose="03000509000000000000" pitchFamily="65" charset="-120"/>
                <a:cs typeface="Times New Roman" pitchFamily="18" charset="0"/>
              </a:rPr>
              <a:t>3</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完成</a:t>
            </a:r>
            <a:r>
              <a:rPr lang="zh-TW" altLang="en-US" sz="2400" b="1" dirty="0">
                <a:latin typeface="Times New Roman" pitchFamily="18" charset="0"/>
                <a:ea typeface="標楷體" panose="03000509000000000000" pitchFamily="65" charset="-120"/>
                <a:cs typeface="Times New Roman" pitchFamily="18" charset="0"/>
              </a:rPr>
              <a:t>溫室構造設計專家知識系統規劃</a:t>
            </a:r>
            <a:r>
              <a:rPr lang="zh-TW" altLang="en-US" sz="2400" b="1" dirty="0" smtClean="0">
                <a:latin typeface="Times New Roman" pitchFamily="18" charset="0"/>
                <a:ea typeface="標楷體" panose="03000509000000000000" pitchFamily="65" charset="-120"/>
                <a:cs typeface="Times New Roman" pitchFamily="18" charset="0"/>
              </a:rPr>
              <a:t>設計</a:t>
            </a:r>
            <a:endParaRPr lang="zh-TW" altLang="en-US" sz="2400" b="1" dirty="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15</a:t>
            </a:fld>
            <a:endParaRPr lang="zh-TW" altLang="en-US" dirty="0"/>
          </a:p>
        </p:txBody>
      </p:sp>
    </p:spTree>
    <p:extLst>
      <p:ext uri="{BB962C8B-B14F-4D97-AF65-F5344CB8AC3E}">
        <p14:creationId xmlns:p14="http://schemas.microsoft.com/office/powerpoint/2010/main" val="2383646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9041" y="836712"/>
            <a:ext cx="8336880" cy="5840253"/>
          </a:xfrm>
          <a:prstGeom prst="rect">
            <a:avLst/>
          </a:prstGeom>
        </p:spPr>
        <p:txBody>
          <a:bodyPr wrap="square">
            <a:spAutoFit/>
          </a:bodyPr>
          <a:lstStyle/>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二</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溫室構造設計輔助專家系統開發：</a:t>
            </a:r>
            <a:r>
              <a:rPr lang="en-US" altLang="zh-TW" sz="2400" b="1" dirty="0">
                <a:solidFill>
                  <a:srgbClr val="0000FF"/>
                </a:solidFill>
                <a:latin typeface="Times New Roman" pitchFamily="18" charset="0"/>
                <a:ea typeface="標楷體" panose="03000509000000000000" pitchFamily="65" charset="-120"/>
                <a:cs typeface="Times New Roman" pitchFamily="18" charset="0"/>
              </a:rPr>
              <a:t>(110</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年</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p>
          <a:p>
            <a:pPr marL="536575" indent="-536575" eaLnBrk="0">
              <a:lnSpc>
                <a:spcPts val="3000"/>
              </a:lnSpc>
            </a:pP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溫室構造基本規劃設計技術知識庫開發</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(1</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作物</a:t>
            </a:r>
            <a:r>
              <a:rPr lang="zh-TW" altLang="en-US" sz="2400" b="1" dirty="0">
                <a:latin typeface="Times New Roman" pitchFamily="18" charset="0"/>
                <a:ea typeface="標楷體" panose="03000509000000000000" pitchFamily="65" charset="-120"/>
                <a:cs typeface="Times New Roman" pitchFamily="18" charset="0"/>
              </a:rPr>
              <a:t>生產需求知識庫</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(2</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環境</a:t>
            </a:r>
            <a:r>
              <a:rPr lang="zh-TW" altLang="en-US" sz="2400" b="1" dirty="0">
                <a:latin typeface="Times New Roman" pitchFamily="18" charset="0"/>
                <a:ea typeface="標楷體" panose="03000509000000000000" pitchFamily="65" charset="-120"/>
                <a:cs typeface="Times New Roman" pitchFamily="18" charset="0"/>
              </a:rPr>
              <a:t>控制需求知識庫</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(3</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溫室</a:t>
            </a:r>
            <a:r>
              <a:rPr lang="zh-TW" altLang="en-US" sz="2400" b="1" dirty="0">
                <a:latin typeface="Times New Roman" pitchFamily="18" charset="0"/>
                <a:ea typeface="標楷體" panose="03000509000000000000" pitchFamily="65" charset="-120"/>
                <a:cs typeface="Times New Roman" pitchFamily="18" charset="0"/>
              </a:rPr>
              <a:t>構造基本規劃知識庫</a:t>
            </a:r>
          </a:p>
          <a:p>
            <a:pPr marL="536575" indent="-536575" eaLnBrk="0">
              <a:lnSpc>
                <a:spcPts val="3000"/>
              </a:lnSpc>
            </a:pP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2</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溫室構造形式設計分析技術知識庫開發</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(1</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溫室</a:t>
            </a:r>
            <a:r>
              <a:rPr lang="zh-TW" altLang="en-US" sz="2400" b="1" dirty="0">
                <a:latin typeface="Times New Roman" pitchFamily="18" charset="0"/>
                <a:ea typeface="標楷體" panose="03000509000000000000" pitchFamily="65" charset="-120"/>
                <a:cs typeface="Times New Roman" pitchFamily="18" charset="0"/>
              </a:rPr>
              <a:t>構造形式設計知識庫</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(2</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溫室</a:t>
            </a:r>
            <a:r>
              <a:rPr lang="zh-TW" altLang="en-US" sz="2400" b="1" dirty="0">
                <a:latin typeface="Times New Roman" pitchFamily="18" charset="0"/>
                <a:ea typeface="標楷體" panose="03000509000000000000" pitchFamily="65" charset="-120"/>
                <a:cs typeface="Times New Roman" pitchFamily="18" charset="0"/>
              </a:rPr>
              <a:t>構造流體動力分析知識庫</a:t>
            </a:r>
          </a:p>
          <a:p>
            <a:pPr marL="536575" indent="268288" eaLnBrk="0">
              <a:lnSpc>
                <a:spcPts val="3000"/>
              </a:lnSpc>
            </a:pPr>
            <a:r>
              <a:rPr lang="en-US" altLang="zh-TW" sz="2400" b="1" dirty="0">
                <a:latin typeface="Times New Roman" pitchFamily="18" charset="0"/>
                <a:ea typeface="標楷體" panose="03000509000000000000" pitchFamily="65" charset="-120"/>
                <a:cs typeface="Times New Roman" pitchFamily="18" charset="0"/>
              </a:rPr>
              <a:t>(3</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溫室</a:t>
            </a:r>
            <a:r>
              <a:rPr lang="zh-TW" altLang="en-US" sz="2400" b="1" dirty="0">
                <a:latin typeface="Times New Roman" pitchFamily="18" charset="0"/>
                <a:ea typeface="標楷體" panose="03000509000000000000" pitchFamily="65" charset="-120"/>
                <a:cs typeface="Times New Roman" pitchFamily="18" charset="0"/>
              </a:rPr>
              <a:t>構造結構工程分析知識庫</a:t>
            </a:r>
          </a:p>
          <a:p>
            <a:pPr marL="536575" indent="-536575" eaLnBrk="0">
              <a:lnSpc>
                <a:spcPts val="3000"/>
              </a:lnSpc>
            </a:pP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3</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溫室構造總體規劃設計輔助專家系統開發</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latin typeface="Times New Roman" pitchFamily="18" charset="0"/>
                <a:ea typeface="標楷體" panose="03000509000000000000" pitchFamily="65" charset="-120"/>
                <a:cs typeface="Times New Roman" pitchFamily="18" charset="0"/>
              </a:rPr>
              <a:t>(1</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溫室</a:t>
            </a:r>
            <a:r>
              <a:rPr lang="zh-TW" altLang="en-US" sz="2400" b="1" dirty="0">
                <a:latin typeface="Times New Roman" pitchFamily="18" charset="0"/>
                <a:ea typeface="標楷體" panose="03000509000000000000" pitchFamily="65" charset="-120"/>
                <a:cs typeface="Times New Roman" pitchFamily="18" charset="0"/>
              </a:rPr>
              <a:t>構造總體規劃設計輔助專家系統建立</a:t>
            </a:r>
          </a:p>
          <a:p>
            <a:pPr marL="536575" indent="-536575" eaLnBrk="0">
              <a:lnSpc>
                <a:spcPts val="3000"/>
              </a:lnSpc>
            </a:pPr>
            <a:r>
              <a:rPr lang="zh-TW" altLang="en-US" sz="2400" b="1" dirty="0">
                <a:latin typeface="Times New Roman" pitchFamily="18" charset="0"/>
                <a:ea typeface="標楷體" panose="03000509000000000000" pitchFamily="65" charset="-120"/>
                <a:cs typeface="Times New Roman" pitchFamily="18" charset="0"/>
              </a:rPr>
              <a:t>         </a:t>
            </a:r>
            <a:r>
              <a:rPr lang="en-US" altLang="zh-TW" sz="2400" b="1" dirty="0">
                <a:latin typeface="Times New Roman" pitchFamily="18" charset="0"/>
                <a:ea typeface="標楷體" panose="03000509000000000000" pitchFamily="65" charset="-120"/>
                <a:cs typeface="Times New Roman" pitchFamily="18" charset="0"/>
              </a:rPr>
              <a:t>(2</a:t>
            </a:r>
            <a:r>
              <a:rPr lang="en-US" altLang="zh-TW" sz="2400" b="1" dirty="0" smtClean="0">
                <a:latin typeface="Times New Roman" pitchFamily="18" charset="0"/>
                <a:ea typeface="標楷體" panose="03000509000000000000" pitchFamily="65" charset="-120"/>
                <a:cs typeface="Times New Roman" pitchFamily="18" charset="0"/>
              </a:rPr>
              <a:t>).</a:t>
            </a:r>
            <a:r>
              <a:rPr lang="zh-TW" altLang="en-US" sz="2400" b="1" dirty="0" smtClean="0">
                <a:latin typeface="Times New Roman" pitchFamily="18" charset="0"/>
                <a:ea typeface="標楷體" panose="03000509000000000000" pitchFamily="65" charset="-120"/>
                <a:cs typeface="Times New Roman" pitchFamily="18" charset="0"/>
              </a:rPr>
              <a:t>溫室</a:t>
            </a:r>
            <a:r>
              <a:rPr lang="zh-TW" altLang="en-US" sz="2400" b="1" dirty="0">
                <a:latin typeface="Times New Roman" pitchFamily="18" charset="0"/>
                <a:ea typeface="標楷體" panose="03000509000000000000" pitchFamily="65" charset="-120"/>
                <a:cs typeface="Times New Roman" pitchFamily="18" charset="0"/>
              </a:rPr>
              <a:t>構造總體規劃設計輔助專家系統測試</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16</a:t>
            </a:fld>
            <a:endParaRPr lang="zh-TW" altLang="en-US" dirty="0"/>
          </a:p>
        </p:txBody>
      </p:sp>
    </p:spTree>
    <p:extLst>
      <p:ext uri="{BB962C8B-B14F-4D97-AF65-F5344CB8AC3E}">
        <p14:creationId xmlns:p14="http://schemas.microsoft.com/office/powerpoint/2010/main" val="27722057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a:t>
            </a:fld>
            <a:endParaRPr lang="zh-TW" altLang="en-US" dirty="0">
              <a:solidFill>
                <a:prstClr val="black">
                  <a:tint val="75000"/>
                </a:prstClr>
              </a:solidFill>
            </a:endParaRPr>
          </a:p>
        </p:txBody>
      </p:sp>
      <p:sp>
        <p:nvSpPr>
          <p:cNvPr id="17" name="圓角矩形 16"/>
          <p:cNvSpPr/>
          <p:nvPr/>
        </p:nvSpPr>
        <p:spPr>
          <a:xfrm>
            <a:off x="2263054" y="2163502"/>
            <a:ext cx="2411024" cy="73210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國內溫室</a:t>
            </a:r>
            <a:r>
              <a:rPr lang="zh-TW" altLang="en-US"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rPr>
              <a:t>構造材料規格技術</a:t>
            </a:r>
          </a:p>
        </p:txBody>
      </p:sp>
      <p:sp>
        <p:nvSpPr>
          <p:cNvPr id="18" name="圓角矩形 17"/>
          <p:cNvSpPr/>
          <p:nvPr/>
        </p:nvSpPr>
        <p:spPr>
          <a:xfrm>
            <a:off x="4769395" y="2163502"/>
            <a:ext cx="2411024" cy="73210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國外</a:t>
            </a:r>
            <a:r>
              <a:rPr lang="zh-TW" altLang="en-US"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rPr>
              <a:t>溫室構造材料規格技術</a:t>
            </a:r>
          </a:p>
        </p:txBody>
      </p:sp>
      <p:cxnSp>
        <p:nvCxnSpPr>
          <p:cNvPr id="19" name="肘形接點 18"/>
          <p:cNvCxnSpPr>
            <a:stCxn id="18" idx="2"/>
            <a:endCxn id="20" idx="0"/>
          </p:cNvCxnSpPr>
          <p:nvPr/>
        </p:nvCxnSpPr>
        <p:spPr>
          <a:xfrm rot="5400000">
            <a:off x="4927017" y="2593975"/>
            <a:ext cx="746257" cy="1349525"/>
          </a:xfrm>
          <a:prstGeom prst="bentConnector3">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圓角矩形 19"/>
          <p:cNvSpPr/>
          <p:nvPr/>
        </p:nvSpPr>
        <p:spPr>
          <a:xfrm>
            <a:off x="3419870" y="3641866"/>
            <a:ext cx="2411024" cy="73210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構造材料</a:t>
            </a:r>
            <a:endParaRPr lang="en-US" altLang="zh-TW"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endParaRPr>
          </a:p>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實驗</a:t>
            </a:r>
            <a:r>
              <a:rPr lang="zh-TW" altLang="en-US"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rPr>
              <a:t>測試分析</a:t>
            </a:r>
          </a:p>
        </p:txBody>
      </p:sp>
      <p:sp>
        <p:nvSpPr>
          <p:cNvPr id="21" name="圓角矩形 20"/>
          <p:cNvSpPr/>
          <p:nvPr/>
        </p:nvSpPr>
        <p:spPr>
          <a:xfrm>
            <a:off x="3419871" y="4809465"/>
            <a:ext cx="2411024" cy="73210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rPr>
              <a:t>建立溫室構造材料技術資料庫</a:t>
            </a:r>
            <a:endParaRPr lang="zh-TW" altLang="zh-TW"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endParaRPr>
          </a:p>
        </p:txBody>
      </p:sp>
      <p:cxnSp>
        <p:nvCxnSpPr>
          <p:cNvPr id="22" name="直線單箭頭接點 21"/>
          <p:cNvCxnSpPr>
            <a:stCxn id="20" idx="2"/>
            <a:endCxn id="21" idx="0"/>
          </p:cNvCxnSpPr>
          <p:nvPr/>
        </p:nvCxnSpPr>
        <p:spPr>
          <a:xfrm>
            <a:off x="4625382" y="4373973"/>
            <a:ext cx="1" cy="4354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肘形接點 24"/>
          <p:cNvCxnSpPr>
            <a:stCxn id="17" idx="2"/>
            <a:endCxn id="20" idx="0"/>
          </p:cNvCxnSpPr>
          <p:nvPr/>
        </p:nvCxnSpPr>
        <p:spPr>
          <a:xfrm rot="16200000" flipH="1">
            <a:off x="3673846" y="2690329"/>
            <a:ext cx="746257" cy="1156816"/>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01046" y="1388276"/>
            <a:ext cx="6048671" cy="523220"/>
          </a:xfrm>
          <a:prstGeom prst="rect">
            <a:avLst/>
          </a:prstGeom>
          <a:solidFill>
            <a:schemeClr val="accent6">
              <a:lumMod val="60000"/>
              <a:lumOff val="40000"/>
            </a:schemeClr>
          </a:solidFill>
        </p:spPr>
        <p:txBody>
          <a:bodyPr wrap="square">
            <a:spAutoFit/>
          </a:bodyPr>
          <a:lstStyle/>
          <a:p>
            <a:pPr algn="ctr"/>
            <a:r>
              <a:rPr lang="en-US" altLang="zh-TW" sz="2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A1.</a:t>
            </a:r>
            <a:r>
              <a:rPr lang="zh-TW" altLang="zh-TW" sz="2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zh-TW" sz="2800"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構造材料</a:t>
            </a:r>
            <a:r>
              <a:rPr lang="zh-TW" altLang="zh-TW" sz="2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技術資料庫建立</a:t>
            </a:r>
            <a:endParaRPr lang="zh-TW" altLang="en-US" sz="2800" b="1" dirty="0">
              <a:solidFill>
                <a:prstClr val="black"/>
              </a:solidFill>
            </a:endParaRPr>
          </a:p>
        </p:txBody>
      </p:sp>
      <p:sp>
        <p:nvSpPr>
          <p:cNvPr id="11" name="圓角矩形 10"/>
          <p:cNvSpPr/>
          <p:nvPr/>
        </p:nvSpPr>
        <p:spPr>
          <a:xfrm>
            <a:off x="320465" y="260648"/>
            <a:ext cx="3099407" cy="492836"/>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a:solidFill>
                  <a:prstClr val="black"/>
                </a:solidFill>
                <a:latin typeface="Times New Roman" pitchFamily="18" charset="0"/>
                <a:ea typeface="標楷體" pitchFamily="65" charset="-120"/>
                <a:cs typeface="Times New Roman" pitchFamily="18" charset="0"/>
              </a:rPr>
              <a:t>五</a:t>
            </a:r>
            <a:r>
              <a:rPr lang="zh-TW" altLang="en-US" sz="2800" b="1" dirty="0" smtClean="0">
                <a:solidFill>
                  <a:prstClr val="black"/>
                </a:solidFill>
                <a:latin typeface="Times New Roman" pitchFamily="18" charset="0"/>
                <a:ea typeface="標楷體" pitchFamily="65" charset="-120"/>
                <a:cs typeface="Times New Roman" pitchFamily="18" charset="0"/>
              </a:rPr>
              <a:t>、實施流程</a:t>
            </a:r>
            <a:endParaRPr lang="zh-TW" altLang="en-US" sz="2800" b="1" dirty="0">
              <a:solidFill>
                <a:prstClr val="black"/>
              </a:solidFill>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20987705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0464" y="908720"/>
            <a:ext cx="8500007" cy="3170099"/>
          </a:xfrm>
          <a:prstGeom prst="rect">
            <a:avLst/>
          </a:prstGeom>
        </p:spPr>
        <p:txBody>
          <a:bodyPr wrap="square">
            <a:spAutoFit/>
          </a:bodyPr>
          <a:lstStyle/>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1</a:t>
            </a:r>
            <a:r>
              <a:rPr lang="en-US" altLang="zh-TW" sz="2400" b="1" u="sng" dirty="0">
                <a:solidFill>
                  <a:srgbClr val="FF0000"/>
                </a:solidFill>
                <a:latin typeface="Times New Roman" pitchFamily="18" charset="0"/>
                <a:ea typeface="標楷體" panose="03000509000000000000" pitchFamily="65" charset="-120"/>
                <a:cs typeface="Times New Roman" pitchFamily="18" charset="0"/>
              </a:rPr>
              <a:t>.</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溫室構造材料技術資料庫建立</a:t>
            </a:r>
          </a:p>
          <a:p>
            <a:pPr marL="536575" indent="3175" eaLnBrk="0">
              <a:lnSpc>
                <a:spcPts val="3000"/>
              </a:lnSpc>
            </a:pP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31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材料</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工業持續的進步下，隨著材料材質強度的提升、材料形狀設計的優化、表面處理技術的發展，也創造溫室構造材料的更大應用空間，此將同步使結構強化與輕量化、壽命與安全可靠度提升，同時對遮光效應減低、溫室熱效應降低，構造材料總成本降低，有很大助益</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3175" eaLnBrk="0">
              <a:lnSpc>
                <a:spcPts val="3000"/>
              </a:lnSpc>
            </a:pP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a:xfrm>
            <a:off x="6686871" y="6229881"/>
            <a:ext cx="2133600" cy="365125"/>
          </a:xfrm>
        </p:spPr>
        <p:txBody>
          <a:bodyPr/>
          <a:lstStyle/>
          <a:p>
            <a:pPr>
              <a:defRPr/>
            </a:pPr>
            <a:fld id="{23815EA3-284F-416B-AAFF-17C373D551D1}" type="slidenum">
              <a:rPr lang="zh-TW" altLang="en-US" smtClean="0"/>
              <a:pPr>
                <a:defRPr/>
              </a:pPr>
              <a:t>18</a:t>
            </a:fld>
            <a:endParaRPr lang="zh-TW" altLang="en-US" dirty="0"/>
          </a:p>
        </p:txBody>
      </p:sp>
      <p:sp>
        <p:nvSpPr>
          <p:cNvPr id="3" name="矩形 2"/>
          <p:cNvSpPr/>
          <p:nvPr/>
        </p:nvSpPr>
        <p:spPr>
          <a:xfrm>
            <a:off x="1025827" y="4881855"/>
            <a:ext cx="1800200" cy="39214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材質性能強化</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8" name="矩形 7"/>
          <p:cNvSpPr/>
          <p:nvPr/>
        </p:nvSpPr>
        <p:spPr>
          <a:xfrm>
            <a:off x="1022379" y="5825755"/>
            <a:ext cx="1800200" cy="39214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表面處</a:t>
            </a:r>
            <a:r>
              <a:rPr lang="zh-TW" altLang="en-US" b="1" dirty="0">
                <a:solidFill>
                  <a:schemeClr val="tx1"/>
                </a:solidFill>
                <a:latin typeface="標楷體" panose="03000509000000000000" pitchFamily="65" charset="-120"/>
                <a:ea typeface="標楷體" panose="03000509000000000000" pitchFamily="65" charset="-120"/>
              </a:rPr>
              <a:t>理</a:t>
            </a:r>
            <a:r>
              <a:rPr lang="zh-TW" altLang="en-US" b="1" dirty="0" smtClean="0">
                <a:solidFill>
                  <a:schemeClr val="tx1"/>
                </a:solidFill>
                <a:latin typeface="標楷體" panose="03000509000000000000" pitchFamily="65" charset="-120"/>
                <a:ea typeface="標楷體" panose="03000509000000000000" pitchFamily="65" charset="-120"/>
              </a:rPr>
              <a:t>強化</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9" name="矩形 8"/>
          <p:cNvSpPr/>
          <p:nvPr/>
        </p:nvSpPr>
        <p:spPr>
          <a:xfrm>
            <a:off x="1022379" y="5353805"/>
            <a:ext cx="1800200" cy="39214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形狀設計優化</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0" name="矩形 9"/>
          <p:cNvSpPr/>
          <p:nvPr/>
        </p:nvSpPr>
        <p:spPr>
          <a:xfrm>
            <a:off x="1022379" y="6297989"/>
            <a:ext cx="1800200" cy="39214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機能複合化</a:t>
            </a:r>
            <a:endParaRPr lang="zh-TW" altLang="en-US" b="1" dirty="0">
              <a:solidFill>
                <a:schemeClr val="tx1"/>
              </a:solidFill>
              <a:latin typeface="標楷體" panose="03000509000000000000" pitchFamily="65" charset="-120"/>
              <a:ea typeface="標楷體" panose="03000509000000000000" pitchFamily="65" charset="-120"/>
            </a:endParaRPr>
          </a:p>
        </p:txBody>
      </p:sp>
      <p:cxnSp>
        <p:nvCxnSpPr>
          <p:cNvPr id="5" name="直線單箭頭接點 4"/>
          <p:cNvCxnSpPr/>
          <p:nvPr/>
        </p:nvCxnSpPr>
        <p:spPr>
          <a:xfrm>
            <a:off x="3137414" y="4591835"/>
            <a:ext cx="36004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圓角矩形 15"/>
          <p:cNvSpPr/>
          <p:nvPr/>
        </p:nvSpPr>
        <p:spPr>
          <a:xfrm>
            <a:off x="3892106" y="4867892"/>
            <a:ext cx="1765176" cy="29214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材料輕量化</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7" name="圓角矩形 16"/>
          <p:cNvSpPr/>
          <p:nvPr/>
        </p:nvSpPr>
        <p:spPr>
          <a:xfrm>
            <a:off x="3892106" y="5266327"/>
            <a:ext cx="1765176" cy="302829"/>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斷面強度提升</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8" name="圓角矩形 17"/>
          <p:cNvSpPr/>
          <p:nvPr/>
        </p:nvSpPr>
        <p:spPr>
          <a:xfrm>
            <a:off x="3891322" y="6394519"/>
            <a:ext cx="1777504" cy="29214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耐蝕壽命</a:t>
            </a:r>
            <a:r>
              <a:rPr lang="zh-TW" altLang="en-US" b="1" dirty="0">
                <a:solidFill>
                  <a:schemeClr val="tx1"/>
                </a:solidFill>
                <a:latin typeface="標楷體" panose="03000509000000000000" pitchFamily="65" charset="-120"/>
                <a:ea typeface="標楷體" panose="03000509000000000000" pitchFamily="65" charset="-120"/>
              </a:rPr>
              <a:t>提升</a:t>
            </a:r>
          </a:p>
        </p:txBody>
      </p:sp>
      <p:sp>
        <p:nvSpPr>
          <p:cNvPr id="19" name="圓角矩形 18"/>
          <p:cNvSpPr/>
          <p:nvPr/>
        </p:nvSpPr>
        <p:spPr>
          <a:xfrm>
            <a:off x="6660229" y="4817779"/>
            <a:ext cx="1699802" cy="33353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總成本降</a:t>
            </a:r>
            <a:r>
              <a:rPr lang="zh-TW" altLang="en-US" b="1" dirty="0">
                <a:solidFill>
                  <a:schemeClr val="tx1"/>
                </a:solidFill>
                <a:latin typeface="標楷體" panose="03000509000000000000" pitchFamily="65" charset="-120"/>
                <a:ea typeface="標楷體" panose="03000509000000000000" pitchFamily="65" charset="-120"/>
              </a:rPr>
              <a:t>低</a:t>
            </a:r>
          </a:p>
        </p:txBody>
      </p:sp>
      <p:sp>
        <p:nvSpPr>
          <p:cNvPr id="20" name="圓角矩形 19"/>
          <p:cNvSpPr/>
          <p:nvPr/>
        </p:nvSpPr>
        <p:spPr>
          <a:xfrm>
            <a:off x="6660230" y="5202401"/>
            <a:ext cx="1624609" cy="33215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運輸組裝輕便</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21" name="圓角矩形 20"/>
          <p:cNvSpPr/>
          <p:nvPr/>
        </p:nvSpPr>
        <p:spPr>
          <a:xfrm>
            <a:off x="6660230" y="6026231"/>
            <a:ext cx="1624609" cy="33215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提高</a:t>
            </a:r>
            <a:r>
              <a:rPr lang="zh-TW" altLang="en-US" b="1" dirty="0">
                <a:solidFill>
                  <a:schemeClr val="tx1"/>
                </a:solidFill>
                <a:latin typeface="標楷體" panose="03000509000000000000" pitchFamily="65" charset="-120"/>
                <a:ea typeface="標楷體" panose="03000509000000000000" pitchFamily="65" charset="-120"/>
              </a:rPr>
              <a:t>光合作用</a:t>
            </a:r>
          </a:p>
        </p:txBody>
      </p:sp>
      <p:sp>
        <p:nvSpPr>
          <p:cNvPr id="22" name="圓角矩形 21"/>
          <p:cNvSpPr/>
          <p:nvPr/>
        </p:nvSpPr>
        <p:spPr>
          <a:xfrm>
            <a:off x="3879778" y="6033977"/>
            <a:ext cx="1777504" cy="29214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構材高反射率</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23" name="圓角矩形 22"/>
          <p:cNvSpPr/>
          <p:nvPr/>
        </p:nvSpPr>
        <p:spPr>
          <a:xfrm>
            <a:off x="6660229" y="6430321"/>
            <a:ext cx="1872211" cy="34777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降低購材熱累積</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24" name="圓角矩形 23"/>
          <p:cNvSpPr/>
          <p:nvPr/>
        </p:nvSpPr>
        <p:spPr>
          <a:xfrm>
            <a:off x="3903650" y="5633222"/>
            <a:ext cx="1765176" cy="302829"/>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材料質形複合</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25" name="圓角矩形 24"/>
          <p:cNvSpPr/>
          <p:nvPr/>
        </p:nvSpPr>
        <p:spPr>
          <a:xfrm>
            <a:off x="6643980" y="5594183"/>
            <a:ext cx="1624609" cy="33215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功能複合提</a:t>
            </a:r>
            <a:r>
              <a:rPr lang="zh-TW" altLang="en-US" b="1" dirty="0">
                <a:solidFill>
                  <a:schemeClr val="tx1"/>
                </a:solidFill>
                <a:latin typeface="標楷體" panose="03000509000000000000" pitchFamily="65" charset="-120"/>
                <a:ea typeface="標楷體" panose="03000509000000000000" pitchFamily="65" charset="-120"/>
              </a:rPr>
              <a:t>升</a:t>
            </a:r>
          </a:p>
        </p:txBody>
      </p:sp>
      <p:sp>
        <p:nvSpPr>
          <p:cNvPr id="26" name="圓角矩形 25"/>
          <p:cNvSpPr/>
          <p:nvPr/>
        </p:nvSpPr>
        <p:spPr>
          <a:xfrm>
            <a:off x="899592" y="4437112"/>
            <a:ext cx="1922987" cy="303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材料優化</a:t>
            </a:r>
            <a:endParaRPr lang="zh-TW" altLang="en-US" dirty="0"/>
          </a:p>
        </p:txBody>
      </p:sp>
      <p:sp>
        <p:nvSpPr>
          <p:cNvPr id="27" name="圓角矩形 26"/>
          <p:cNvSpPr/>
          <p:nvPr/>
        </p:nvSpPr>
        <p:spPr>
          <a:xfrm>
            <a:off x="3903650" y="4457887"/>
            <a:ext cx="1922987" cy="303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性能提</a:t>
            </a:r>
            <a:r>
              <a:rPr lang="zh-TW" altLang="en-US" dirty="0"/>
              <a:t>升</a:t>
            </a:r>
          </a:p>
        </p:txBody>
      </p:sp>
      <p:sp>
        <p:nvSpPr>
          <p:cNvPr id="28" name="圓角矩形 27"/>
          <p:cNvSpPr/>
          <p:nvPr/>
        </p:nvSpPr>
        <p:spPr>
          <a:xfrm>
            <a:off x="6609453" y="4437112"/>
            <a:ext cx="1922987" cy="303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衍生效益</a:t>
            </a:r>
            <a:endParaRPr lang="zh-TW" altLang="en-US" dirty="0"/>
          </a:p>
        </p:txBody>
      </p:sp>
      <p:cxnSp>
        <p:nvCxnSpPr>
          <p:cNvPr id="29" name="直線單箭頭接點 28"/>
          <p:cNvCxnSpPr/>
          <p:nvPr/>
        </p:nvCxnSpPr>
        <p:spPr>
          <a:xfrm>
            <a:off x="6084168" y="4588970"/>
            <a:ext cx="36004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3471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27584" y="855578"/>
            <a:ext cx="7776864" cy="5093702"/>
          </a:xfrm>
          <a:prstGeom prst="rect">
            <a:avLst/>
          </a:prstGeom>
        </p:spPr>
        <p:txBody>
          <a:bodyPr wrap="square">
            <a:spAutoFit/>
          </a:bodyPr>
          <a:lstStyle/>
          <a:p>
            <a:pPr marL="536575" lvl="0"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en-US" altLang="zh-TW" sz="2400" b="1" u="sng" dirty="0">
                <a:solidFill>
                  <a:srgbClr val="FF0000"/>
                </a:solidFill>
                <a:latin typeface="Times New Roman" pitchFamily="18" charset="0"/>
                <a:ea typeface="標楷體" panose="03000509000000000000" pitchFamily="65" charset="-120"/>
                <a:cs typeface="Times New Roman" pitchFamily="18" charset="0"/>
              </a:rPr>
              <a:t>(1).</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國內外溫室構造材料規格</a:t>
            </a:r>
            <a:r>
              <a:rPr lang="zh-TW" altLang="en-US" sz="2400" b="1" u="sng" dirty="0" smtClean="0">
                <a:solidFill>
                  <a:srgbClr val="FF0000"/>
                </a:solidFill>
                <a:latin typeface="Times New Roman" pitchFamily="18" charset="0"/>
                <a:ea typeface="標楷體" panose="03000509000000000000" pitchFamily="65" charset="-120"/>
                <a:cs typeface="Times New Roman" pitchFamily="18" charset="0"/>
              </a:rPr>
              <a:t>技術</a:t>
            </a:r>
            <a:endParaRPr lang="en-US" altLang="zh-TW" sz="2400" b="1" u="sng" dirty="0" smtClean="0">
              <a:solidFill>
                <a:srgbClr val="FF0000"/>
              </a:solidFill>
              <a:latin typeface="Times New Roman" pitchFamily="18" charset="0"/>
              <a:ea typeface="標楷體" panose="03000509000000000000" pitchFamily="65" charset="-120"/>
              <a:cs typeface="Times New Roman" pitchFamily="18" charset="0"/>
            </a:endParaRPr>
          </a:p>
          <a:p>
            <a:pPr marL="536575" lvl="0"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本</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研究將收集分析現有已用及未來可</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用於溫室之</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構造材料</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，進行</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整合性的技術規格分析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，以</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利未來的應用分析與設計。</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447675" indent="-4476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a:p>
            <a:pPr marL="447675" indent="-447675" eaLnBrk="0">
              <a:lnSpc>
                <a:spcPts val="3000"/>
              </a:lnSpc>
            </a:pP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a:t>
            </a:r>
            <a:r>
              <a:rPr lang="en-US" altLang="zh-TW" sz="2400" b="1" u="sng" dirty="0">
                <a:solidFill>
                  <a:srgbClr val="FF0000"/>
                </a:solidFill>
                <a:latin typeface="Times New Roman" pitchFamily="18" charset="0"/>
                <a:ea typeface="標楷體" panose="03000509000000000000" pitchFamily="65" charset="-120"/>
                <a:cs typeface="Times New Roman" pitchFamily="18" charset="0"/>
              </a:rPr>
              <a:t>2</a:t>
            </a: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400" b="1" u="sng" dirty="0" smtClean="0">
                <a:solidFill>
                  <a:srgbClr val="FF0000"/>
                </a:solidFill>
                <a:latin typeface="Times New Roman" pitchFamily="18" charset="0"/>
                <a:ea typeface="標楷體" panose="03000509000000000000" pitchFamily="65" charset="-120"/>
                <a:cs typeface="Times New Roman" pitchFamily="18" charset="0"/>
              </a:rPr>
              <a:t>國內外</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溫室構造材料實驗測試</a:t>
            </a:r>
            <a:r>
              <a:rPr lang="zh-TW" altLang="en-US" sz="2400" b="1" u="sng" dirty="0" smtClean="0">
                <a:solidFill>
                  <a:srgbClr val="FF0000"/>
                </a:solidFill>
                <a:latin typeface="Times New Roman" pitchFamily="18" charset="0"/>
                <a:ea typeface="標楷體" panose="03000509000000000000" pitchFamily="65" charset="-120"/>
                <a:cs typeface="Times New Roman" pitchFamily="18" charset="0"/>
              </a:rPr>
              <a:t>分析</a:t>
            </a:r>
            <a:endParaRPr lang="en-US" altLang="zh-TW" sz="2400" b="1" u="sng" dirty="0" smtClean="0">
              <a:solidFill>
                <a:srgbClr val="FF0000"/>
              </a:solidFill>
              <a:latin typeface="Times New Roman" pitchFamily="18" charset="0"/>
              <a:ea typeface="標楷體" panose="03000509000000000000" pitchFamily="65" charset="-120"/>
              <a:cs typeface="Times New Roman" pitchFamily="18" charset="0"/>
            </a:endParaRPr>
          </a:p>
          <a:p>
            <a:pPr marL="447675" indent="-4476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本</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研究將進行溫室構造材料的實驗比較分析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，包含</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物理性能</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、力學</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性能及耐蝕性能</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，以</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利實證技術規格。</a:t>
            </a:r>
          </a:p>
          <a:p>
            <a:pPr marL="536575" indent="-536575" eaLnBrk="0">
              <a:lnSpc>
                <a:spcPts val="3000"/>
              </a:lnSpc>
            </a:pP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a:t>
            </a:r>
            <a:r>
              <a:rPr lang="en-US" altLang="zh-TW" sz="2400" b="1" u="sng" dirty="0">
                <a:solidFill>
                  <a:srgbClr val="FF0000"/>
                </a:solidFill>
                <a:latin typeface="Times New Roman" pitchFamily="18" charset="0"/>
                <a:ea typeface="標楷體" panose="03000509000000000000" pitchFamily="65" charset="-120"/>
                <a:cs typeface="Times New Roman" pitchFamily="18" charset="0"/>
              </a:rPr>
              <a:t>3</a:t>
            </a: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建立溫室構造材料技術</a:t>
            </a:r>
            <a:r>
              <a:rPr lang="zh-TW" altLang="en-US" sz="2400" b="1" u="sng" dirty="0" smtClean="0">
                <a:solidFill>
                  <a:srgbClr val="FF0000"/>
                </a:solidFill>
                <a:latin typeface="Times New Roman" pitchFamily="18" charset="0"/>
                <a:ea typeface="標楷體" panose="03000509000000000000" pitchFamily="65" charset="-120"/>
                <a:cs typeface="Times New Roman" pitchFamily="18" charset="0"/>
              </a:rPr>
              <a:t>資料庫</a:t>
            </a:r>
            <a:endParaRPr lang="en-US" altLang="zh-TW" sz="2400" b="1" u="sng" dirty="0" smtClean="0">
              <a:solidFill>
                <a:srgbClr val="FF0000"/>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本</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研究將建立構造材料的實體材料庫</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並</a:t>
            </a:r>
            <a:r>
              <a:rPr lang="zh-TW" altLang="en-US" sz="2400" b="1" dirty="0">
                <a:solidFill>
                  <a:srgbClr val="0000FF"/>
                </a:solidFill>
                <a:latin typeface="Times New Roman" pitchFamily="18" charset="0"/>
                <a:ea typeface="標楷體" panose="03000509000000000000" pitchFamily="65" charset="-120"/>
                <a:cs typeface="Times New Roman" pitchFamily="18" charset="0"/>
              </a:rPr>
              <a:t>進行技術規格、影像</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實物</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及相關</a:t>
            </a:r>
            <a:r>
              <a:rPr lang="zh-TW" altLang="en-US" sz="2400" b="1" dirty="0">
                <a:solidFill>
                  <a:srgbClr val="0000FF"/>
                </a:solidFill>
                <a:latin typeface="Times New Roman" pitchFamily="18" charset="0"/>
                <a:ea typeface="標楷體" panose="03000509000000000000" pitchFamily="65" charset="-120"/>
                <a:cs typeface="Times New Roman" pitchFamily="18" charset="0"/>
              </a:rPr>
              <a:t>製造程序資料庫</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以</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利溫室構造之材料應用設計。</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19</a:t>
            </a:fld>
            <a:endParaRPr lang="zh-TW" altLang="en-US" dirty="0"/>
          </a:p>
        </p:txBody>
      </p:sp>
    </p:spTree>
    <p:extLst>
      <p:ext uri="{BB962C8B-B14F-4D97-AF65-F5344CB8AC3E}">
        <p14:creationId xmlns:p14="http://schemas.microsoft.com/office/powerpoint/2010/main" val="4009990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20752" y="1662445"/>
            <a:ext cx="4032448" cy="2554545"/>
          </a:xfrm>
          <a:prstGeom prst="rect">
            <a:avLst/>
          </a:prstGeom>
        </p:spPr>
        <p:txBody>
          <a:bodyPr wrap="square">
            <a:spAutoFit/>
          </a:bodyPr>
          <a:lstStyle/>
          <a:p>
            <a:pPr>
              <a:spcBef>
                <a:spcPts val="1200"/>
              </a:spcBef>
            </a:pPr>
            <a:r>
              <a:rPr lang="zh-TW" altLang="en-US" sz="2400" b="1" cap="all" dirty="0">
                <a:latin typeface="Times New Roman" pitchFamily="18" charset="0"/>
                <a:ea typeface="標楷體" pitchFamily="65" charset="-120"/>
                <a:cs typeface="Times New Roman" pitchFamily="18" charset="0"/>
              </a:rPr>
              <a:t>壹、專案</a:t>
            </a:r>
            <a:r>
              <a:rPr lang="zh-TW" altLang="en-US" sz="2400" b="1" cap="all" dirty="0" smtClean="0">
                <a:latin typeface="Times New Roman" pitchFamily="18" charset="0"/>
                <a:ea typeface="標楷體" pitchFamily="65" charset="-120"/>
                <a:cs typeface="Times New Roman" pitchFamily="18" charset="0"/>
              </a:rPr>
              <a:t>簡介  </a:t>
            </a:r>
            <a:r>
              <a:rPr lang="en-US" altLang="zh-TW" sz="2400" b="1" cap="all" dirty="0" smtClean="0">
                <a:latin typeface="Times New Roman" pitchFamily="18" charset="0"/>
                <a:ea typeface="標楷體" pitchFamily="65" charset="-120"/>
                <a:cs typeface="Times New Roman" pitchFamily="18" charset="0"/>
              </a:rPr>
              <a:t>03</a:t>
            </a:r>
            <a:r>
              <a:rPr lang="zh-TW" altLang="en-US" sz="2400" b="1" cap="all" dirty="0" smtClean="0">
                <a:latin typeface="Times New Roman" pitchFamily="18" charset="0"/>
                <a:ea typeface="標楷體" pitchFamily="65" charset="-120"/>
                <a:cs typeface="Times New Roman" pitchFamily="18" charset="0"/>
              </a:rPr>
              <a:t>  </a:t>
            </a:r>
            <a:endParaRPr lang="en-US" altLang="zh-TW" sz="2400" b="1" cap="all" dirty="0" smtClean="0">
              <a:latin typeface="Times New Roman" pitchFamily="18" charset="0"/>
              <a:ea typeface="標楷體" pitchFamily="65" charset="-120"/>
              <a:cs typeface="Times New Roman" pitchFamily="18" charset="0"/>
            </a:endParaRPr>
          </a:p>
          <a:p>
            <a:pPr>
              <a:spcBef>
                <a:spcPts val="1200"/>
              </a:spcBef>
            </a:pPr>
            <a:r>
              <a:rPr lang="zh-TW" altLang="en-US" sz="2400" b="1" cap="all" dirty="0" smtClean="0">
                <a:latin typeface="Times New Roman" pitchFamily="18" charset="0"/>
                <a:ea typeface="標楷體" pitchFamily="65" charset="-120"/>
                <a:cs typeface="Times New Roman" pitchFamily="18" charset="0"/>
              </a:rPr>
              <a:t>貳、專案管</a:t>
            </a:r>
            <a:r>
              <a:rPr lang="zh-TW" altLang="en-US" sz="2400" b="1" cap="all" dirty="0">
                <a:latin typeface="Times New Roman" pitchFamily="18" charset="0"/>
                <a:ea typeface="標楷體" pitchFamily="65" charset="-120"/>
                <a:cs typeface="Times New Roman" pitchFamily="18" charset="0"/>
              </a:rPr>
              <a:t>理</a:t>
            </a:r>
            <a:r>
              <a:rPr lang="zh-TW" altLang="en-US" sz="2400" b="1" cap="all" dirty="0" smtClean="0">
                <a:latin typeface="Times New Roman" pitchFamily="18" charset="0"/>
                <a:ea typeface="標楷體" pitchFamily="65" charset="-120"/>
                <a:cs typeface="Times New Roman" pitchFamily="18" charset="0"/>
              </a:rPr>
              <a:t>  </a:t>
            </a:r>
            <a:r>
              <a:rPr lang="en-US" altLang="zh-TW" sz="2400" b="1" cap="all" dirty="0" smtClean="0">
                <a:latin typeface="Times New Roman" pitchFamily="18" charset="0"/>
                <a:ea typeface="標楷體" pitchFamily="65" charset="-120"/>
                <a:cs typeface="Times New Roman" pitchFamily="18" charset="0"/>
              </a:rPr>
              <a:t>50</a:t>
            </a:r>
            <a:endParaRPr lang="zh-TW" altLang="en-US" sz="2400" b="1" cap="all" dirty="0">
              <a:latin typeface="Times New Roman" pitchFamily="18" charset="0"/>
              <a:ea typeface="標楷體" pitchFamily="65" charset="-120"/>
              <a:cs typeface="Times New Roman" pitchFamily="18" charset="0"/>
            </a:endParaRPr>
          </a:p>
          <a:p>
            <a:pPr>
              <a:spcBef>
                <a:spcPts val="1200"/>
              </a:spcBef>
            </a:pPr>
            <a:r>
              <a:rPr lang="zh-TW" altLang="en-US" sz="2400" b="1" cap="all" dirty="0" smtClean="0">
                <a:latin typeface="Times New Roman" pitchFamily="18" charset="0"/>
                <a:ea typeface="標楷體" pitchFamily="65" charset="-120"/>
                <a:cs typeface="Times New Roman" pitchFamily="18" charset="0"/>
              </a:rPr>
              <a:t>參</a:t>
            </a:r>
            <a:r>
              <a:rPr lang="zh-TW" altLang="en-US" sz="2400" b="1" cap="all" dirty="0">
                <a:latin typeface="Times New Roman" pitchFamily="18" charset="0"/>
                <a:ea typeface="標楷體" pitchFamily="65" charset="-120"/>
                <a:cs typeface="Times New Roman" pitchFamily="18" charset="0"/>
              </a:rPr>
              <a:t>、專案分析  </a:t>
            </a:r>
            <a:r>
              <a:rPr lang="en-US" altLang="zh-TW" sz="2400" b="1" cap="all" dirty="0" smtClean="0">
                <a:latin typeface="Times New Roman" pitchFamily="18" charset="0"/>
                <a:ea typeface="標楷體" pitchFamily="65" charset="-120"/>
                <a:cs typeface="Times New Roman" pitchFamily="18" charset="0"/>
              </a:rPr>
              <a:t>54</a:t>
            </a:r>
          </a:p>
          <a:p>
            <a:pPr>
              <a:spcBef>
                <a:spcPts val="1200"/>
              </a:spcBef>
            </a:pPr>
            <a:r>
              <a:rPr lang="zh-TW" altLang="en-US" sz="2400" b="1" cap="all" dirty="0" smtClean="0">
                <a:latin typeface="Times New Roman" pitchFamily="18" charset="0"/>
                <a:ea typeface="標楷體" pitchFamily="65" charset="-120"/>
                <a:cs typeface="Times New Roman" pitchFamily="18" charset="0"/>
              </a:rPr>
              <a:t>肆、</a:t>
            </a:r>
            <a:r>
              <a:rPr lang="zh-TW" altLang="en-US" sz="2400" b="1" cap="all" dirty="0">
                <a:latin typeface="Times New Roman" pitchFamily="18" charset="0"/>
                <a:ea typeface="標楷體" pitchFamily="65" charset="-120"/>
                <a:cs typeface="Times New Roman" pitchFamily="18" charset="0"/>
              </a:rPr>
              <a:t>預期</a:t>
            </a:r>
            <a:r>
              <a:rPr lang="zh-TW" altLang="en-US" sz="2400" b="1" cap="all" dirty="0" smtClean="0">
                <a:latin typeface="Times New Roman" pitchFamily="18" charset="0"/>
                <a:ea typeface="標楷體" pitchFamily="65" charset="-120"/>
                <a:cs typeface="Times New Roman" pitchFamily="18" charset="0"/>
              </a:rPr>
              <a:t>效益  </a:t>
            </a:r>
            <a:r>
              <a:rPr lang="en-US" altLang="zh-TW" sz="2400" b="1" cap="all" dirty="0" smtClean="0">
                <a:latin typeface="Times New Roman" pitchFamily="18" charset="0"/>
                <a:ea typeface="標楷體" pitchFamily="65" charset="-120"/>
                <a:cs typeface="Times New Roman" pitchFamily="18" charset="0"/>
              </a:rPr>
              <a:t>64</a:t>
            </a:r>
            <a:endParaRPr lang="zh-TW" altLang="en-US" sz="2400" b="1" cap="all" dirty="0">
              <a:latin typeface="Times New Roman" pitchFamily="18" charset="0"/>
              <a:ea typeface="標楷體" pitchFamily="65" charset="-120"/>
              <a:cs typeface="Times New Roman" pitchFamily="18" charset="0"/>
            </a:endParaRPr>
          </a:p>
          <a:p>
            <a:pPr>
              <a:spcBef>
                <a:spcPts val="1200"/>
              </a:spcBef>
            </a:pPr>
            <a:r>
              <a:rPr lang="zh-TW" altLang="en-US" sz="2400" b="1" cap="all" dirty="0">
                <a:latin typeface="Times New Roman" pitchFamily="18" charset="0"/>
                <a:ea typeface="標楷體" pitchFamily="65" charset="-120"/>
                <a:cs typeface="Times New Roman" pitchFamily="18" charset="0"/>
              </a:rPr>
              <a:t>伍</a:t>
            </a:r>
            <a:r>
              <a:rPr lang="zh-TW" altLang="en-US" sz="2400" b="1" cap="all" dirty="0" smtClean="0">
                <a:latin typeface="Times New Roman" pitchFamily="18" charset="0"/>
                <a:ea typeface="標楷體" pitchFamily="65" charset="-120"/>
                <a:cs typeface="Times New Roman" pitchFamily="18" charset="0"/>
              </a:rPr>
              <a:t>、配合事項  </a:t>
            </a:r>
            <a:r>
              <a:rPr lang="en-US" altLang="zh-TW" sz="2400" b="1" cap="all" dirty="0" smtClean="0">
                <a:latin typeface="Times New Roman" pitchFamily="18" charset="0"/>
                <a:ea typeface="標楷體" pitchFamily="65" charset="-120"/>
                <a:cs typeface="Times New Roman" pitchFamily="18" charset="0"/>
              </a:rPr>
              <a:t>66</a:t>
            </a:r>
            <a:endParaRPr lang="zh-TW" altLang="en-US" sz="2400" b="1" cap="all" dirty="0" smtClean="0">
              <a:latin typeface="Times New Roman" pitchFamily="18" charset="0"/>
              <a:ea typeface="標楷體" pitchFamily="65" charset="-120"/>
              <a:cs typeface="Times New Roman" pitchFamily="18" charset="0"/>
            </a:endParaRPr>
          </a:p>
        </p:txBody>
      </p:sp>
      <p:sp>
        <p:nvSpPr>
          <p:cNvPr id="8" name="標題 1"/>
          <p:cNvSpPr txBox="1">
            <a:spLocks/>
          </p:cNvSpPr>
          <p:nvPr/>
        </p:nvSpPr>
        <p:spPr>
          <a:xfrm>
            <a:off x="-828600" y="692696"/>
            <a:ext cx="9144000" cy="400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200" b="1" dirty="0">
                <a:solidFill>
                  <a:srgbClr val="0000FF"/>
                </a:solidFill>
                <a:latin typeface="標楷體" panose="03000509000000000000" pitchFamily="65" charset="-120"/>
                <a:ea typeface="標楷體" panose="03000509000000000000" pitchFamily="65" charset="-120"/>
              </a:rPr>
              <a:t>簡報</a:t>
            </a:r>
            <a:r>
              <a:rPr lang="zh-TW" altLang="en-US" sz="3200" b="1" dirty="0" smtClean="0">
                <a:solidFill>
                  <a:srgbClr val="0000FF"/>
                </a:solidFill>
                <a:latin typeface="標楷體" panose="03000509000000000000" pitchFamily="65" charset="-120"/>
                <a:ea typeface="標楷體" panose="03000509000000000000" pitchFamily="65" charset="-120"/>
              </a:rPr>
              <a:t>大綱</a:t>
            </a:r>
            <a:endParaRPr lang="zh-TW" altLang="en-US" sz="3200" b="1" dirty="0">
              <a:solidFill>
                <a:srgbClr val="0000FF"/>
              </a:solidFill>
              <a:latin typeface="標楷體" panose="03000509000000000000" pitchFamily="65" charset="-120"/>
              <a:ea typeface="標楷體" panose="03000509000000000000" pitchFamily="65" charset="-120"/>
            </a:endParaRPr>
          </a:p>
        </p:txBody>
      </p:sp>
      <p:sp>
        <p:nvSpPr>
          <p:cNvPr id="7" name="投影片編號版面配置區 1"/>
          <p:cNvSpPr>
            <a:spLocks noGrp="1"/>
          </p:cNvSpPr>
          <p:nvPr>
            <p:ph type="sldNum" sz="quarter" idx="12"/>
          </p:nvPr>
        </p:nvSpPr>
        <p:spPr>
          <a:xfrm>
            <a:off x="6553200" y="6356350"/>
            <a:ext cx="2133600" cy="365125"/>
          </a:xfrm>
        </p:spPr>
        <p:txBody>
          <a:bodyPr/>
          <a:lstStyle/>
          <a:p>
            <a:pPr>
              <a:defRPr/>
            </a:pPr>
            <a:fld id="{23815EA3-284F-416B-AAFF-17C373D551D1}" type="slidenum">
              <a:rPr lang="zh-TW" altLang="en-US" smtClean="0"/>
              <a:pPr>
                <a:defRPr/>
              </a:pPr>
              <a:t>2</a:t>
            </a:fld>
            <a:endParaRPr lang="zh-TW" altLang="en-US" dirty="0"/>
          </a:p>
        </p:txBody>
      </p:sp>
    </p:spTree>
    <p:extLst>
      <p:ext uri="{BB962C8B-B14F-4D97-AF65-F5344CB8AC3E}">
        <p14:creationId xmlns:p14="http://schemas.microsoft.com/office/powerpoint/2010/main" val="3728241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105506" y="993333"/>
          <a:ext cx="8932982" cy="4114800"/>
        </p:xfrm>
        <a:graphic>
          <a:graphicData uri="http://schemas.openxmlformats.org/drawingml/2006/table">
            <a:tbl>
              <a:tblPr firstRow="1" bandRow="1">
                <a:tableStyleId>{5C22544A-7EE6-4342-B048-85BDC9FD1C3A}</a:tableStyleId>
              </a:tblPr>
              <a:tblGrid>
                <a:gridCol w="638965"/>
                <a:gridCol w="1175766"/>
                <a:gridCol w="844062"/>
                <a:gridCol w="759655"/>
                <a:gridCol w="675249"/>
                <a:gridCol w="886265"/>
                <a:gridCol w="815926"/>
                <a:gridCol w="815926"/>
                <a:gridCol w="900333"/>
                <a:gridCol w="656582"/>
                <a:gridCol w="764253"/>
              </a:tblGrid>
              <a:tr h="375533">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編號</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材料名稱</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成本</a:t>
                      </a:r>
                      <a:endParaRPr kumimoji="0" lang="en-US" altLang="zh-TW"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元</a:t>
                      </a:r>
                      <a:r>
                        <a:rPr kumimoji="0" lang="en-US" altLang="zh-TW"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/kg)</a:t>
                      </a:r>
                      <a:endParaRPr kumimoji="0" lang="zh-TW"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降伏強度</a:t>
                      </a:r>
                      <a:r>
                        <a:rPr kumimoji="0" lang="en-US" altLang="zh-TW" sz="1600"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抗拉強度</a:t>
                      </a:r>
                      <a:r>
                        <a:rPr kumimoji="0" lang="en-US" altLang="zh-TW" sz="1600"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降伏</a:t>
                      </a:r>
                      <a:endParaRPr lang="en-US" altLang="zh-TW" sz="1600" b="0" dirty="0" smtClean="0">
                        <a:solidFill>
                          <a:schemeClr val="tx1"/>
                        </a:solidFill>
                        <a:latin typeface="Times New Roman" pitchFamily="18" charset="0"/>
                        <a:ea typeface="標楷體" pitchFamily="65" charset="-120"/>
                        <a:cs typeface="Times New Roman" pitchFamily="18" charset="0"/>
                      </a:endParaRPr>
                    </a:p>
                    <a:p>
                      <a:pPr algn="ctr"/>
                      <a:r>
                        <a:rPr lang="zh-TW" altLang="en-US" sz="1600" b="0" dirty="0" smtClean="0">
                          <a:solidFill>
                            <a:schemeClr val="tx1"/>
                          </a:solidFill>
                          <a:latin typeface="Times New Roman" pitchFamily="18" charset="0"/>
                          <a:ea typeface="標楷體" pitchFamily="65" charset="-120"/>
                          <a:cs typeface="Times New Roman" pitchFamily="18" charset="0"/>
                        </a:rPr>
                        <a:t>比強度</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設計</a:t>
                      </a:r>
                      <a:endParaRPr lang="en-US" altLang="zh-TW" sz="1600" b="0" dirty="0" smtClean="0">
                        <a:solidFill>
                          <a:schemeClr val="tx1"/>
                        </a:solidFill>
                        <a:latin typeface="Times New Roman" pitchFamily="18" charset="0"/>
                        <a:ea typeface="標楷體" pitchFamily="65" charset="-120"/>
                        <a:cs typeface="Times New Roman" pitchFamily="18" charset="0"/>
                      </a:endParaRPr>
                    </a:p>
                    <a:p>
                      <a:pPr algn="ctr"/>
                      <a:r>
                        <a:rPr lang="zh-TW" altLang="en-US" sz="1600" b="0" dirty="0" smtClean="0">
                          <a:solidFill>
                            <a:schemeClr val="tx1"/>
                          </a:solidFill>
                          <a:latin typeface="Times New Roman" pitchFamily="18" charset="0"/>
                          <a:ea typeface="標楷體" pitchFamily="65" charset="-120"/>
                          <a:cs typeface="Times New Roman" pitchFamily="18" charset="0"/>
                        </a:rPr>
                        <a:t>輕量化</a:t>
                      </a:r>
                      <a:endParaRPr lang="en-US" altLang="zh-TW" sz="1600" b="0"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抗拉</a:t>
                      </a:r>
                      <a:endParaRPr lang="en-US" altLang="zh-TW" sz="1600" b="0" dirty="0" smtClean="0">
                        <a:solidFill>
                          <a:schemeClr val="tx1"/>
                        </a:solidFill>
                        <a:latin typeface="Times New Roman" pitchFamily="18" charset="0"/>
                        <a:ea typeface="標楷體" pitchFamily="65" charset="-120"/>
                        <a:cs typeface="Times New Roman" pitchFamily="18" charset="0"/>
                      </a:endParaRPr>
                    </a:p>
                    <a:p>
                      <a:pPr algn="ctr"/>
                      <a:r>
                        <a:rPr lang="zh-TW" altLang="en-US" sz="1600" b="0" dirty="0" smtClean="0">
                          <a:solidFill>
                            <a:schemeClr val="tx1"/>
                          </a:solidFill>
                          <a:latin typeface="Times New Roman" pitchFamily="18" charset="0"/>
                          <a:ea typeface="標楷體" pitchFamily="65" charset="-120"/>
                          <a:cs typeface="Times New Roman" pitchFamily="18" charset="0"/>
                        </a:rPr>
                        <a:t>比強度</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抗拉</a:t>
                      </a:r>
                      <a:endParaRPr lang="en-US" altLang="zh-TW" sz="1600" b="0" dirty="0" smtClean="0">
                        <a:solidFill>
                          <a:schemeClr val="tx1"/>
                        </a:solidFill>
                        <a:latin typeface="Times New Roman" pitchFamily="18" charset="0"/>
                        <a:ea typeface="標楷體" pitchFamily="65" charset="-120"/>
                        <a:cs typeface="Times New Roman" pitchFamily="18" charset="0"/>
                      </a:endParaRPr>
                    </a:p>
                    <a:p>
                      <a:pPr algn="ctr"/>
                      <a:r>
                        <a:rPr lang="zh-TW" altLang="en-US" sz="1600" b="0" dirty="0" smtClean="0">
                          <a:solidFill>
                            <a:schemeClr val="tx1"/>
                          </a:solidFill>
                          <a:latin typeface="Times New Roman" pitchFamily="18" charset="0"/>
                          <a:ea typeface="標楷體" pitchFamily="65" charset="-120"/>
                          <a:cs typeface="Times New Roman" pitchFamily="18" charset="0"/>
                        </a:rPr>
                        <a:t>輕量化</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降伏</a:t>
                      </a:r>
                      <a:r>
                        <a:rPr kumimoji="0" lang="en-US" altLang="zh-TW"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CP</a:t>
                      </a: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值</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dirty="0" smtClean="0">
                          <a:solidFill>
                            <a:schemeClr val="tx1"/>
                          </a:solidFill>
                          <a:latin typeface="Times New Roman" pitchFamily="18" charset="0"/>
                          <a:ea typeface="標楷體" pitchFamily="65" charset="-120"/>
                          <a:cs typeface="Times New Roman" pitchFamily="18" charset="0"/>
                        </a:rPr>
                        <a:t>抗拉</a:t>
                      </a:r>
                      <a:endParaRPr lang="en-US" altLang="zh-TW" sz="1600" b="0" dirty="0" smtClean="0">
                        <a:solidFill>
                          <a:schemeClr val="tx1"/>
                        </a:solidFill>
                        <a:latin typeface="Times New Roman" pitchFamily="18" charset="0"/>
                        <a:ea typeface="標楷體" pitchFamily="65" charset="-12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CP</a:t>
                      </a: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值</a:t>
                      </a:r>
                      <a:endParaRPr lang="zh-TW" altLang="en-US" sz="1600" b="0" dirty="0" smtClean="0">
                        <a:solidFill>
                          <a:schemeClr val="tx1"/>
                        </a:solidFill>
                        <a:latin typeface="Times New Roman" pitchFamily="18" charset="0"/>
                        <a:ea typeface="標楷體" pitchFamily="65" charset="-120"/>
                        <a:cs typeface="Times New Roman" pitchFamily="18" charset="0"/>
                      </a:endParaRPr>
                    </a:p>
                    <a:p>
                      <a:pPr algn="ct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altLang="zh-TW" sz="1800" b="1" kern="100"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altLang="zh-TW" sz="1800" b="1" kern="100" dirty="0" smtClean="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SPHC</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SPCC</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SGCC</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JSC 590R</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-48%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-32%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168812">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JSC 980Y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620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980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-60%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-60%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SUS202-1</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428</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-34%</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FF0000"/>
                          </a:solidFill>
                          <a:latin typeface="Times New Roman" pitchFamily="18" charset="0"/>
                          <a:ea typeface="標楷體" pitchFamily="65" charset="-120"/>
                          <a:cs typeface="Times New Roman" pitchFamily="18" charset="0"/>
                        </a:rPr>
                        <a:t>-32%</a:t>
                      </a:r>
                      <a:endParaRPr lang="zh-TW" altLang="en-US" b="1" dirty="0" smtClean="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 </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 </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SPHT3</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smtClean="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9</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SPHT1</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205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0.8</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+19%</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0.7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+48%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sp>
        <p:nvSpPr>
          <p:cNvPr id="4" name="內容版面配置區 2"/>
          <p:cNvSpPr>
            <a:spLocks noGrp="1"/>
          </p:cNvSpPr>
          <p:nvPr>
            <p:ph idx="1"/>
          </p:nvPr>
        </p:nvSpPr>
        <p:spPr>
          <a:xfrm>
            <a:off x="243984" y="5080229"/>
            <a:ext cx="8656028" cy="1777771"/>
          </a:xfrm>
        </p:spPr>
        <p:txBody>
          <a:bodyPr>
            <a:normAutofit/>
          </a:bodyPr>
          <a:lstStyle/>
          <a:p>
            <a:pPr marL="182563" indent="-182563">
              <a:lnSpc>
                <a:spcPct val="100000"/>
              </a:lnSpc>
              <a:spcBef>
                <a:spcPts val="600"/>
              </a:spcBef>
              <a:buNone/>
            </a:pPr>
            <a:r>
              <a:rPr lang="zh-TW" altLang="en-US" sz="1800" b="1" dirty="0" smtClean="0">
                <a:latin typeface="Times New Roman" pitchFamily="18" charset="0"/>
                <a:ea typeface="標楷體" panose="03000509000000000000" pitchFamily="65" charset="-120"/>
                <a:cs typeface="Times New Roman" pitchFamily="18" charset="0"/>
              </a:rPr>
              <a:t>說明</a:t>
            </a:r>
            <a:r>
              <a:rPr lang="en-US" altLang="zh-TW" sz="1800" b="1" dirty="0" smtClean="0">
                <a:latin typeface="Times New Roman" pitchFamily="18" charset="0"/>
                <a:ea typeface="標楷體" panose="03000509000000000000" pitchFamily="65" charset="-120"/>
                <a:cs typeface="Times New Roman" pitchFamily="18" charset="0"/>
              </a:rPr>
              <a:t>：</a:t>
            </a:r>
          </a:p>
          <a:p>
            <a:pPr marL="182563" indent="-182563">
              <a:lnSpc>
                <a:spcPct val="100000"/>
              </a:lnSpc>
              <a:spcBef>
                <a:spcPts val="600"/>
              </a:spcBef>
              <a:buNone/>
            </a:pPr>
            <a:r>
              <a:rPr lang="en-US" altLang="zh-TW" sz="1800" b="1" dirty="0" smtClean="0">
                <a:latin typeface="Times New Roman" pitchFamily="18" charset="0"/>
                <a:ea typeface="標楷體" panose="03000509000000000000" pitchFamily="65" charset="-120"/>
                <a:cs typeface="Times New Roman" pitchFamily="18" charset="0"/>
              </a:rPr>
              <a:t>1.</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材料選擇是提升溫室結構強度及輕量化之關鍵</a:t>
            </a:r>
            <a:r>
              <a:rPr lang="zh-TW" altLang="en-US" sz="1800" b="1" dirty="0" smtClean="0">
                <a:latin typeface="Times New Roman" pitchFamily="18" charset="0"/>
                <a:ea typeface="標楷體" panose="03000509000000000000" pitchFamily="65" charset="-120"/>
                <a:cs typeface="Times New Roman" pitchFamily="18" charset="0"/>
              </a:rPr>
              <a:t>。</a:t>
            </a:r>
            <a:endParaRPr lang="en-US" altLang="zh-TW" sz="1800" b="1" dirty="0" smtClean="0">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r>
              <a:rPr lang="en-US" altLang="zh-TW" sz="1800" b="1" dirty="0" smtClean="0">
                <a:latin typeface="Times New Roman" pitchFamily="18" charset="0"/>
                <a:ea typeface="標楷體" panose="03000509000000000000" pitchFamily="65" charset="-120"/>
                <a:cs typeface="Times New Roman" pitchFamily="18" charset="0"/>
              </a:rPr>
              <a:t>2.</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選擇</a:t>
            </a:r>
            <a:r>
              <a:rPr lang="en-US" altLang="zh-TW" sz="1800" b="1" dirty="0">
                <a:solidFill>
                  <a:srgbClr val="0000FF"/>
                </a:solidFill>
                <a:latin typeface="Times New Roman" pitchFamily="18" charset="0"/>
                <a:ea typeface="標楷體" panose="03000509000000000000" pitchFamily="65" charset="-120"/>
                <a:cs typeface="Times New Roman" pitchFamily="18" charset="0"/>
              </a:rPr>
              <a:t>JSC </a:t>
            </a:r>
            <a:r>
              <a:rPr lang="en-US" altLang="zh-TW" sz="1800" b="1" dirty="0" smtClean="0">
                <a:solidFill>
                  <a:srgbClr val="0000FF"/>
                </a:solidFill>
                <a:latin typeface="Times New Roman" pitchFamily="18" charset="0"/>
                <a:ea typeface="標楷體" panose="03000509000000000000" pitchFamily="65" charset="-120"/>
                <a:cs typeface="Times New Roman" pitchFamily="18" charset="0"/>
              </a:rPr>
              <a:t>980Y</a:t>
            </a:r>
            <a:r>
              <a:rPr lang="zh-TW" altLang="en-US" sz="1800" b="1" dirty="0" smtClean="0">
                <a:solidFill>
                  <a:srgbClr val="0000FF"/>
                </a:solidFill>
                <a:latin typeface="Times New Roman" pitchFamily="18" charset="0"/>
                <a:ea typeface="標楷體" panose="03000509000000000000" pitchFamily="65" charset="-120"/>
                <a:cs typeface="Times New Roman" pitchFamily="18" charset="0"/>
              </a:rPr>
              <a:t>超高</a:t>
            </a:r>
            <a:r>
              <a:rPr lang="zh-TW" altLang="en-US" sz="1800" b="1" dirty="0">
                <a:solidFill>
                  <a:srgbClr val="0000FF"/>
                </a:solidFill>
                <a:latin typeface="Times New Roman" pitchFamily="18" charset="0"/>
                <a:ea typeface="標楷體" panose="03000509000000000000" pitchFamily="65" charset="-120"/>
                <a:cs typeface="Times New Roman" pitchFamily="18" charset="0"/>
              </a:rPr>
              <a:t>強度鋼</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可減輕結構重量</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60%</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，提高結構強度達</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2.5</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倍。</a:t>
            </a:r>
            <a:endParaRPr lang="en-US" altLang="zh-TW" sz="1800" b="1" dirty="0" smtClean="0">
              <a:solidFill>
                <a:srgbClr val="FF0000"/>
              </a:solidFill>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r>
              <a:rPr lang="en-US" altLang="zh-TW" sz="1800" b="1" dirty="0" smtClean="0">
                <a:latin typeface="Times New Roman" pitchFamily="18" charset="0"/>
                <a:ea typeface="標楷體" panose="03000509000000000000" pitchFamily="65" charset="-120"/>
                <a:cs typeface="Times New Roman" pitchFamily="18" charset="0"/>
              </a:rPr>
              <a:t>3.</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選擇</a:t>
            </a:r>
            <a:r>
              <a:rPr lang="en-US" altLang="zh-TW" sz="1800" b="1" dirty="0">
                <a:solidFill>
                  <a:srgbClr val="0000FF"/>
                </a:solidFill>
                <a:latin typeface="Times New Roman" pitchFamily="18" charset="0"/>
                <a:ea typeface="標楷體" panose="03000509000000000000" pitchFamily="65" charset="-120"/>
                <a:cs typeface="Times New Roman" pitchFamily="18" charset="0"/>
              </a:rPr>
              <a:t>JSC 590R</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高強度鋼</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可減輕結構</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重量</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48%</a:t>
            </a:r>
            <a:r>
              <a:rPr lang="zh-TW" altLang="en-US" sz="1800" b="1" dirty="0">
                <a:solidFill>
                  <a:srgbClr val="FF0000"/>
                </a:solidFill>
                <a:latin typeface="Times New Roman" pitchFamily="18" charset="0"/>
                <a:ea typeface="標楷體" panose="03000509000000000000" pitchFamily="65" charset="-120"/>
                <a:cs typeface="Times New Roman" pitchFamily="18" charset="0"/>
              </a:rPr>
              <a:t>，提高結構強度</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達</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1.5</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倍</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a:t>
            </a:r>
            <a:endParaRPr lang="en-US" altLang="zh-TW" sz="1800" b="1" dirty="0" smtClean="0">
              <a:solidFill>
                <a:srgbClr val="FF0000"/>
              </a:solidFill>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r>
              <a:rPr lang="en-US" altLang="zh-TW" sz="1800" b="1" dirty="0" smtClean="0">
                <a:latin typeface="Times New Roman" pitchFamily="18" charset="0"/>
                <a:ea typeface="標楷體" panose="03000509000000000000" pitchFamily="65" charset="-120"/>
                <a:cs typeface="Times New Roman" pitchFamily="18" charset="0"/>
              </a:rPr>
              <a:t>4.</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選擇</a:t>
            </a:r>
            <a:r>
              <a:rPr lang="en-US" altLang="zh-TW" sz="1800" b="1" dirty="0" smtClean="0">
                <a:solidFill>
                  <a:srgbClr val="0000FF"/>
                </a:solidFill>
                <a:latin typeface="Times New Roman" pitchFamily="18" charset="0"/>
                <a:ea typeface="標楷體" panose="03000509000000000000" pitchFamily="65" charset="-120"/>
                <a:cs typeface="Times New Roman" pitchFamily="18" charset="0"/>
              </a:rPr>
              <a:t>SUS202-1</a:t>
            </a:r>
            <a:r>
              <a:rPr lang="zh-TW" altLang="en-US" sz="1800" b="1" dirty="0" smtClean="0">
                <a:solidFill>
                  <a:srgbClr val="0000FF"/>
                </a:solidFill>
                <a:latin typeface="Times New Roman" pitchFamily="18" charset="0"/>
                <a:ea typeface="標楷體" panose="03000509000000000000" pitchFamily="65" charset="-120"/>
                <a:cs typeface="Times New Roman" pitchFamily="18" charset="0"/>
              </a:rPr>
              <a:t>高</a:t>
            </a:r>
            <a:r>
              <a:rPr lang="zh-TW" altLang="en-US" sz="1800" b="1" dirty="0">
                <a:solidFill>
                  <a:srgbClr val="0000FF"/>
                </a:solidFill>
                <a:latin typeface="Times New Roman" pitchFamily="18" charset="0"/>
                <a:ea typeface="標楷體" panose="03000509000000000000" pitchFamily="65" charset="-120"/>
                <a:cs typeface="Times New Roman" pitchFamily="18" charset="0"/>
              </a:rPr>
              <a:t>強度不銹鋼</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可</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減輕</a:t>
            </a:r>
            <a:r>
              <a:rPr lang="zh-TW" altLang="en-US" sz="1800" b="1" dirty="0">
                <a:solidFill>
                  <a:srgbClr val="FF0000"/>
                </a:solidFill>
                <a:latin typeface="Times New Roman" pitchFamily="18" charset="0"/>
                <a:ea typeface="標楷體" panose="03000509000000000000" pitchFamily="65" charset="-120"/>
                <a:cs typeface="Times New Roman" pitchFamily="18" charset="0"/>
              </a:rPr>
              <a:t>結構</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重量</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34%</a:t>
            </a:r>
            <a:r>
              <a:rPr lang="zh-TW" altLang="en-US" sz="1800" b="1" dirty="0">
                <a:solidFill>
                  <a:srgbClr val="FF0000"/>
                </a:solidFill>
                <a:latin typeface="Times New Roman" pitchFamily="18" charset="0"/>
                <a:ea typeface="標楷體" panose="03000509000000000000" pitchFamily="65" charset="-120"/>
                <a:cs typeface="Times New Roman" pitchFamily="18" charset="0"/>
              </a:rPr>
              <a:t>，提高結構強度達</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1.5</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倍。</a:t>
            </a:r>
            <a:endParaRPr lang="en-US" altLang="zh-TW" sz="1800" b="1" dirty="0">
              <a:solidFill>
                <a:srgbClr val="FF0000"/>
              </a:solidFill>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endParaRPr lang="en-US" altLang="zh-TW" sz="1800" b="1" dirty="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20</a:t>
            </a:fld>
            <a:endParaRPr lang="zh-TW" altLang="en-US" dirty="0">
              <a:solidFill>
                <a:prstClr val="black">
                  <a:tint val="75000"/>
                </a:prstClr>
              </a:solidFill>
            </a:endParaRPr>
          </a:p>
        </p:txBody>
      </p:sp>
      <p:sp>
        <p:nvSpPr>
          <p:cNvPr id="7" name="標題 1"/>
          <p:cNvSpPr txBox="1">
            <a:spLocks/>
          </p:cNvSpPr>
          <p:nvPr/>
        </p:nvSpPr>
        <p:spPr>
          <a:xfrm>
            <a:off x="0" y="315214"/>
            <a:ext cx="9144000" cy="678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lnSpc>
                <a:spcPct val="100000"/>
              </a:lnSpc>
              <a:spcBef>
                <a:spcPts val="0"/>
              </a:spcBef>
              <a:defRPr/>
            </a:pPr>
            <a:r>
              <a:rPr lang="zh-TW" altLang="en-US" sz="2400" b="1" dirty="0" smtClean="0">
                <a:solidFill>
                  <a:srgbClr val="0000FF"/>
                </a:solidFill>
                <a:latin typeface="標楷體" panose="03000509000000000000" pitchFamily="65" charset="-120"/>
                <a:ea typeface="標楷體" panose="03000509000000000000" pitchFamily="65" charset="-120"/>
              </a:rPr>
              <a:t>材料技術資料庫</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材質技術資料庫</a:t>
            </a:r>
            <a:r>
              <a:rPr lang="en-US" altLang="zh-TW" sz="2400" b="1" dirty="0" smtClean="0">
                <a:solidFill>
                  <a:srgbClr val="0000FF"/>
                </a:solidFill>
                <a:latin typeface="標楷體" panose="03000509000000000000" pitchFamily="65" charset="-120"/>
                <a:ea typeface="標楷體" panose="03000509000000000000" pitchFamily="65" charset="-120"/>
              </a:rPr>
              <a:t>)</a:t>
            </a:r>
            <a:endParaRPr lang="zh-TW" altLang="en-US" sz="24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25045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70339" y="429820"/>
            <a:ext cx="9144001" cy="482172"/>
          </a:xfrm>
        </p:spPr>
        <p:txBody>
          <a:bodyPr>
            <a:noAutofit/>
          </a:bodyPr>
          <a:lstStyle/>
          <a:p>
            <a:pPr lvl="0" algn="ctr" defTabSz="457200">
              <a:lnSpc>
                <a:spcPct val="100000"/>
              </a:lnSpc>
              <a:spcBef>
                <a:spcPts val="0"/>
              </a:spcBef>
              <a:defRPr/>
            </a:pPr>
            <a:r>
              <a:rPr lang="zh-TW" altLang="en-US" sz="2400" b="1" dirty="0" smtClean="0">
                <a:solidFill>
                  <a:srgbClr val="0000FF"/>
                </a:solidFill>
                <a:latin typeface="標楷體" panose="03000509000000000000" pitchFamily="65" charset="-120"/>
                <a:ea typeface="標楷體" panose="03000509000000000000" pitchFamily="65" charset="-120"/>
              </a:rPr>
              <a:t>材料</a:t>
            </a:r>
            <a:r>
              <a:rPr lang="zh-TW" altLang="en-US" sz="2400" b="1" dirty="0">
                <a:solidFill>
                  <a:srgbClr val="0000FF"/>
                </a:solidFill>
                <a:latin typeface="標楷體" panose="03000509000000000000" pitchFamily="65" charset="-120"/>
                <a:ea typeface="標楷體" panose="03000509000000000000" pitchFamily="65" charset="-120"/>
              </a:rPr>
              <a:t>技術</a:t>
            </a:r>
            <a:r>
              <a:rPr lang="zh-TW" altLang="en-US" sz="2400" b="1" dirty="0" smtClean="0">
                <a:solidFill>
                  <a:srgbClr val="0000FF"/>
                </a:solidFill>
                <a:latin typeface="標楷體" panose="03000509000000000000" pitchFamily="65" charset="-120"/>
                <a:ea typeface="標楷體" panose="03000509000000000000" pitchFamily="65" charset="-120"/>
              </a:rPr>
              <a:t>資料庫</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型管材技術資料</a:t>
            </a:r>
            <a:r>
              <a:rPr lang="zh-TW" altLang="en-US" sz="2400" b="1" dirty="0">
                <a:solidFill>
                  <a:srgbClr val="0000FF"/>
                </a:solidFill>
                <a:latin typeface="標楷體" panose="03000509000000000000" pitchFamily="65" charset="-120"/>
                <a:ea typeface="標楷體" panose="03000509000000000000" pitchFamily="65" charset="-120"/>
              </a:rPr>
              <a:t>庫</a:t>
            </a:r>
            <a:r>
              <a:rPr lang="en-US" altLang="zh-TW" sz="2400" b="1" dirty="0" smtClean="0">
                <a:solidFill>
                  <a:srgbClr val="0000FF"/>
                </a:solidFill>
                <a:latin typeface="標楷體" panose="03000509000000000000" pitchFamily="65" charset="-120"/>
                <a:ea typeface="標楷體" panose="03000509000000000000" pitchFamily="65" charset="-120"/>
              </a:rPr>
              <a:t>)</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r>
            <a:b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br>
            <a:endParaRPr lang="zh-TW" altLang="en-US" sz="2400" b="1" dirty="0">
              <a:solidFill>
                <a:srgbClr val="0000F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nvPr>
        </p:nvGraphicFramePr>
        <p:xfrm>
          <a:off x="98471" y="936499"/>
          <a:ext cx="8975191" cy="4465495"/>
        </p:xfrm>
        <a:graphic>
          <a:graphicData uri="http://schemas.openxmlformats.org/drawingml/2006/table">
            <a:tbl>
              <a:tblPr firstRow="1" bandRow="1">
                <a:tableStyleId>{5C22544A-7EE6-4342-B048-85BDC9FD1C3A}</a:tableStyleId>
              </a:tblPr>
              <a:tblGrid>
                <a:gridCol w="365763"/>
                <a:gridCol w="647113"/>
                <a:gridCol w="685884"/>
                <a:gridCol w="709982"/>
                <a:gridCol w="581888"/>
                <a:gridCol w="798403"/>
                <a:gridCol w="1002341"/>
                <a:gridCol w="1088947"/>
                <a:gridCol w="1205103"/>
                <a:gridCol w="1045043"/>
                <a:gridCol w="844724"/>
              </a:tblGrid>
              <a:tr h="881124">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編號</a:t>
                      </a:r>
                      <a:endParaRPr lang="zh-TW" altLang="en-US" sz="16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斷面型式</a:t>
                      </a:r>
                      <a:endParaRPr lang="en-US" altLang="zh-TW" sz="1600" b="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高度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y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寬度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x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厚度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斷面積</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每米重量</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a:t>
                      </a:r>
                      <a:r>
                        <a:rPr lang="zh-TW" altLang="en-US" sz="1600" b="0" kern="1200" dirty="0">
                          <a:solidFill>
                            <a:schemeClr val="tx1"/>
                          </a:solidFill>
                          <a:latin typeface="Times New Roman" pitchFamily="18" charset="0"/>
                          <a:ea typeface="標楷體" pitchFamily="65" charset="-120"/>
                          <a:cs typeface="Times New Roman" pitchFamily="18" charset="0"/>
                        </a:rPr>
                        <a:t>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3</a:t>
                      </a:r>
                      <a:r>
                        <a:rPr lang="en-US" sz="1600" b="0" kern="1200" dirty="0">
                          <a:solidFill>
                            <a:schemeClr val="tx1"/>
                          </a:solidFill>
                          <a:latin typeface="Times New Roman" pitchFamily="18" charset="0"/>
                          <a:ea typeface="標楷體" pitchFamily="65" charset="-120"/>
                          <a:cs typeface="Times New Roman" pitchFamily="18" charset="0"/>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轉動慣</a:t>
                      </a:r>
                      <a:r>
                        <a:rPr lang="zh-TW" altLang="en-US" sz="1600" b="0" kern="1200" dirty="0" smtClean="0">
                          <a:solidFill>
                            <a:schemeClr val="tx1"/>
                          </a:solidFill>
                          <a:latin typeface="Times New Roman" pitchFamily="18" charset="0"/>
                          <a:ea typeface="標楷體" pitchFamily="65" charset="-120"/>
                          <a:cs typeface="Times New Roman" pitchFamily="18" charset="0"/>
                        </a:rPr>
                        <a:t>量</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Ix</a:t>
                      </a:r>
                      <a:r>
                        <a:rPr lang="zh-TW" altLang="en-US" sz="1600" b="0" kern="1200" baseline="0" dirty="0" smtClean="0">
                          <a:solidFill>
                            <a:schemeClr val="tx1"/>
                          </a:solidFill>
                          <a:latin typeface="Times New Roman" pitchFamily="18" charset="0"/>
                          <a:ea typeface="標楷體" pitchFamily="65" charset="-120"/>
                          <a:cs typeface="Times New Roman" pitchFamily="18" charset="0"/>
                        </a:rPr>
                        <a:t> </a:t>
                      </a:r>
                      <a:r>
                        <a:rPr lang="en-US" sz="1600" b="0" kern="1200" dirty="0" smtClean="0">
                          <a:solidFill>
                            <a:schemeClr val="tx1"/>
                          </a:solidFill>
                          <a:latin typeface="Times New Roman" pitchFamily="18" charset="0"/>
                          <a:ea typeface="標楷體" pitchFamily="65" charset="-120"/>
                          <a:cs typeface="Times New Roman" pitchFamily="18" charset="0"/>
                        </a:rPr>
                        <a:t>(kg*m</a:t>
                      </a:r>
                      <a:r>
                        <a:rPr lang="en-US" sz="1600" b="0" kern="1200" baseline="30000" dirty="0" smtClean="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面慣性</a:t>
                      </a:r>
                      <a:r>
                        <a:rPr lang="zh-TW" altLang="en-US" sz="1600" b="0" kern="1200" dirty="0" smtClean="0">
                          <a:solidFill>
                            <a:schemeClr val="tx1"/>
                          </a:solidFill>
                          <a:latin typeface="Times New Roman" pitchFamily="18" charset="0"/>
                          <a:ea typeface="標楷體" pitchFamily="65" charset="-120"/>
                          <a:cs typeface="Times New Roman" pitchFamily="18" charset="0"/>
                        </a:rPr>
                        <a:t>矩</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Lx (</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4</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斷面模數</a:t>
                      </a:r>
                      <a:br>
                        <a:rPr lang="zh-TW" altLang="en-US" sz="1600" b="0" kern="1200" dirty="0" smtClean="0">
                          <a:solidFill>
                            <a:schemeClr val="tx1"/>
                          </a:solidFill>
                          <a:latin typeface="Times New Roman" pitchFamily="18" charset="0"/>
                          <a:ea typeface="標楷體" pitchFamily="65" charset="-120"/>
                          <a:cs typeface="Times New Roman" pitchFamily="18" charset="0"/>
                        </a:rPr>
                      </a:br>
                      <a:r>
                        <a:rPr lang="en-US" altLang="zh-TW" sz="1600" b="0" kern="1200" dirty="0" smtClean="0">
                          <a:solidFill>
                            <a:schemeClr val="tx1"/>
                          </a:solidFill>
                          <a:latin typeface="Times New Roman" pitchFamily="18" charset="0"/>
                          <a:ea typeface="標楷體" pitchFamily="65" charset="-120"/>
                          <a:cs typeface="Times New Roman" pitchFamily="18" charset="0"/>
                        </a:rPr>
                        <a:t>/</a:t>
                      </a:r>
                      <a:r>
                        <a:rPr lang="zh-TW" altLang="en-US" sz="1600" b="0" kern="1200" dirty="0" smtClean="0">
                          <a:solidFill>
                            <a:schemeClr val="tx1"/>
                          </a:solidFill>
                          <a:latin typeface="Times New Roman" pitchFamily="18" charset="0"/>
                          <a:ea typeface="標楷體" pitchFamily="65" charset="-120"/>
                          <a:cs typeface="Times New Roman" pitchFamily="18" charset="0"/>
                        </a:rPr>
                        <a:t>重量</a:t>
                      </a:r>
                      <a:endParaRPr lang="en-US" sz="16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75475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91.5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0.50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0.57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6327">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103.6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FF0000"/>
                          </a:solidFill>
                          <a:effectLst/>
                          <a:latin typeface="Times New Roman"/>
                        </a:rPr>
                        <a:t>0.07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0.55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0.63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6185">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123.7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0.70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152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184.7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2.34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45588">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198.6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950" y="2082019"/>
            <a:ext cx="270385" cy="26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607" y="3392522"/>
            <a:ext cx="479069" cy="45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19" y="2805988"/>
            <a:ext cx="330045" cy="31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30" y="4012674"/>
            <a:ext cx="529424" cy="53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127" y="4707329"/>
            <a:ext cx="612027" cy="612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內容版面配置區 2"/>
          <p:cNvSpPr>
            <a:spLocks noGrp="1"/>
          </p:cNvSpPr>
          <p:nvPr>
            <p:ph idx="1"/>
          </p:nvPr>
        </p:nvSpPr>
        <p:spPr>
          <a:xfrm>
            <a:off x="243984" y="5444197"/>
            <a:ext cx="8656028" cy="1413803"/>
          </a:xfrm>
        </p:spPr>
        <p:txBody>
          <a:bodyPr>
            <a:normAutofit/>
          </a:bodyPr>
          <a:lstStyle/>
          <a:p>
            <a:pPr marL="182563" indent="-182563">
              <a:lnSpc>
                <a:spcPct val="100000"/>
              </a:lnSpc>
              <a:spcBef>
                <a:spcPts val="600"/>
              </a:spcBef>
              <a:buNone/>
            </a:pPr>
            <a:r>
              <a:rPr lang="zh-TW" altLang="en-US" sz="1800" b="1" dirty="0" smtClean="0">
                <a:latin typeface="Times New Roman" pitchFamily="18" charset="0"/>
                <a:ea typeface="標楷體" panose="03000509000000000000" pitchFamily="65" charset="-120"/>
                <a:cs typeface="Times New Roman" pitchFamily="18" charset="0"/>
              </a:rPr>
              <a:t>說明</a:t>
            </a:r>
            <a:r>
              <a:rPr lang="en-US" altLang="zh-TW" sz="1800" b="1" dirty="0" smtClean="0">
                <a:latin typeface="Times New Roman" pitchFamily="18" charset="0"/>
                <a:ea typeface="標楷體" panose="03000509000000000000" pitchFamily="65" charset="-120"/>
                <a:cs typeface="Times New Roman" pitchFamily="18" charset="0"/>
              </a:rPr>
              <a:t>：</a:t>
            </a:r>
          </a:p>
          <a:p>
            <a:pPr marL="182563" indent="-182563">
              <a:lnSpc>
                <a:spcPct val="100000"/>
              </a:lnSpc>
              <a:spcBef>
                <a:spcPts val="600"/>
              </a:spcBef>
              <a:buNone/>
            </a:pPr>
            <a:r>
              <a:rPr lang="zh-TW" altLang="en-US" sz="1800" b="1" dirty="0" smtClean="0">
                <a:latin typeface="Times New Roman" pitchFamily="18" charset="0"/>
                <a:ea typeface="標楷體" panose="03000509000000000000" pitchFamily="65" charset="-120"/>
                <a:cs typeface="Times New Roman" pitchFamily="18" charset="0"/>
              </a:rPr>
              <a:t>隨著</a:t>
            </a:r>
            <a:r>
              <a:rPr lang="zh-TW" altLang="en-US" sz="1800" b="1" dirty="0">
                <a:solidFill>
                  <a:srgbClr val="0000FF"/>
                </a:solidFill>
                <a:latin typeface="Times New Roman" pitchFamily="18" charset="0"/>
                <a:ea typeface="標楷體" panose="03000509000000000000" pitchFamily="65" charset="-120"/>
                <a:cs typeface="Times New Roman" pitchFamily="18" charset="0"/>
              </a:rPr>
              <a:t>直徑、厚度之變異可能產生結構之強度變化</a:t>
            </a:r>
            <a:r>
              <a:rPr lang="zh-TW" altLang="en-US" sz="1800" b="1" dirty="0" smtClean="0">
                <a:latin typeface="Times New Roman" pitchFamily="18" charset="0"/>
                <a:ea typeface="標楷體" panose="03000509000000000000" pitchFamily="65" charset="-120"/>
                <a:cs typeface="Times New Roman" pitchFamily="18" charset="0"/>
              </a:rPr>
              <a:t>，</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直徑及厚度愈大者，強度愈強</a:t>
            </a:r>
            <a:r>
              <a:rPr lang="zh-TW" altLang="en-US" sz="1800" b="1" dirty="0" smtClean="0">
                <a:latin typeface="Times New Roman" pitchFamily="18" charset="0"/>
                <a:ea typeface="標楷體" panose="03000509000000000000" pitchFamily="65" charset="-120"/>
                <a:cs typeface="Times New Roman" pitchFamily="18" charset="0"/>
              </a:rPr>
              <a:t>。</a:t>
            </a:r>
            <a:endParaRPr lang="en-US" altLang="zh-TW" sz="1800" b="1" dirty="0" smtClean="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21</a:t>
            </a:fld>
            <a:endParaRPr lang="zh-TW" altLang="en-US" dirty="0">
              <a:solidFill>
                <a:prstClr val="black">
                  <a:tint val="75000"/>
                </a:prstClr>
              </a:solidFill>
            </a:endParaRPr>
          </a:p>
        </p:txBody>
      </p:sp>
    </p:spTree>
    <p:extLst>
      <p:ext uri="{BB962C8B-B14F-4D97-AF65-F5344CB8AC3E}">
        <p14:creationId xmlns:p14="http://schemas.microsoft.com/office/powerpoint/2010/main" val="1749383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56272" y="200769"/>
            <a:ext cx="9144001" cy="611849"/>
          </a:xfrm>
        </p:spPr>
        <p:txBody>
          <a:bodyPr>
            <a:noAutofit/>
          </a:bodyPr>
          <a:lstStyle/>
          <a:p>
            <a:pPr lvl="0" algn="ctr" defTabSz="457200">
              <a:lnSpc>
                <a:spcPct val="100000"/>
              </a:lnSpc>
              <a:spcBef>
                <a:spcPts val="0"/>
              </a:spcBef>
              <a:defRPr/>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材料技術資料庫</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型管材技術資料庫</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r>
            <a:b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br>
            <a:endParaRPr lang="zh-TW" altLang="en-US" sz="2400" b="1" dirty="0">
              <a:solidFill>
                <a:srgbClr val="0000F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nvPr>
        </p:nvGraphicFramePr>
        <p:xfrm>
          <a:off x="98471" y="683957"/>
          <a:ext cx="8989258" cy="4946521"/>
        </p:xfrm>
        <a:graphic>
          <a:graphicData uri="http://schemas.openxmlformats.org/drawingml/2006/table">
            <a:tbl>
              <a:tblPr firstRow="1" bandRow="1">
                <a:tableStyleId>{5C22544A-7EE6-4342-B048-85BDC9FD1C3A}</a:tableStyleId>
              </a:tblPr>
              <a:tblGrid>
                <a:gridCol w="415066"/>
                <a:gridCol w="597810"/>
                <a:gridCol w="685884"/>
                <a:gridCol w="709982"/>
                <a:gridCol w="581888"/>
                <a:gridCol w="798403"/>
                <a:gridCol w="1002341"/>
                <a:gridCol w="1088947"/>
                <a:gridCol w="1205103"/>
                <a:gridCol w="1045043"/>
                <a:gridCol w="858791"/>
              </a:tblGrid>
              <a:tr h="230557">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編號</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斷面型式</a:t>
                      </a:r>
                      <a:endParaRPr lang="en-US" altLang="zh-TW" sz="1600" b="0"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高度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y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寬度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x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厚度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斷面積</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每米重量</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a:t>
                      </a:r>
                      <a:r>
                        <a:rPr lang="zh-TW" altLang="en-US" sz="1600" b="0" kern="1200" dirty="0">
                          <a:solidFill>
                            <a:schemeClr val="tx1"/>
                          </a:solidFill>
                          <a:latin typeface="Times New Roman" pitchFamily="18" charset="0"/>
                          <a:ea typeface="標楷體" pitchFamily="65" charset="-120"/>
                          <a:cs typeface="Times New Roman" pitchFamily="18" charset="0"/>
                        </a:rPr>
                        <a:t>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3</a:t>
                      </a:r>
                      <a:r>
                        <a:rPr lang="en-US" sz="1600" b="0" kern="1200" dirty="0">
                          <a:solidFill>
                            <a:schemeClr val="tx1"/>
                          </a:solidFill>
                          <a:latin typeface="Times New Roman" pitchFamily="18" charset="0"/>
                          <a:ea typeface="標楷體" pitchFamily="65" charset="-120"/>
                          <a:cs typeface="Times New Roman" pitchFamily="18" charset="0"/>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轉動慣</a:t>
                      </a:r>
                      <a:r>
                        <a:rPr lang="zh-TW" altLang="en-US" sz="1600" b="0" kern="1200" dirty="0" smtClean="0">
                          <a:solidFill>
                            <a:schemeClr val="tx1"/>
                          </a:solidFill>
                          <a:latin typeface="Times New Roman" pitchFamily="18" charset="0"/>
                          <a:ea typeface="標楷體" pitchFamily="65" charset="-120"/>
                          <a:cs typeface="Times New Roman" pitchFamily="18" charset="0"/>
                        </a:rPr>
                        <a:t>量</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Ix</a:t>
                      </a:r>
                      <a:r>
                        <a:rPr lang="zh-TW" altLang="en-US" sz="1600" b="0" kern="1200" baseline="0" dirty="0" smtClean="0">
                          <a:solidFill>
                            <a:schemeClr val="tx1"/>
                          </a:solidFill>
                          <a:latin typeface="Times New Roman" pitchFamily="18" charset="0"/>
                          <a:ea typeface="標楷體" pitchFamily="65" charset="-120"/>
                          <a:cs typeface="Times New Roman" pitchFamily="18" charset="0"/>
                        </a:rPr>
                        <a:t> </a:t>
                      </a:r>
                      <a:r>
                        <a:rPr lang="en-US" sz="1600" b="0" kern="1200" dirty="0" smtClean="0">
                          <a:solidFill>
                            <a:schemeClr val="tx1"/>
                          </a:solidFill>
                          <a:latin typeface="Times New Roman" pitchFamily="18" charset="0"/>
                          <a:ea typeface="標楷體" pitchFamily="65" charset="-120"/>
                          <a:cs typeface="Times New Roman" pitchFamily="18" charset="0"/>
                        </a:rPr>
                        <a:t>(kg*m</a:t>
                      </a:r>
                      <a:r>
                        <a:rPr lang="en-US" sz="1600" b="0" kern="1200" baseline="30000" dirty="0" smtClean="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面慣性</a:t>
                      </a:r>
                      <a:r>
                        <a:rPr lang="zh-TW" altLang="en-US" sz="1600" b="0" kern="1200" dirty="0" smtClean="0">
                          <a:solidFill>
                            <a:schemeClr val="tx1"/>
                          </a:solidFill>
                          <a:latin typeface="Times New Roman" pitchFamily="18" charset="0"/>
                          <a:ea typeface="標楷體" pitchFamily="65" charset="-120"/>
                          <a:cs typeface="Times New Roman" pitchFamily="18" charset="0"/>
                        </a:rPr>
                        <a:t>矩</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Lx (</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4</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斷面模數</a:t>
                      </a:r>
                      <a:br>
                        <a:rPr lang="zh-TW" altLang="en-US" sz="1600" b="0" kern="1200" dirty="0" smtClean="0">
                          <a:solidFill>
                            <a:schemeClr val="tx1"/>
                          </a:solidFill>
                          <a:latin typeface="Times New Roman" pitchFamily="18" charset="0"/>
                          <a:ea typeface="標楷體" pitchFamily="65" charset="-120"/>
                          <a:cs typeface="Times New Roman" pitchFamily="18" charset="0"/>
                        </a:rPr>
                      </a:br>
                      <a:r>
                        <a:rPr lang="en-US" altLang="zh-TW" sz="1600" b="0" kern="1200" dirty="0" smtClean="0">
                          <a:solidFill>
                            <a:schemeClr val="tx1"/>
                          </a:solidFill>
                          <a:latin typeface="Times New Roman" pitchFamily="18" charset="0"/>
                          <a:ea typeface="標楷體" pitchFamily="65" charset="-120"/>
                          <a:cs typeface="Times New Roman" pitchFamily="18" charset="0"/>
                        </a:rPr>
                        <a:t>/</a:t>
                      </a:r>
                      <a:r>
                        <a:rPr lang="zh-TW" altLang="en-US" sz="1600" b="0" kern="1200" dirty="0" smtClean="0">
                          <a:solidFill>
                            <a:schemeClr val="tx1"/>
                          </a:solidFill>
                          <a:latin typeface="Times New Roman" pitchFamily="18" charset="0"/>
                          <a:ea typeface="標楷體" pitchFamily="65" charset="-120"/>
                          <a:cs typeface="Times New Roman" pitchFamily="18" charset="0"/>
                        </a:rPr>
                        <a:t>重量</a:t>
                      </a:r>
                      <a:endParaRPr lang="en-US" sz="16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49606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24</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1.2</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140.2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a:solidFill>
                            <a:srgbClr val="FF0000"/>
                          </a:solidFill>
                          <a:effectLst/>
                          <a:latin typeface="Times New Roman"/>
                        </a:rPr>
                        <a:t>0.09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a:solidFill>
                            <a:srgbClr val="000000"/>
                          </a:solidFill>
                          <a:effectLst/>
                          <a:latin typeface="Times New Roman"/>
                        </a:rPr>
                        <a:t>3.55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2.68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464234">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24</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1.2</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140.2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1.21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0.54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492369">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4.0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8.10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1.69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6437">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3.6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6.76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1.41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89317">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292.0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7.8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a:solidFill>
                            <a:srgbClr val="FF0000"/>
                          </a:solidFill>
                          <a:effectLst/>
                          <a:latin typeface="Times New Roman"/>
                        </a:rPr>
                        <a:t>0.21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29.08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3.08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562735">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1.6</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292.0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dirty="0" smtClean="0">
                          <a:solidFill>
                            <a:srgbClr val="FF0000"/>
                          </a:solidFill>
                          <a:effectLst/>
                          <a:latin typeface="Times New Roman"/>
                        </a:rPr>
                        <a:t>4.4 </a:t>
                      </a:r>
                      <a:endParaRPr lang="en-US" altLang="zh-TW" sz="1800" b="1" i="0" u="none" strike="noStrike" dirty="0">
                        <a:solidFill>
                          <a:srgbClr val="FF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0.21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10.01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kern="1200" dirty="0" smtClean="0">
                          <a:solidFill>
                            <a:srgbClr val="FF0000"/>
                          </a:solidFill>
                          <a:effectLst/>
                          <a:latin typeface="Times New Roman"/>
                          <a:ea typeface="+mn-ea"/>
                          <a:cs typeface="+mn-cs"/>
                        </a:rPr>
                        <a:t>1.77 </a:t>
                      </a:r>
                      <a:endParaRPr lang="en-US" altLang="zh-TW" sz="1800" b="1" i="0" u="none" strike="noStrike" kern="1200" dirty="0">
                        <a:solidFill>
                          <a:srgbClr val="FF0000"/>
                        </a:solidFill>
                        <a:effectLst/>
                        <a:latin typeface="Times New Roman"/>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66118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451.3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10.8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a:solidFill>
                            <a:srgbClr val="000000"/>
                          </a:solidFill>
                          <a:effectLst/>
                          <a:latin typeface="Times New Roman"/>
                        </a:rPr>
                        <a:t>40.33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3.03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95067">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2.3</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a:solidFill>
                            <a:srgbClr val="000000"/>
                          </a:solidFill>
                          <a:effectLst/>
                          <a:latin typeface="Times New Roman"/>
                        </a:rPr>
                        <a:t>451.3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13.58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1.70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351" y="2346204"/>
            <a:ext cx="334132" cy="34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14388" y="2885336"/>
            <a:ext cx="334132" cy="34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7" y="1388834"/>
            <a:ext cx="232516" cy="36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65195" y="1839978"/>
            <a:ext cx="232516" cy="36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002" y="4571841"/>
            <a:ext cx="338830" cy="53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626002" y="5160374"/>
            <a:ext cx="338830" cy="53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393" y="3323464"/>
            <a:ext cx="358048" cy="5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16393" y="3951707"/>
            <a:ext cx="358048" cy="5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內容版面配置區 2"/>
          <p:cNvSpPr>
            <a:spLocks noGrp="1"/>
          </p:cNvSpPr>
          <p:nvPr>
            <p:ph idx="1"/>
          </p:nvPr>
        </p:nvSpPr>
        <p:spPr>
          <a:xfrm>
            <a:off x="21100" y="5595264"/>
            <a:ext cx="9144000" cy="977705"/>
          </a:xfrm>
        </p:spPr>
        <p:txBody>
          <a:bodyPr>
            <a:noAutofit/>
          </a:bodyPr>
          <a:lstStyle/>
          <a:p>
            <a:pPr marL="182563" indent="-182563">
              <a:lnSpc>
                <a:spcPct val="110000"/>
              </a:lnSpc>
              <a:spcBef>
                <a:spcPts val="0"/>
              </a:spcBef>
              <a:buNone/>
            </a:pPr>
            <a:r>
              <a:rPr lang="zh-TW" altLang="en-US" sz="1800" b="1" dirty="0" smtClean="0">
                <a:latin typeface="Times New Roman" pitchFamily="18" charset="0"/>
                <a:ea typeface="標楷體" panose="03000509000000000000" pitchFamily="65" charset="-120"/>
                <a:cs typeface="Times New Roman" pitchFamily="18" charset="0"/>
              </a:rPr>
              <a:t>說明</a:t>
            </a:r>
            <a:r>
              <a:rPr lang="en-US" altLang="zh-TW" sz="1800" b="1" dirty="0" smtClean="0">
                <a:latin typeface="Times New Roman" pitchFamily="18" charset="0"/>
                <a:ea typeface="標楷體" panose="03000509000000000000" pitchFamily="65" charset="-120"/>
                <a:cs typeface="Times New Roman" pitchFamily="18" charset="0"/>
              </a:rPr>
              <a:t>：</a:t>
            </a:r>
          </a:p>
          <a:p>
            <a:pPr marL="182563" indent="-182563">
              <a:lnSpc>
                <a:spcPct val="110000"/>
              </a:lnSpc>
              <a:spcBef>
                <a:spcPts val="0"/>
              </a:spcBef>
              <a:buNone/>
            </a:pPr>
            <a:r>
              <a:rPr lang="en-US" altLang="zh-TW" sz="1800" b="1" dirty="0" smtClean="0">
                <a:latin typeface="Times New Roman" pitchFamily="18" charset="0"/>
                <a:ea typeface="標楷體" panose="03000509000000000000" pitchFamily="65" charset="-120"/>
                <a:cs typeface="Times New Roman" pitchFamily="18" charset="0"/>
              </a:rPr>
              <a:t>1.</a:t>
            </a:r>
            <a:r>
              <a:rPr lang="zh-TW" altLang="en-US" sz="1800" b="1" dirty="0">
                <a:solidFill>
                  <a:srgbClr val="0000FF"/>
                </a:solidFill>
                <a:latin typeface="Times New Roman" pitchFamily="18" charset="0"/>
                <a:ea typeface="標楷體" panose="03000509000000000000" pitchFamily="65" charset="-120"/>
                <a:cs typeface="Times New Roman" pitchFamily="18" charset="0"/>
              </a:rPr>
              <a:t>斷面之高寬比、厚度及安裝受力方向不同</a:t>
            </a:r>
            <a:r>
              <a:rPr lang="zh-TW" altLang="en-US" sz="1800" b="1" dirty="0" smtClean="0">
                <a:latin typeface="Times New Roman" pitchFamily="18" charset="0"/>
                <a:ea typeface="標楷體" panose="03000509000000000000" pitchFamily="65" charset="-120"/>
                <a:cs typeface="Times New Roman" pitchFamily="18" charset="0"/>
              </a:rPr>
              <a:t>，</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會造成結構強度相異</a:t>
            </a:r>
            <a:r>
              <a:rPr lang="zh-TW" altLang="en-US" sz="1800" b="1" dirty="0" smtClean="0">
                <a:latin typeface="Times New Roman" pitchFamily="18" charset="0"/>
                <a:ea typeface="標楷體" panose="03000509000000000000" pitchFamily="65" charset="-120"/>
                <a:cs typeface="Times New Roman" pitchFamily="18" charset="0"/>
              </a:rPr>
              <a:t>。</a:t>
            </a:r>
            <a:endParaRPr lang="en-US" altLang="zh-TW" sz="1800" b="1" dirty="0" smtClean="0">
              <a:latin typeface="Times New Roman" pitchFamily="18" charset="0"/>
              <a:ea typeface="標楷體" panose="03000509000000000000" pitchFamily="65" charset="-120"/>
              <a:cs typeface="Times New Roman" pitchFamily="18" charset="0"/>
            </a:endParaRPr>
          </a:p>
          <a:p>
            <a:pPr marL="182563" indent="-182563">
              <a:lnSpc>
                <a:spcPct val="110000"/>
              </a:lnSpc>
              <a:spcBef>
                <a:spcPts val="0"/>
              </a:spcBef>
              <a:buNone/>
            </a:pPr>
            <a:r>
              <a:rPr lang="en-US" altLang="zh-TW" sz="1800" b="1" dirty="0" smtClean="0">
                <a:latin typeface="Times New Roman" pitchFamily="18" charset="0"/>
                <a:ea typeface="標楷體" panose="03000509000000000000" pitchFamily="65" charset="-120"/>
                <a:cs typeface="Times New Roman" pitchFamily="18" charset="0"/>
              </a:rPr>
              <a:t>2.</a:t>
            </a:r>
            <a:r>
              <a:rPr lang="zh-TW" altLang="en-US" sz="1800" b="1" dirty="0" smtClean="0">
                <a:latin typeface="Times New Roman" pitchFamily="18" charset="0"/>
                <a:ea typeface="標楷體" panose="03000509000000000000" pitchFamily="65" charset="-120"/>
                <a:cs typeface="Times New Roman" pitchFamily="18" charset="0"/>
              </a:rPr>
              <a:t>以</a:t>
            </a:r>
            <a:r>
              <a:rPr lang="zh-TW" altLang="en-US" sz="1800" b="1" dirty="0">
                <a:solidFill>
                  <a:srgbClr val="0000FF"/>
                </a:solidFill>
                <a:latin typeface="Times New Roman" pitchFamily="18" charset="0"/>
                <a:ea typeface="標楷體" panose="03000509000000000000" pitchFamily="65" charset="-120"/>
                <a:cs typeface="Times New Roman" pitchFamily="18" charset="0"/>
              </a:rPr>
              <a:t>第</a:t>
            </a:r>
            <a:r>
              <a:rPr lang="en-US" altLang="zh-TW" sz="1800" b="1" dirty="0">
                <a:solidFill>
                  <a:srgbClr val="0000FF"/>
                </a:solidFill>
                <a:latin typeface="Times New Roman" pitchFamily="18" charset="0"/>
                <a:ea typeface="標楷體" panose="03000509000000000000" pitchFamily="65" charset="-120"/>
                <a:cs typeface="Times New Roman" pitchFamily="18" charset="0"/>
              </a:rPr>
              <a:t>5</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項厚度</a:t>
            </a:r>
            <a:r>
              <a:rPr lang="en-US" altLang="zh-TW" sz="1800" b="1" dirty="0">
                <a:solidFill>
                  <a:srgbClr val="0000FF"/>
                </a:solidFill>
                <a:latin typeface="Times New Roman" pitchFamily="18" charset="0"/>
                <a:ea typeface="標楷體" panose="03000509000000000000" pitchFamily="65" charset="-120"/>
                <a:cs typeface="Times New Roman" pitchFamily="18" charset="0"/>
              </a:rPr>
              <a:t>1.6mm</a:t>
            </a:r>
            <a:r>
              <a:rPr lang="zh-TW" altLang="en-US" sz="1800" b="1" dirty="0">
                <a:solidFill>
                  <a:srgbClr val="0000FF"/>
                </a:solidFill>
                <a:latin typeface="Times New Roman" pitchFamily="18" charset="0"/>
                <a:ea typeface="標楷體" panose="03000509000000000000" pitchFamily="65" charset="-120"/>
                <a:cs typeface="Times New Roman" pitchFamily="18" charset="0"/>
              </a:rPr>
              <a:t>及第</a:t>
            </a:r>
            <a:r>
              <a:rPr lang="en-US" altLang="zh-TW" sz="1800" b="1" dirty="0">
                <a:solidFill>
                  <a:srgbClr val="0000FF"/>
                </a:solidFill>
                <a:latin typeface="Times New Roman" pitchFamily="18" charset="0"/>
                <a:ea typeface="標楷體" panose="03000509000000000000" pitchFamily="65" charset="-120"/>
                <a:cs typeface="Times New Roman" pitchFamily="18" charset="0"/>
              </a:rPr>
              <a:t>8</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項</a:t>
            </a:r>
            <a:r>
              <a:rPr lang="en-US" altLang="zh-TW" sz="1800" b="1" dirty="0">
                <a:solidFill>
                  <a:srgbClr val="0000FF"/>
                </a:solidFill>
                <a:latin typeface="Times New Roman" pitchFamily="18" charset="0"/>
                <a:ea typeface="標楷體" panose="03000509000000000000" pitchFamily="65" charset="-120"/>
                <a:cs typeface="Times New Roman" pitchFamily="18" charset="0"/>
              </a:rPr>
              <a:t>2.3mm</a:t>
            </a:r>
            <a:r>
              <a:rPr lang="zh-TW" altLang="en-US" sz="1800" b="1" dirty="0">
                <a:solidFill>
                  <a:srgbClr val="0000FF"/>
                </a:solidFill>
                <a:latin typeface="Times New Roman" pitchFamily="18" charset="0"/>
                <a:ea typeface="標楷體" panose="03000509000000000000" pitchFamily="65" charset="-120"/>
                <a:cs typeface="Times New Roman" pitchFamily="18" charset="0"/>
              </a:rPr>
              <a:t>為例</a:t>
            </a:r>
            <a:r>
              <a:rPr lang="zh-TW" altLang="en-US" sz="1800" b="1" dirty="0" smtClean="0">
                <a:latin typeface="Times New Roman" pitchFamily="18" charset="0"/>
                <a:ea typeface="標楷體" panose="03000509000000000000" pitchFamily="65" charset="-120"/>
                <a:cs typeface="Times New Roman" pitchFamily="18" charset="0"/>
              </a:rPr>
              <a:t>，</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前者厚度較薄但因受力方向不同導致結構較強</a:t>
            </a:r>
            <a:r>
              <a:rPr lang="zh-TW" altLang="en-US" sz="1800" b="1" dirty="0" smtClean="0">
                <a:latin typeface="Times New Roman" pitchFamily="18" charset="0"/>
                <a:ea typeface="標楷體" panose="03000509000000000000" pitchFamily="65" charset="-120"/>
                <a:cs typeface="Times New Roman" pitchFamily="18" charset="0"/>
              </a:rPr>
              <a:t>。</a:t>
            </a:r>
            <a:endParaRPr lang="en-US" altLang="zh-TW" sz="1800" b="1" dirty="0" smtClean="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a:xfrm>
            <a:off x="6403086" y="6546674"/>
            <a:ext cx="2057400" cy="365125"/>
          </a:xfrm>
        </p:spPr>
        <p:txBody>
          <a:bodyPr/>
          <a:lstStyle/>
          <a:p>
            <a:pPr>
              <a:defRPr/>
            </a:pPr>
            <a:fld id="{23815EA3-284F-416B-AAFF-17C373D551D1}" type="slidenum">
              <a:rPr lang="zh-TW" altLang="en-US" smtClean="0">
                <a:solidFill>
                  <a:prstClr val="black">
                    <a:tint val="75000"/>
                  </a:prstClr>
                </a:solidFill>
              </a:rPr>
              <a:pPr>
                <a:defRPr/>
              </a:pPr>
              <a:t>22</a:t>
            </a:fld>
            <a:endParaRPr lang="zh-TW" altLang="en-US" dirty="0">
              <a:solidFill>
                <a:prstClr val="black">
                  <a:tint val="75000"/>
                </a:prstClr>
              </a:solidFill>
            </a:endParaRPr>
          </a:p>
        </p:txBody>
      </p:sp>
      <p:sp>
        <p:nvSpPr>
          <p:cNvPr id="6" name="弧形箭號 (下彎) 5"/>
          <p:cNvSpPr/>
          <p:nvPr/>
        </p:nvSpPr>
        <p:spPr>
          <a:xfrm rot="16200000">
            <a:off x="-650066" y="4173005"/>
            <a:ext cx="1917554" cy="420478"/>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black"/>
              </a:solidFill>
            </a:endParaRPr>
          </a:p>
        </p:txBody>
      </p:sp>
      <p:sp>
        <p:nvSpPr>
          <p:cNvPr id="17" name="弧形箭號 (下彎) 16"/>
          <p:cNvSpPr/>
          <p:nvPr/>
        </p:nvSpPr>
        <p:spPr>
          <a:xfrm rot="16200000">
            <a:off x="1499268" y="4237087"/>
            <a:ext cx="1917554" cy="334465"/>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black"/>
              </a:solidFill>
            </a:endParaRPr>
          </a:p>
        </p:txBody>
      </p:sp>
      <p:sp>
        <p:nvSpPr>
          <p:cNvPr id="19" name="弧形箭號 (下彎) 18"/>
          <p:cNvSpPr/>
          <p:nvPr/>
        </p:nvSpPr>
        <p:spPr>
          <a:xfrm rot="16200000">
            <a:off x="4072308" y="4256833"/>
            <a:ext cx="1917554" cy="420478"/>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black"/>
              </a:solidFill>
            </a:endParaRPr>
          </a:p>
        </p:txBody>
      </p:sp>
      <p:sp>
        <p:nvSpPr>
          <p:cNvPr id="20" name="弧形箭號 (下彎) 19"/>
          <p:cNvSpPr/>
          <p:nvPr/>
        </p:nvSpPr>
        <p:spPr>
          <a:xfrm rot="16200000">
            <a:off x="7259852" y="4256832"/>
            <a:ext cx="1917554" cy="420478"/>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black"/>
              </a:solidFill>
            </a:endParaRPr>
          </a:p>
        </p:txBody>
      </p:sp>
    </p:spTree>
    <p:extLst>
      <p:ext uri="{BB962C8B-B14F-4D97-AF65-F5344CB8AC3E}">
        <p14:creationId xmlns:p14="http://schemas.microsoft.com/office/powerpoint/2010/main" val="34041857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1" y="287278"/>
            <a:ext cx="9144001" cy="656101"/>
          </a:xfrm>
        </p:spPr>
        <p:txBody>
          <a:bodyPr>
            <a:noAutofit/>
          </a:bodyPr>
          <a:lstStyle/>
          <a:p>
            <a:pPr algn="ctr"/>
            <a:r>
              <a:rPr lang="zh-TW" altLang="en-US" sz="2400" b="1" dirty="0" smtClean="0">
                <a:solidFill>
                  <a:srgbClr val="0000FF"/>
                </a:solidFill>
                <a:latin typeface="標楷體" panose="03000509000000000000" pitchFamily="65" charset="-120"/>
                <a:ea typeface="標楷體" panose="03000509000000000000" pitchFamily="65" charset="-120"/>
              </a:rPr>
              <a:t>材料</a:t>
            </a:r>
            <a:r>
              <a:rPr lang="zh-TW" altLang="en-US" sz="2400" b="1" dirty="0">
                <a:solidFill>
                  <a:srgbClr val="0000FF"/>
                </a:solidFill>
                <a:latin typeface="標楷體" panose="03000509000000000000" pitchFamily="65" charset="-120"/>
                <a:ea typeface="標楷體" panose="03000509000000000000" pitchFamily="65" charset="-120"/>
              </a:rPr>
              <a:t>技術</a:t>
            </a:r>
            <a:r>
              <a:rPr lang="zh-TW" altLang="en-US" sz="2400" b="1" dirty="0" smtClean="0">
                <a:solidFill>
                  <a:srgbClr val="0000FF"/>
                </a:solidFill>
                <a:latin typeface="標楷體" panose="03000509000000000000" pitchFamily="65" charset="-120"/>
                <a:ea typeface="標楷體" panose="03000509000000000000" pitchFamily="65" charset="-120"/>
              </a:rPr>
              <a:t>資料庫</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型管材技術資料</a:t>
            </a:r>
            <a:r>
              <a:rPr lang="zh-TW" altLang="en-US" sz="2400" b="1" dirty="0">
                <a:solidFill>
                  <a:srgbClr val="0000FF"/>
                </a:solidFill>
                <a:latin typeface="標楷體" panose="03000509000000000000" pitchFamily="65" charset="-120"/>
                <a:ea typeface="標楷體" panose="03000509000000000000" pitchFamily="65" charset="-120"/>
              </a:rPr>
              <a:t>庫</a:t>
            </a:r>
            <a:r>
              <a:rPr lang="en-US" altLang="zh-TW" sz="2400" b="1" dirty="0" smtClean="0">
                <a:solidFill>
                  <a:srgbClr val="0000FF"/>
                </a:solidFill>
                <a:latin typeface="標楷體" panose="03000509000000000000" pitchFamily="65" charset="-120"/>
                <a:ea typeface="標楷體" panose="03000509000000000000" pitchFamily="65" charset="-120"/>
              </a:rPr>
              <a:t>)</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r>
            <a:b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br>
            <a:endParaRPr lang="zh-TW" altLang="en-US" sz="2400" b="1" dirty="0">
              <a:solidFill>
                <a:srgbClr val="0000F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nvPr>
        </p:nvGraphicFramePr>
        <p:xfrm>
          <a:off x="225083" y="868459"/>
          <a:ext cx="8764172" cy="5104079"/>
        </p:xfrm>
        <a:graphic>
          <a:graphicData uri="http://schemas.openxmlformats.org/drawingml/2006/table">
            <a:tbl>
              <a:tblPr firstRow="1" bandRow="1">
                <a:tableStyleId>{5C22544A-7EE6-4342-B048-85BDC9FD1C3A}</a:tableStyleId>
              </a:tblPr>
              <a:tblGrid>
                <a:gridCol w="340896"/>
                <a:gridCol w="643843"/>
                <a:gridCol w="661181"/>
                <a:gridCol w="687898"/>
                <a:gridCol w="563788"/>
                <a:gridCol w="773569"/>
                <a:gridCol w="971164"/>
                <a:gridCol w="1055076"/>
                <a:gridCol w="1167619"/>
                <a:gridCol w="1012538"/>
                <a:gridCol w="886600"/>
              </a:tblGrid>
              <a:tr h="670974">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編號</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斷面型式</a:t>
                      </a:r>
                      <a:endParaRPr lang="en-US" altLang="zh-TW" sz="1600" b="0"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高度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y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寬度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x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厚度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斷面積</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每米重量</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a:t>
                      </a:r>
                      <a:r>
                        <a:rPr lang="zh-TW" altLang="en-US" sz="1600" b="0" kern="1200" dirty="0">
                          <a:solidFill>
                            <a:schemeClr val="tx1"/>
                          </a:solidFill>
                          <a:latin typeface="Times New Roman" pitchFamily="18" charset="0"/>
                          <a:ea typeface="標楷體" pitchFamily="65" charset="-120"/>
                          <a:cs typeface="Times New Roman" pitchFamily="18" charset="0"/>
                        </a:rPr>
                        <a:t>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3</a:t>
                      </a:r>
                      <a:r>
                        <a:rPr lang="en-US" sz="1600" b="0" kern="1200" dirty="0">
                          <a:solidFill>
                            <a:schemeClr val="tx1"/>
                          </a:solidFill>
                          <a:latin typeface="Times New Roman" pitchFamily="18" charset="0"/>
                          <a:ea typeface="標楷體" pitchFamily="65" charset="-120"/>
                          <a:cs typeface="Times New Roman" pitchFamily="18" charset="0"/>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轉動慣</a:t>
                      </a:r>
                      <a:r>
                        <a:rPr lang="zh-TW" altLang="en-US" sz="1600" b="0" kern="1200" dirty="0" smtClean="0">
                          <a:solidFill>
                            <a:schemeClr val="tx1"/>
                          </a:solidFill>
                          <a:latin typeface="Times New Roman" pitchFamily="18" charset="0"/>
                          <a:ea typeface="標楷體" pitchFamily="65" charset="-120"/>
                          <a:cs typeface="Times New Roman" pitchFamily="18" charset="0"/>
                        </a:rPr>
                        <a:t>量</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Ix</a:t>
                      </a:r>
                      <a:r>
                        <a:rPr lang="zh-TW" altLang="en-US" sz="1600" b="0" kern="1200" baseline="0" dirty="0" smtClean="0">
                          <a:solidFill>
                            <a:schemeClr val="tx1"/>
                          </a:solidFill>
                          <a:latin typeface="Times New Roman" pitchFamily="18" charset="0"/>
                          <a:ea typeface="標楷體" pitchFamily="65" charset="-120"/>
                          <a:cs typeface="Times New Roman" pitchFamily="18" charset="0"/>
                        </a:rPr>
                        <a:t> </a:t>
                      </a:r>
                      <a:r>
                        <a:rPr lang="en-US" sz="1600" b="0" kern="1200" dirty="0" smtClean="0">
                          <a:solidFill>
                            <a:schemeClr val="tx1"/>
                          </a:solidFill>
                          <a:latin typeface="Times New Roman" pitchFamily="18" charset="0"/>
                          <a:ea typeface="標楷體" pitchFamily="65" charset="-120"/>
                          <a:cs typeface="Times New Roman" pitchFamily="18" charset="0"/>
                        </a:rPr>
                        <a:t>(kg*m</a:t>
                      </a:r>
                      <a:r>
                        <a:rPr lang="en-US" sz="1600" b="0" kern="1200" baseline="30000" dirty="0" smtClean="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面慣性</a:t>
                      </a:r>
                      <a:r>
                        <a:rPr lang="zh-TW" altLang="en-US" sz="1600" b="0" kern="1200" dirty="0" smtClean="0">
                          <a:solidFill>
                            <a:schemeClr val="tx1"/>
                          </a:solidFill>
                          <a:latin typeface="Times New Roman" pitchFamily="18" charset="0"/>
                          <a:ea typeface="標楷體" pitchFamily="65" charset="-120"/>
                          <a:cs typeface="Times New Roman" pitchFamily="18" charset="0"/>
                        </a:rPr>
                        <a:t>矩</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Lx (</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4</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斷面模數</a:t>
                      </a:r>
                      <a:br>
                        <a:rPr lang="zh-TW" altLang="en-US" sz="1600" b="0" kern="1200" dirty="0" smtClean="0">
                          <a:solidFill>
                            <a:schemeClr val="tx1"/>
                          </a:solidFill>
                          <a:latin typeface="Times New Roman" pitchFamily="18" charset="0"/>
                          <a:ea typeface="標楷體" pitchFamily="65" charset="-120"/>
                          <a:cs typeface="Times New Roman" pitchFamily="18" charset="0"/>
                        </a:rPr>
                      </a:br>
                      <a:r>
                        <a:rPr lang="en-US" altLang="zh-TW" sz="1600" b="0" kern="1200" dirty="0" smtClean="0">
                          <a:solidFill>
                            <a:schemeClr val="tx1"/>
                          </a:solidFill>
                          <a:latin typeface="Times New Roman" pitchFamily="18" charset="0"/>
                          <a:ea typeface="標楷體" pitchFamily="65" charset="-120"/>
                          <a:cs typeface="Times New Roman" pitchFamily="18" charset="0"/>
                        </a:rPr>
                        <a:t>/</a:t>
                      </a:r>
                      <a:r>
                        <a:rPr lang="zh-TW" altLang="en-US" sz="1600" b="0" kern="1200" dirty="0" smtClean="0">
                          <a:solidFill>
                            <a:schemeClr val="tx1"/>
                          </a:solidFill>
                          <a:latin typeface="Times New Roman" pitchFamily="18" charset="0"/>
                          <a:ea typeface="標楷體" pitchFamily="65" charset="-120"/>
                          <a:cs typeface="Times New Roman" pitchFamily="18" charset="0"/>
                        </a:rPr>
                        <a:t>重量</a:t>
                      </a:r>
                      <a:endParaRPr lang="en-US" sz="16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62267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smtClean="0">
                          <a:solidFill>
                            <a:schemeClr val="tx1"/>
                          </a:solidFill>
                          <a:latin typeface="Times New Roman" pitchFamily="18" charset="0"/>
                          <a:ea typeface="標楷體" pitchFamily="65" charset="-120"/>
                          <a:cs typeface="Times New Roman" pitchFamily="18" charset="0"/>
                        </a:rPr>
                        <a:t>392.8</a:t>
                      </a:r>
                      <a:endParaRPr lang="en-US" altLang="zh-TW" sz="180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3.1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0.26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18.01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1.94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8944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1111.0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8.7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34.9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0.75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209.19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3.99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3253">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smtClean="0">
                          <a:solidFill>
                            <a:srgbClr val="0000FF"/>
                          </a:solidFill>
                          <a:latin typeface="Times New Roman" pitchFamily="18" charset="0"/>
                          <a:ea typeface="標楷體" panose="03000509000000000000" pitchFamily="65" charset="-120"/>
                          <a:cs typeface="Times New Roman" pitchFamily="18" charset="0"/>
                        </a:rPr>
                        <a:t>60</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smtClean="0">
                          <a:solidFill>
                            <a:srgbClr val="0000FF"/>
                          </a:solidFill>
                          <a:latin typeface="Times New Roman" pitchFamily="18" charset="0"/>
                          <a:ea typeface="標楷體" panose="03000509000000000000" pitchFamily="65" charset="-120"/>
                          <a:cs typeface="Times New Roman" pitchFamily="18" charset="0"/>
                        </a:rPr>
                        <a:t>120</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smtClean="0">
                          <a:solidFill>
                            <a:srgbClr val="0000FF"/>
                          </a:solidFill>
                          <a:latin typeface="Times New Roman" pitchFamily="18" charset="0"/>
                          <a:ea typeface="標楷體" panose="03000509000000000000" pitchFamily="65" charset="-120"/>
                          <a:cs typeface="Times New Roman" pitchFamily="18" charset="0"/>
                        </a:rPr>
                        <a:t>3.2</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smtClean="0">
                          <a:solidFill>
                            <a:schemeClr val="tx1"/>
                          </a:solidFill>
                          <a:latin typeface="Times New Roman" pitchFamily="18" charset="0"/>
                          <a:ea typeface="標楷體" pitchFamily="65" charset="-120"/>
                          <a:cs typeface="Times New Roman" pitchFamily="18" charset="0"/>
                        </a:rPr>
                        <a:t>1111.0 </a:t>
                      </a:r>
                      <a:endParaRPr lang="en-US" altLang="zh-TW" sz="180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smtClean="0">
                          <a:solidFill>
                            <a:schemeClr val="tx1"/>
                          </a:solidFill>
                          <a:latin typeface="Times New Roman" pitchFamily="18" charset="0"/>
                          <a:ea typeface="標楷體" pitchFamily="65" charset="-120"/>
                          <a:cs typeface="Times New Roman" pitchFamily="18" charset="0"/>
                        </a:rPr>
                        <a:t>8.7 </a:t>
                      </a:r>
                      <a:endParaRPr lang="en-US" altLang="zh-TW" sz="180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23.4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0.75 </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70.22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2.68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80433">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1312.64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33.9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0.88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203.68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3.29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798654">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1454.1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11.4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34.9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0.97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209.30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3.05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798654">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976.64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7.7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30.9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0.66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185.27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4.02</a:t>
                      </a:r>
                      <a:r>
                        <a:rPr lang="en-US" altLang="zh-TW" sz="1800" b="0" i="0" u="none" strike="noStrike" dirty="0">
                          <a:solidFill>
                            <a:srgbClr val="000000"/>
                          </a:solidFill>
                          <a:effectLst/>
                          <a:latin typeface="Times New Roman"/>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76872"/>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55" y="3669174"/>
            <a:ext cx="333064" cy="64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856" y="4429322"/>
            <a:ext cx="333064" cy="64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112" y="1647586"/>
            <a:ext cx="236664" cy="43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793" y="3092073"/>
            <a:ext cx="553815" cy="2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227" y="5233182"/>
            <a:ext cx="353600" cy="69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內容版面配置區 2"/>
          <p:cNvSpPr>
            <a:spLocks noGrp="1"/>
          </p:cNvSpPr>
          <p:nvPr>
            <p:ph idx="1"/>
          </p:nvPr>
        </p:nvSpPr>
        <p:spPr>
          <a:xfrm>
            <a:off x="225082" y="5982873"/>
            <a:ext cx="8764173" cy="875128"/>
          </a:xfrm>
        </p:spPr>
        <p:txBody>
          <a:bodyPr>
            <a:noAutofit/>
          </a:bodyPr>
          <a:lstStyle/>
          <a:p>
            <a:pPr marL="182563" indent="-182563">
              <a:lnSpc>
                <a:spcPct val="110000"/>
              </a:lnSpc>
              <a:spcBef>
                <a:spcPts val="0"/>
              </a:spcBef>
              <a:buNone/>
            </a:pPr>
            <a:r>
              <a:rPr lang="zh-TW" altLang="en-US" sz="1800" b="1" dirty="0" smtClean="0">
                <a:latin typeface="Times New Roman" pitchFamily="18" charset="0"/>
                <a:ea typeface="標楷體" panose="03000509000000000000" pitchFamily="65" charset="-120"/>
                <a:cs typeface="Times New Roman" pitchFamily="18" charset="0"/>
              </a:rPr>
              <a:t>說明</a:t>
            </a:r>
            <a:r>
              <a:rPr lang="en-US" altLang="zh-TW" sz="1800" b="1" dirty="0" smtClean="0">
                <a:latin typeface="Times New Roman" pitchFamily="18" charset="0"/>
                <a:ea typeface="標楷體" panose="03000509000000000000" pitchFamily="65" charset="-120"/>
                <a:cs typeface="Times New Roman" pitchFamily="18" charset="0"/>
              </a:rPr>
              <a:t>：</a:t>
            </a:r>
          </a:p>
          <a:p>
            <a:pPr marL="182563" indent="-182563">
              <a:lnSpc>
                <a:spcPct val="110000"/>
              </a:lnSpc>
              <a:spcBef>
                <a:spcPts val="0"/>
              </a:spcBef>
              <a:buNone/>
            </a:pPr>
            <a:r>
              <a:rPr lang="zh-TW" altLang="en-US" sz="1800" b="1" dirty="0" smtClean="0">
                <a:solidFill>
                  <a:srgbClr val="0000FF"/>
                </a:solidFill>
                <a:latin typeface="Times New Roman" pitchFamily="18" charset="0"/>
                <a:ea typeface="標楷體" panose="03000509000000000000" pitchFamily="65" charset="-120"/>
                <a:cs typeface="Times New Roman" pitchFamily="18" charset="0"/>
              </a:rPr>
              <a:t>斷面</a:t>
            </a:r>
            <a:r>
              <a:rPr lang="zh-TW" altLang="en-US" sz="1800" b="1" dirty="0">
                <a:solidFill>
                  <a:srgbClr val="0000FF"/>
                </a:solidFill>
                <a:latin typeface="Times New Roman" pitchFamily="18" charset="0"/>
                <a:ea typeface="標楷體" panose="03000509000000000000" pitchFamily="65" charset="-120"/>
                <a:cs typeface="Times New Roman" pitchFamily="18" charset="0"/>
              </a:rPr>
              <a:t>之高寬與厚度比值會影響結構強度</a:t>
            </a:r>
            <a:r>
              <a:rPr lang="zh-TW" altLang="en-US" sz="1800" b="1" dirty="0" smtClean="0">
                <a:latin typeface="Times New Roman" pitchFamily="18" charset="0"/>
                <a:ea typeface="標楷體" panose="03000509000000000000" pitchFamily="65" charset="-120"/>
                <a:cs typeface="Times New Roman" pitchFamily="18" charset="0"/>
              </a:rPr>
              <a:t>，</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適當的比值會產生較佳的強度</a:t>
            </a:r>
            <a:r>
              <a:rPr lang="zh-TW" altLang="en-US" sz="1800" b="1" dirty="0" smtClean="0">
                <a:latin typeface="Times New Roman" pitchFamily="18" charset="0"/>
                <a:ea typeface="標楷體" panose="03000509000000000000" pitchFamily="65" charset="-120"/>
                <a:cs typeface="Times New Roman" pitchFamily="18" charset="0"/>
              </a:rPr>
              <a:t>。</a:t>
            </a:r>
            <a:endParaRPr lang="en-US" altLang="zh-TW" sz="1800" b="1" dirty="0" smtClean="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23</a:t>
            </a:fld>
            <a:endParaRPr lang="zh-TW" altLang="en-US" dirty="0">
              <a:solidFill>
                <a:prstClr val="black">
                  <a:tint val="75000"/>
                </a:prstClr>
              </a:solidFill>
            </a:endParaRPr>
          </a:p>
        </p:txBody>
      </p:sp>
      <p:sp>
        <p:nvSpPr>
          <p:cNvPr id="13" name="弧形箭號 (下彎) 12"/>
          <p:cNvSpPr/>
          <p:nvPr/>
        </p:nvSpPr>
        <p:spPr>
          <a:xfrm rot="16200000">
            <a:off x="1911935" y="4226485"/>
            <a:ext cx="1179857" cy="405672"/>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black"/>
              </a:solidFill>
            </a:endParaRPr>
          </a:p>
        </p:txBody>
      </p:sp>
      <p:sp>
        <p:nvSpPr>
          <p:cNvPr id="14" name="弧形箭號 (下彎) 13"/>
          <p:cNvSpPr/>
          <p:nvPr/>
        </p:nvSpPr>
        <p:spPr>
          <a:xfrm rot="16200000">
            <a:off x="7539357" y="4299412"/>
            <a:ext cx="1197607" cy="356131"/>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black"/>
              </a:solidFill>
            </a:endParaRPr>
          </a:p>
        </p:txBody>
      </p:sp>
    </p:spTree>
    <p:extLst>
      <p:ext uri="{BB962C8B-B14F-4D97-AF65-F5344CB8AC3E}">
        <p14:creationId xmlns:p14="http://schemas.microsoft.com/office/powerpoint/2010/main" val="2493626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1" y="215707"/>
            <a:ext cx="9144001" cy="551885"/>
          </a:xfrm>
        </p:spPr>
        <p:txBody>
          <a:bodyPr>
            <a:normAutofit/>
          </a:bodyPr>
          <a:lstStyle/>
          <a:p>
            <a:pPr algn="ctr"/>
            <a:r>
              <a:rPr lang="zh-TW" altLang="en-US" sz="2400" b="1" dirty="0" smtClean="0">
                <a:solidFill>
                  <a:srgbClr val="0000FF"/>
                </a:solidFill>
                <a:latin typeface="標楷體" panose="03000509000000000000" pitchFamily="65" charset="-120"/>
                <a:ea typeface="標楷體" panose="03000509000000000000" pitchFamily="65" charset="-120"/>
              </a:rPr>
              <a:t>材料技術資料庫</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型管材技術資料庫</a:t>
            </a:r>
            <a:r>
              <a:rPr lang="en-US" altLang="zh-TW" sz="2400" b="1" dirty="0" smtClean="0">
                <a:solidFill>
                  <a:srgbClr val="0000FF"/>
                </a:solidFill>
                <a:latin typeface="標楷體" panose="03000509000000000000" pitchFamily="65" charset="-120"/>
                <a:ea typeface="標楷體" panose="03000509000000000000" pitchFamily="65" charset="-120"/>
              </a:rPr>
              <a:t>)</a:t>
            </a:r>
            <a:endParaRPr lang="zh-TW" altLang="en-US" sz="2400" b="1" dirty="0">
              <a:solidFill>
                <a:srgbClr val="0000F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nvPr>
        </p:nvGraphicFramePr>
        <p:xfrm>
          <a:off x="196947" y="951129"/>
          <a:ext cx="8665703" cy="5731025"/>
        </p:xfrm>
        <a:graphic>
          <a:graphicData uri="http://schemas.openxmlformats.org/drawingml/2006/table">
            <a:tbl>
              <a:tblPr firstRow="1" bandRow="1">
                <a:tableStyleId>{5C22544A-7EE6-4342-B048-85BDC9FD1C3A}</a:tableStyleId>
              </a:tblPr>
              <a:tblGrid>
                <a:gridCol w="464235"/>
                <a:gridCol w="952034"/>
                <a:gridCol w="871550"/>
                <a:gridCol w="778939"/>
                <a:gridCol w="844062"/>
                <a:gridCol w="970670"/>
                <a:gridCol w="900332"/>
                <a:gridCol w="844062"/>
                <a:gridCol w="844061"/>
                <a:gridCol w="1195758"/>
              </a:tblGrid>
              <a:tr h="375533">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編號</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尺寸</a:t>
                      </a:r>
                      <a:r>
                        <a:rPr lang="en-US" altLang="zh-TW" b="0" dirty="0" smtClean="0">
                          <a:solidFill>
                            <a:schemeClr val="tx1"/>
                          </a:solidFill>
                          <a:latin typeface="Times New Roman" pitchFamily="18" charset="0"/>
                          <a:ea typeface="標楷體" pitchFamily="65" charset="-120"/>
                          <a:cs typeface="Times New Roman" pitchFamily="18" charset="0"/>
                        </a:rPr>
                        <a:t>(mm)</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材質</a:t>
                      </a:r>
                      <a:endParaRPr kumimoji="0" lang="zh-TW" altLang="zh-TW"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降伏強度</a:t>
                      </a:r>
                      <a:endParaRPr kumimoji="0" lang="en-US" altLang="zh-TW"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抗拉強度</a:t>
                      </a:r>
                      <a:endParaRPr kumimoji="0" lang="en-US" altLang="zh-TW"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厚度</a:t>
                      </a:r>
                      <a:r>
                        <a:rPr lang="en-US" altLang="zh-TW" b="0" dirty="0" smtClean="0">
                          <a:solidFill>
                            <a:schemeClr val="tx1"/>
                          </a:solidFill>
                          <a:latin typeface="Times New Roman" pitchFamily="18" charset="0"/>
                          <a:ea typeface="標楷體" pitchFamily="65" charset="-120"/>
                          <a:cs typeface="Times New Roman" pitchFamily="18" charset="0"/>
                        </a:rPr>
                        <a:t>(mm)</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斷面積</a:t>
                      </a:r>
                      <a:r>
                        <a:rPr lang="en-US" altLang="zh-TW" b="0" dirty="0" smtClean="0">
                          <a:solidFill>
                            <a:schemeClr val="tx1"/>
                          </a:solidFill>
                          <a:latin typeface="Times New Roman" pitchFamily="18" charset="0"/>
                          <a:ea typeface="標楷體" pitchFamily="65" charset="-120"/>
                          <a:cs typeface="Times New Roman" pitchFamily="18" charset="0"/>
                        </a:rPr>
                        <a:t>(mm</a:t>
                      </a:r>
                      <a:r>
                        <a:rPr lang="en-US" altLang="zh-TW" b="0" baseline="30000" dirty="0" smtClean="0">
                          <a:solidFill>
                            <a:schemeClr val="tx1"/>
                          </a:solidFill>
                          <a:latin typeface="Times New Roman" pitchFamily="18" charset="0"/>
                          <a:ea typeface="標楷體" pitchFamily="65" charset="-120"/>
                          <a:cs typeface="Times New Roman" pitchFamily="18" charset="0"/>
                        </a:rPr>
                        <a:t>2</a:t>
                      </a:r>
                      <a:r>
                        <a:rPr lang="en-US" altLang="zh-TW" b="0" dirty="0" smtClean="0">
                          <a:solidFill>
                            <a:schemeClr val="tx1"/>
                          </a:solidFill>
                          <a:latin typeface="Times New Roman" pitchFamily="18" charset="0"/>
                          <a:ea typeface="標楷體" pitchFamily="65" charset="-120"/>
                          <a:cs typeface="Times New Roman"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最大荷重</a:t>
                      </a:r>
                      <a:r>
                        <a:rPr lang="en-US" altLang="zh-TW" b="0" dirty="0" smtClean="0">
                          <a:solidFill>
                            <a:schemeClr val="tx1"/>
                          </a:solidFill>
                          <a:latin typeface="Times New Roman" pitchFamily="18" charset="0"/>
                          <a:ea typeface="標楷體" pitchFamily="65" charset="-120"/>
                          <a:cs typeface="Times New Roman" pitchFamily="18" charset="0"/>
                        </a:rPr>
                        <a:t>(N)</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0" dirty="0" smtClean="0">
                          <a:solidFill>
                            <a:schemeClr val="tx1"/>
                          </a:solidFill>
                          <a:latin typeface="Times New Roman" pitchFamily="18" charset="0"/>
                          <a:ea typeface="標楷體" pitchFamily="65" charset="-120"/>
                          <a:cs typeface="Times New Roman" pitchFamily="18" charset="0"/>
                        </a:rPr>
                        <a:t>最大位移</a:t>
                      </a:r>
                      <a:r>
                        <a:rPr lang="en-US" altLang="zh-TW" b="0" dirty="0" smtClean="0">
                          <a:solidFill>
                            <a:schemeClr val="tx1"/>
                          </a:solidFill>
                          <a:latin typeface="Times New Roman" pitchFamily="18" charset="0"/>
                          <a:ea typeface="標楷體" pitchFamily="65" charset="-120"/>
                          <a:cs typeface="Times New Roman" pitchFamily="18" charset="0"/>
                        </a:rPr>
                        <a:t>(mm)</a:t>
                      </a:r>
                      <a:endParaRPr lang="zh-TW" altLang="en-US" b="0"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最大荷重</a:t>
                      </a:r>
                      <a:r>
                        <a:rPr lang="en-US" altLang="zh-TW" b="0" dirty="0" smtClean="0">
                          <a:solidFill>
                            <a:schemeClr val="tx1"/>
                          </a:solidFill>
                          <a:latin typeface="Times New Roman" pitchFamily="18" charset="0"/>
                          <a:ea typeface="標楷體" pitchFamily="65" charset="-120"/>
                          <a:cs typeface="Times New Roman" pitchFamily="18" charset="0"/>
                        </a:rPr>
                        <a:t>/ </a:t>
                      </a:r>
                      <a:r>
                        <a:rPr lang="zh-TW" altLang="en-US" b="0" dirty="0" smtClean="0">
                          <a:solidFill>
                            <a:schemeClr val="tx1"/>
                          </a:solidFill>
                          <a:latin typeface="Times New Roman" pitchFamily="18" charset="0"/>
                          <a:ea typeface="標楷體" pitchFamily="65" charset="-120"/>
                          <a:cs typeface="Times New Roman" pitchFamily="18" charset="0"/>
                        </a:rPr>
                        <a:t>斷面積</a:t>
                      </a:r>
                      <a:r>
                        <a:rPr lang="en-US" altLang="zh-TW" b="0" dirty="0" smtClean="0">
                          <a:solidFill>
                            <a:schemeClr val="tx1"/>
                          </a:solidFill>
                          <a:latin typeface="Times New Roman" pitchFamily="18" charset="0"/>
                          <a:ea typeface="標楷體" pitchFamily="65" charset="-120"/>
                          <a:cs typeface="Times New Roman" pitchFamily="18" charset="0"/>
                        </a:rPr>
                        <a:t>(N/mm</a:t>
                      </a:r>
                      <a:r>
                        <a:rPr lang="en-US" altLang="zh-TW" b="0" baseline="30000" dirty="0" smtClean="0">
                          <a:solidFill>
                            <a:schemeClr val="tx1"/>
                          </a:solidFill>
                          <a:latin typeface="Times New Roman" pitchFamily="18" charset="0"/>
                          <a:ea typeface="標楷體" pitchFamily="65" charset="-120"/>
                          <a:cs typeface="Times New Roman" pitchFamily="18" charset="0"/>
                        </a:rPr>
                        <a:t>2</a:t>
                      </a:r>
                      <a:r>
                        <a:rPr lang="en-US" altLang="zh-TW" b="0" dirty="0" smtClean="0">
                          <a:solidFill>
                            <a:schemeClr val="tx1"/>
                          </a:solidFill>
                          <a:latin typeface="Times New Roman" pitchFamily="18" charset="0"/>
                          <a:ea typeface="標楷體" pitchFamily="65" charset="-120"/>
                          <a:cs typeface="Times New Roman" pitchFamily="18" charset="0"/>
                        </a:rPr>
                        <a:t>)</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69479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3.2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ea typeface="新細明體" panose="02020500000000000000" pitchFamily="18" charset="-120"/>
                          <a:cs typeface="Times New Roman" panose="02020603050405020304" pitchFamily="18" charset="0"/>
                        </a:rPr>
                        <a:t>1111</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54000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ea typeface="新細明體" panose="02020500000000000000" pitchFamily="18" charset="-120"/>
                          <a:cs typeface="Times New Roman" panose="02020603050405020304" pitchFamily="18" charset="0"/>
                        </a:rPr>
                        <a:t>1.7</a:t>
                      </a:r>
                      <a:endParaRPr lang="zh-TW" altLang="zh-TW" sz="1800" kern="100" dirty="0" smtClean="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smtClean="0">
                          <a:solidFill>
                            <a:srgbClr val="FF0000"/>
                          </a:solidFill>
                          <a:latin typeface="Times New Roman" pitchFamily="18" charset="0"/>
                          <a:ea typeface="標楷體" pitchFamily="65" charset="-120"/>
                          <a:cs typeface="Times New Roman" pitchFamily="18" charset="0"/>
                        </a:rPr>
                        <a:t>48.6</a:t>
                      </a:r>
                      <a:endParaRPr lang="zh-TW" altLang="zh-TW" sz="1800" b="1" kern="1200" dirty="0" smtClean="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717452">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2x</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60x60</a:t>
                      </a:r>
                      <a:endParaRPr lang="zh-TW" altLang="en-US" sz="1400" b="1" kern="1200" dirty="0" smtClean="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FF0000"/>
                          </a:solidFill>
                          <a:latin typeface="Times New Roman" pitchFamily="18" charset="0"/>
                          <a:ea typeface="標楷體" pitchFamily="65" charset="-120"/>
                          <a:cs typeface="Times New Roman" pitchFamily="18" charset="0"/>
                        </a:rPr>
                        <a:t>3.2</a:t>
                      </a:r>
                      <a:endParaRPr lang="zh-TW" altLang="en-US" b="1" dirty="0" smtClean="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1454</a:t>
                      </a:r>
                      <a:endParaRPr kumimoji="0" lang="zh-TW" altLang="zh-TW" sz="1800" b="0" i="0" u="none" strike="noStrike" kern="1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65000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FF0000"/>
                          </a:solidFill>
                          <a:latin typeface="Times New Roman" pitchFamily="18" charset="0"/>
                          <a:ea typeface="標楷體" pitchFamily="65" charset="-120"/>
                          <a:cs typeface="Times New Roman" pitchFamily="18" charset="0"/>
                        </a:rPr>
                        <a:t>44.7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61182">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JSC</a:t>
                      </a:r>
                      <a:r>
                        <a:rPr lang="zh-TW" altLang="en-US" sz="1800" b="1" kern="1200"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590R</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704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47000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FF0000"/>
                          </a:solidFill>
                          <a:latin typeface="Times New Roman" pitchFamily="18" charset="0"/>
                          <a:ea typeface="標楷體" pitchFamily="65" charset="-120"/>
                          <a:cs typeface="Times New Roman" pitchFamily="18" charset="0"/>
                        </a:rPr>
                        <a:t>66.7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745587">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JSC</a:t>
                      </a:r>
                      <a:r>
                        <a:rPr lang="zh-TW" altLang="en-US" sz="1800" b="1" kern="1200"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980Y</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620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980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426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57000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FF0000"/>
                          </a:solidFill>
                          <a:latin typeface="Times New Roman" pitchFamily="18" charset="0"/>
                          <a:ea typeface="標楷體" pitchFamily="65" charset="-120"/>
                          <a:cs typeface="Times New Roman" pitchFamily="18" charset="0"/>
                        </a:rPr>
                        <a:t>133.7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SUS</a:t>
                      </a:r>
                    </a:p>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202-1</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635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43000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FF0000"/>
                          </a:solidFill>
                          <a:latin typeface="Times New Roman" pitchFamily="18" charset="0"/>
                          <a:ea typeface="標楷體" pitchFamily="65" charset="-120"/>
                          <a:cs typeface="Times New Roman" pitchFamily="18" charset="0"/>
                        </a:rPr>
                        <a:t>67.7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69635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2.8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1312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40000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37.3</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61182">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JSC</a:t>
                      </a:r>
                      <a:r>
                        <a:rPr lang="zh-TW" altLang="en-US" sz="1800" b="1" kern="1200"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590R</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2.8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1312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57000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itchFamily="18" charset="0"/>
                          <a:ea typeface="標楷體" pitchFamily="65" charset="-120"/>
                          <a:cs typeface="Times New Roman" pitchFamily="18" charset="0"/>
                        </a:rPr>
                        <a:t>2.1</a:t>
                      </a:r>
                      <a:endParaRPr lang="zh-TW" altLang="en-US"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43.4</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104" y="1919174"/>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503" y="2657866"/>
            <a:ext cx="283253"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505" y="3337666"/>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503" y="4041051"/>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505" y="4730368"/>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503" y="5379875"/>
            <a:ext cx="288251" cy="55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777" y="6091276"/>
            <a:ext cx="288251" cy="55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24</a:t>
            </a:fld>
            <a:endParaRPr lang="zh-TW" altLang="en-US" dirty="0">
              <a:solidFill>
                <a:prstClr val="black">
                  <a:tint val="75000"/>
                </a:prstClr>
              </a:solidFill>
            </a:endParaRPr>
          </a:p>
        </p:txBody>
      </p:sp>
    </p:spTree>
    <p:extLst>
      <p:ext uri="{BB962C8B-B14F-4D97-AF65-F5344CB8AC3E}">
        <p14:creationId xmlns:p14="http://schemas.microsoft.com/office/powerpoint/2010/main" val="35669412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25</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683568" y="1340768"/>
            <a:ext cx="8110401" cy="3960440"/>
          </a:xfrm>
          <a:prstGeom prst="rect">
            <a:avLst/>
          </a:prstGeom>
        </p:spPr>
      </p:pic>
      <p:sp>
        <p:nvSpPr>
          <p:cNvPr id="6" name="標題 1"/>
          <p:cNvSpPr>
            <a:spLocks noGrp="1"/>
          </p:cNvSpPr>
          <p:nvPr>
            <p:ph type="title"/>
          </p:nvPr>
        </p:nvSpPr>
        <p:spPr>
          <a:xfrm>
            <a:off x="-1" y="560278"/>
            <a:ext cx="9144001" cy="551885"/>
          </a:xfrm>
        </p:spPr>
        <p:txBody>
          <a:bodyPr>
            <a:normAutofit/>
          </a:bodyPr>
          <a:lstStyle/>
          <a:p>
            <a:pPr algn="ctr"/>
            <a:r>
              <a:rPr lang="zh-TW" altLang="en-US" sz="2400" b="1" dirty="0" smtClean="0">
                <a:solidFill>
                  <a:srgbClr val="0000FF"/>
                </a:solidFill>
                <a:latin typeface="標楷體" panose="03000509000000000000" pitchFamily="65" charset="-120"/>
                <a:ea typeface="標楷體" panose="03000509000000000000" pitchFamily="65" charset="-120"/>
              </a:rPr>
              <a:t>材料技術資料庫</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型管材技術資料庫</a:t>
            </a:r>
            <a:r>
              <a:rPr lang="en-US" altLang="zh-TW" sz="2400" b="1" dirty="0" smtClean="0">
                <a:solidFill>
                  <a:srgbClr val="0000FF"/>
                </a:solidFill>
                <a:latin typeface="標楷體" panose="03000509000000000000" pitchFamily="65" charset="-120"/>
                <a:ea typeface="標楷體" panose="03000509000000000000" pitchFamily="65" charset="-120"/>
              </a:rPr>
              <a:t>1)</a:t>
            </a:r>
            <a:endParaRPr lang="zh-TW" altLang="en-US" sz="24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896813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26</a:t>
            </a:fld>
            <a:endParaRPr lang="zh-TW" altLang="en-US" dirty="0">
              <a:solidFill>
                <a:prstClr val="black">
                  <a:tint val="75000"/>
                </a:prstClr>
              </a:solidFill>
            </a:endParaRPr>
          </a:p>
        </p:txBody>
      </p:sp>
      <p:pic>
        <p:nvPicPr>
          <p:cNvPr id="16" name="圖片 15"/>
          <p:cNvPicPr>
            <a:picLocks noChangeAspect="1"/>
          </p:cNvPicPr>
          <p:nvPr/>
        </p:nvPicPr>
        <p:blipFill>
          <a:blip r:embed="rId2"/>
          <a:stretch>
            <a:fillRect/>
          </a:stretch>
        </p:blipFill>
        <p:spPr>
          <a:xfrm>
            <a:off x="179512" y="1196752"/>
            <a:ext cx="8751545" cy="4218500"/>
          </a:xfrm>
          <a:prstGeom prst="rect">
            <a:avLst/>
          </a:prstGeom>
        </p:spPr>
      </p:pic>
      <p:sp>
        <p:nvSpPr>
          <p:cNvPr id="17" name="標題 1"/>
          <p:cNvSpPr>
            <a:spLocks noGrp="1"/>
          </p:cNvSpPr>
          <p:nvPr>
            <p:ph type="title"/>
          </p:nvPr>
        </p:nvSpPr>
        <p:spPr>
          <a:xfrm>
            <a:off x="-1" y="560278"/>
            <a:ext cx="9144001" cy="551885"/>
          </a:xfrm>
        </p:spPr>
        <p:txBody>
          <a:bodyPr>
            <a:normAutofit/>
          </a:bodyPr>
          <a:lstStyle/>
          <a:p>
            <a:pPr algn="ctr"/>
            <a:r>
              <a:rPr lang="zh-TW" altLang="en-US" sz="2400" b="1" dirty="0" smtClean="0">
                <a:solidFill>
                  <a:srgbClr val="0000FF"/>
                </a:solidFill>
                <a:latin typeface="標楷體" panose="03000509000000000000" pitchFamily="65" charset="-120"/>
                <a:ea typeface="標楷體" panose="03000509000000000000" pitchFamily="65" charset="-120"/>
              </a:rPr>
              <a:t>材料技術資料庫</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型管材技術資料庫</a:t>
            </a:r>
            <a:r>
              <a:rPr lang="en-US" altLang="zh-TW" sz="2400" b="1" dirty="0" smtClean="0">
                <a:solidFill>
                  <a:srgbClr val="0000FF"/>
                </a:solidFill>
                <a:latin typeface="標楷體" panose="03000509000000000000" pitchFamily="65" charset="-120"/>
                <a:ea typeface="標楷體" panose="03000509000000000000" pitchFamily="65" charset="-120"/>
              </a:rPr>
              <a:t>2)</a:t>
            </a:r>
            <a:endParaRPr lang="zh-TW" altLang="en-US" sz="24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790855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27</a:t>
            </a:fld>
            <a:endParaRPr lang="zh-TW" altLang="en-US">
              <a:solidFill>
                <a:prstClr val="black">
                  <a:tint val="75000"/>
                </a:prstClr>
              </a:solidFill>
            </a:endParaRPr>
          </a:p>
        </p:txBody>
      </p:sp>
      <p:pic>
        <p:nvPicPr>
          <p:cNvPr id="15" name="圖片 14"/>
          <p:cNvPicPr>
            <a:picLocks noChangeAspect="1"/>
          </p:cNvPicPr>
          <p:nvPr/>
        </p:nvPicPr>
        <p:blipFill>
          <a:blip r:embed="rId2"/>
          <a:stretch>
            <a:fillRect/>
          </a:stretch>
        </p:blipFill>
        <p:spPr>
          <a:xfrm>
            <a:off x="1212505" y="652392"/>
            <a:ext cx="6114583" cy="1034303"/>
          </a:xfrm>
          <a:prstGeom prst="rect">
            <a:avLst/>
          </a:prstGeom>
        </p:spPr>
      </p:pic>
      <p:pic>
        <p:nvPicPr>
          <p:cNvPr id="17" name="圖片 16"/>
          <p:cNvPicPr>
            <a:picLocks noChangeAspect="1"/>
          </p:cNvPicPr>
          <p:nvPr/>
        </p:nvPicPr>
        <p:blipFill rotWithShape="1">
          <a:blip r:embed="rId3"/>
          <a:srcRect l="6098" t="24328" r="15469" b="61780"/>
          <a:stretch/>
        </p:blipFill>
        <p:spPr>
          <a:xfrm>
            <a:off x="200491" y="4133584"/>
            <a:ext cx="8744506" cy="1160787"/>
          </a:xfrm>
          <a:prstGeom prst="rect">
            <a:avLst/>
          </a:prstGeom>
        </p:spPr>
      </p:pic>
      <p:pic>
        <p:nvPicPr>
          <p:cNvPr id="18" name="圖片 17"/>
          <p:cNvPicPr>
            <a:picLocks noChangeAspect="1"/>
          </p:cNvPicPr>
          <p:nvPr/>
        </p:nvPicPr>
        <p:blipFill rotWithShape="1">
          <a:blip r:embed="rId3"/>
          <a:srcRect l="2039" t="79071" r="11359" b="12248"/>
          <a:stretch/>
        </p:blipFill>
        <p:spPr>
          <a:xfrm>
            <a:off x="200491" y="5530801"/>
            <a:ext cx="8744506" cy="725852"/>
          </a:xfrm>
          <a:prstGeom prst="rect">
            <a:avLst/>
          </a:prstGeom>
        </p:spPr>
      </p:pic>
      <p:pic>
        <p:nvPicPr>
          <p:cNvPr id="29" name="圖片 28">
            <a:extLst>
              <a:ext uri="{FF2B5EF4-FFF2-40B4-BE49-F238E27FC236}">
                <a16:creationId xmlns="" xmlns:a16="http://schemas.microsoft.com/office/drawing/2014/main" id="{5E5C6B7A-6845-4F15-BBCB-BC0BFED40839}"/>
              </a:ext>
            </a:extLst>
          </p:cNvPr>
          <p:cNvPicPr>
            <a:picLocks noChangeAspect="1"/>
          </p:cNvPicPr>
          <p:nvPr/>
        </p:nvPicPr>
        <p:blipFill>
          <a:blip r:embed="rId4"/>
          <a:stretch>
            <a:fillRect/>
          </a:stretch>
        </p:blipFill>
        <p:spPr>
          <a:xfrm>
            <a:off x="1863331" y="1862060"/>
            <a:ext cx="1024648" cy="2117146"/>
          </a:xfrm>
          <a:prstGeom prst="rect">
            <a:avLst/>
          </a:prstGeom>
        </p:spPr>
      </p:pic>
      <p:pic>
        <p:nvPicPr>
          <p:cNvPr id="30" name="圖片 29">
            <a:extLst>
              <a:ext uri="{FF2B5EF4-FFF2-40B4-BE49-F238E27FC236}">
                <a16:creationId xmlns="" xmlns:a16="http://schemas.microsoft.com/office/drawing/2014/main" id="{90692455-7E11-449C-99E6-797B5B56BFC5}"/>
              </a:ext>
            </a:extLst>
          </p:cNvPr>
          <p:cNvPicPr>
            <a:picLocks noChangeAspect="1"/>
          </p:cNvPicPr>
          <p:nvPr/>
        </p:nvPicPr>
        <p:blipFill>
          <a:blip r:embed="rId5"/>
          <a:stretch>
            <a:fillRect/>
          </a:stretch>
        </p:blipFill>
        <p:spPr>
          <a:xfrm>
            <a:off x="2919093" y="1841073"/>
            <a:ext cx="1350704" cy="2138133"/>
          </a:xfrm>
          <a:prstGeom prst="rect">
            <a:avLst/>
          </a:prstGeom>
        </p:spPr>
      </p:pic>
      <p:pic>
        <p:nvPicPr>
          <p:cNvPr id="31" name="圖片 30">
            <a:extLst>
              <a:ext uri="{FF2B5EF4-FFF2-40B4-BE49-F238E27FC236}">
                <a16:creationId xmlns="" xmlns:a16="http://schemas.microsoft.com/office/drawing/2014/main" id="{FC0FE24C-8E54-4043-8588-EA68D8E5600A}"/>
              </a:ext>
            </a:extLst>
          </p:cNvPr>
          <p:cNvPicPr>
            <a:picLocks noChangeAspect="1"/>
          </p:cNvPicPr>
          <p:nvPr/>
        </p:nvPicPr>
        <p:blipFill>
          <a:blip r:embed="rId6"/>
          <a:stretch>
            <a:fillRect/>
          </a:stretch>
        </p:blipFill>
        <p:spPr>
          <a:xfrm>
            <a:off x="4319961" y="1841073"/>
            <a:ext cx="4527440" cy="905594"/>
          </a:xfrm>
          <a:prstGeom prst="rect">
            <a:avLst/>
          </a:prstGeom>
        </p:spPr>
      </p:pic>
      <p:pic>
        <p:nvPicPr>
          <p:cNvPr id="32" name="圖片 31">
            <a:extLst>
              <a:ext uri="{FF2B5EF4-FFF2-40B4-BE49-F238E27FC236}">
                <a16:creationId xmlns="" xmlns:a16="http://schemas.microsoft.com/office/drawing/2014/main" id="{7E4A7D98-E822-4CA4-AB4E-8C3A25C5B76A}"/>
              </a:ext>
            </a:extLst>
          </p:cNvPr>
          <p:cNvPicPr>
            <a:picLocks noChangeAspect="1"/>
          </p:cNvPicPr>
          <p:nvPr/>
        </p:nvPicPr>
        <p:blipFill>
          <a:blip r:embed="rId7"/>
          <a:stretch>
            <a:fillRect/>
          </a:stretch>
        </p:blipFill>
        <p:spPr>
          <a:xfrm>
            <a:off x="200492" y="1843399"/>
            <a:ext cx="1631725" cy="2135807"/>
          </a:xfrm>
          <a:prstGeom prst="rect">
            <a:avLst/>
          </a:prstGeom>
        </p:spPr>
      </p:pic>
      <p:pic>
        <p:nvPicPr>
          <p:cNvPr id="33" name="圖片 32">
            <a:extLst>
              <a:ext uri="{FF2B5EF4-FFF2-40B4-BE49-F238E27FC236}">
                <a16:creationId xmlns="" xmlns:a16="http://schemas.microsoft.com/office/drawing/2014/main" id="{7C6B937C-2A77-4D25-BD6D-8A201A20FD0D}"/>
              </a:ext>
            </a:extLst>
          </p:cNvPr>
          <p:cNvPicPr>
            <a:picLocks noChangeAspect="1"/>
          </p:cNvPicPr>
          <p:nvPr/>
        </p:nvPicPr>
        <p:blipFill>
          <a:blip r:embed="rId8"/>
          <a:stretch>
            <a:fillRect/>
          </a:stretch>
        </p:blipFill>
        <p:spPr>
          <a:xfrm>
            <a:off x="4319961" y="2773749"/>
            <a:ext cx="4527440" cy="1123405"/>
          </a:xfrm>
          <a:prstGeom prst="rect">
            <a:avLst/>
          </a:prstGeom>
        </p:spPr>
      </p:pic>
      <p:sp>
        <p:nvSpPr>
          <p:cNvPr id="12" name="標題 1"/>
          <p:cNvSpPr>
            <a:spLocks noGrp="1"/>
          </p:cNvSpPr>
          <p:nvPr>
            <p:ph type="title"/>
          </p:nvPr>
        </p:nvSpPr>
        <p:spPr>
          <a:xfrm>
            <a:off x="-35808" y="50658"/>
            <a:ext cx="9144001" cy="551885"/>
          </a:xfrm>
        </p:spPr>
        <p:txBody>
          <a:bodyPr>
            <a:normAutofit/>
          </a:bodyPr>
          <a:lstStyle/>
          <a:p>
            <a:pPr algn="ctr"/>
            <a:r>
              <a:rPr lang="zh-TW" altLang="en-US" sz="2400" b="1" dirty="0" smtClean="0">
                <a:solidFill>
                  <a:srgbClr val="0000FF"/>
                </a:solidFill>
                <a:latin typeface="標楷體" panose="03000509000000000000" pitchFamily="65" charset="-120"/>
                <a:ea typeface="標楷體" panose="03000509000000000000" pitchFamily="65" charset="-120"/>
              </a:rPr>
              <a:t>材料技術資料庫</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材料</a:t>
            </a:r>
            <a:r>
              <a:rPr lang="zh-TW" altLang="en-US" sz="2400" b="1" dirty="0">
                <a:solidFill>
                  <a:srgbClr val="0000FF"/>
                </a:solidFill>
                <a:latin typeface="標楷體" panose="03000509000000000000" pitchFamily="65" charset="-120"/>
                <a:ea typeface="標楷體" panose="03000509000000000000" pitchFamily="65" charset="-120"/>
              </a:rPr>
              <a:t>實驗</a:t>
            </a:r>
            <a:r>
              <a:rPr lang="zh-TW" altLang="en-US" sz="2400" b="1" dirty="0" smtClean="0">
                <a:solidFill>
                  <a:srgbClr val="0000FF"/>
                </a:solidFill>
                <a:latin typeface="標楷體" panose="03000509000000000000" pitchFamily="65" charset="-120"/>
                <a:ea typeface="標楷體" panose="03000509000000000000" pitchFamily="65" charset="-120"/>
              </a:rPr>
              <a:t>技術資料庫</a:t>
            </a:r>
            <a:r>
              <a:rPr lang="en-US" altLang="zh-TW" sz="2400" b="1" dirty="0" smtClean="0">
                <a:solidFill>
                  <a:srgbClr val="0000FF"/>
                </a:solidFill>
                <a:latin typeface="標楷體" panose="03000509000000000000" pitchFamily="65" charset="-120"/>
                <a:ea typeface="標楷體" panose="03000509000000000000" pitchFamily="65" charset="-120"/>
              </a:rPr>
              <a:t>1)</a:t>
            </a:r>
            <a:endParaRPr lang="zh-TW" altLang="en-US" sz="24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5526907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28</a:t>
            </a:fld>
            <a:endParaRPr lang="zh-TW" altLang="en-US">
              <a:solidFill>
                <a:prstClr val="black">
                  <a:tint val="75000"/>
                </a:prstClr>
              </a:solidFill>
            </a:endParaRPr>
          </a:p>
        </p:txBody>
      </p:sp>
      <p:pic>
        <p:nvPicPr>
          <p:cNvPr id="5" name="圖片 4"/>
          <p:cNvPicPr>
            <a:picLocks noChangeAspect="1"/>
          </p:cNvPicPr>
          <p:nvPr/>
        </p:nvPicPr>
        <p:blipFill>
          <a:blip r:embed="rId2"/>
          <a:stretch>
            <a:fillRect/>
          </a:stretch>
        </p:blipFill>
        <p:spPr>
          <a:xfrm>
            <a:off x="194692" y="1680313"/>
            <a:ext cx="8754615" cy="4377587"/>
          </a:xfrm>
          <a:prstGeom prst="rect">
            <a:avLst/>
          </a:prstGeom>
        </p:spPr>
      </p:pic>
      <p:sp>
        <p:nvSpPr>
          <p:cNvPr id="6" name="矩形 5"/>
          <p:cNvSpPr/>
          <p:nvPr/>
        </p:nvSpPr>
        <p:spPr>
          <a:xfrm>
            <a:off x="813389" y="512852"/>
            <a:ext cx="7517219" cy="584775"/>
          </a:xfrm>
          <a:prstGeom prst="rect">
            <a:avLst/>
          </a:prstGeom>
        </p:spPr>
        <p:txBody>
          <a:bodyPr wrap="square">
            <a:spAutoFit/>
          </a:bodyPr>
          <a:lstStyle/>
          <a:p>
            <a:r>
              <a:rPr lang="zh-TW" altLang="en-US" sz="3200" b="1" dirty="0" smtClean="0">
                <a:solidFill>
                  <a:srgbClr val="0000FF"/>
                </a:solidFill>
                <a:latin typeface="Times New Roman" pitchFamily="18" charset="0"/>
                <a:ea typeface="標楷體" pitchFamily="65" charset="-120"/>
                <a:cs typeface="Times New Roman" pitchFamily="18" charset="0"/>
              </a:rPr>
              <a:t> </a:t>
            </a:r>
            <a:endParaRPr lang="zh-TW" altLang="en-US" sz="3200" b="1" dirty="0">
              <a:solidFill>
                <a:srgbClr val="0000FF"/>
              </a:solidFill>
              <a:latin typeface="Times New Roman" pitchFamily="18" charset="0"/>
              <a:ea typeface="標楷體" pitchFamily="65" charset="-120"/>
              <a:cs typeface="Times New Roman" pitchFamily="18" charset="0"/>
            </a:endParaRPr>
          </a:p>
        </p:txBody>
      </p:sp>
      <p:sp>
        <p:nvSpPr>
          <p:cNvPr id="7" name="標題 1"/>
          <p:cNvSpPr>
            <a:spLocks noGrp="1"/>
          </p:cNvSpPr>
          <p:nvPr>
            <p:ph type="title"/>
          </p:nvPr>
        </p:nvSpPr>
        <p:spPr>
          <a:xfrm>
            <a:off x="-108520" y="647153"/>
            <a:ext cx="9144001" cy="551885"/>
          </a:xfrm>
        </p:spPr>
        <p:txBody>
          <a:bodyPr>
            <a:normAutofit/>
          </a:bodyPr>
          <a:lstStyle/>
          <a:p>
            <a:pPr algn="ctr"/>
            <a:r>
              <a:rPr lang="zh-TW" altLang="en-US" sz="2400" b="1" dirty="0" smtClean="0">
                <a:solidFill>
                  <a:srgbClr val="0000FF"/>
                </a:solidFill>
                <a:latin typeface="標楷體" panose="03000509000000000000" pitchFamily="65" charset="-120"/>
                <a:ea typeface="標楷體" panose="03000509000000000000" pitchFamily="65" charset="-120"/>
              </a:rPr>
              <a:t>材料技術資料庫</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材料</a:t>
            </a:r>
            <a:r>
              <a:rPr lang="zh-TW" altLang="en-US" sz="2400" b="1" dirty="0">
                <a:solidFill>
                  <a:srgbClr val="0000FF"/>
                </a:solidFill>
                <a:latin typeface="標楷體" panose="03000509000000000000" pitchFamily="65" charset="-120"/>
                <a:ea typeface="標楷體" panose="03000509000000000000" pitchFamily="65" charset="-120"/>
              </a:rPr>
              <a:t>實驗</a:t>
            </a:r>
            <a:r>
              <a:rPr lang="zh-TW" altLang="en-US" sz="2400" b="1" dirty="0" smtClean="0">
                <a:solidFill>
                  <a:srgbClr val="0000FF"/>
                </a:solidFill>
                <a:latin typeface="標楷體" panose="03000509000000000000" pitchFamily="65" charset="-120"/>
                <a:ea typeface="標楷體" panose="03000509000000000000" pitchFamily="65" charset="-120"/>
              </a:rPr>
              <a:t>技術資料庫</a:t>
            </a:r>
            <a:r>
              <a:rPr lang="en-US" altLang="zh-TW" sz="2400" b="1" dirty="0">
                <a:solidFill>
                  <a:srgbClr val="0000FF"/>
                </a:solidFill>
                <a:latin typeface="標楷體" panose="03000509000000000000" pitchFamily="65" charset="-120"/>
                <a:ea typeface="標楷體" panose="03000509000000000000" pitchFamily="65" charset="-120"/>
              </a:rPr>
              <a:t>2</a:t>
            </a:r>
            <a:r>
              <a:rPr lang="en-US" altLang="zh-TW" sz="2400" b="1" dirty="0" smtClean="0">
                <a:solidFill>
                  <a:srgbClr val="0000FF"/>
                </a:solidFill>
                <a:latin typeface="標楷體" panose="03000509000000000000" pitchFamily="65" charset="-120"/>
                <a:ea typeface="標楷體" panose="03000509000000000000" pitchFamily="65" charset="-120"/>
              </a:rPr>
              <a:t>)</a:t>
            </a:r>
            <a:endParaRPr lang="zh-TW" altLang="en-US" sz="24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5015835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29</a:t>
            </a:fld>
            <a:endParaRPr lang="zh-TW" altLang="en-US" dirty="0">
              <a:solidFill>
                <a:prstClr val="black">
                  <a:tint val="75000"/>
                </a:prstClr>
              </a:solidFill>
            </a:endParaRPr>
          </a:p>
        </p:txBody>
      </p:sp>
      <p:sp>
        <p:nvSpPr>
          <p:cNvPr id="17" name="圓角矩形 16"/>
          <p:cNvSpPr/>
          <p:nvPr/>
        </p:nvSpPr>
        <p:spPr>
          <a:xfrm>
            <a:off x="2263054" y="2163502"/>
            <a:ext cx="2411024" cy="73210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溫室構造</a:t>
            </a:r>
            <a:endParaRPr lang="en-US" altLang="zh-TW"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endParaRPr>
          </a:p>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流體動力分析</a:t>
            </a:r>
            <a:endParaRPr lang="zh-TW" altLang="en-US"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endParaRPr>
          </a:p>
        </p:txBody>
      </p:sp>
      <p:sp>
        <p:nvSpPr>
          <p:cNvPr id="18" name="圓角矩形 17"/>
          <p:cNvSpPr/>
          <p:nvPr/>
        </p:nvSpPr>
        <p:spPr>
          <a:xfrm>
            <a:off x="4769395" y="2163502"/>
            <a:ext cx="2411024" cy="73210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溫室構造</a:t>
            </a:r>
            <a:endParaRPr lang="en-US" altLang="zh-TW"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endParaRPr>
          </a:p>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結構工程分析</a:t>
            </a:r>
            <a:endParaRPr lang="zh-TW" altLang="en-US"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endParaRPr>
          </a:p>
        </p:txBody>
      </p:sp>
      <p:cxnSp>
        <p:nvCxnSpPr>
          <p:cNvPr id="19" name="肘形接點 18"/>
          <p:cNvCxnSpPr>
            <a:stCxn id="18" idx="2"/>
            <a:endCxn id="20" idx="0"/>
          </p:cNvCxnSpPr>
          <p:nvPr/>
        </p:nvCxnSpPr>
        <p:spPr>
          <a:xfrm rot="5400000">
            <a:off x="4927017" y="2593975"/>
            <a:ext cx="746257" cy="1349525"/>
          </a:xfrm>
          <a:prstGeom prst="bentConnector3">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圓角矩形 19"/>
          <p:cNvSpPr/>
          <p:nvPr/>
        </p:nvSpPr>
        <p:spPr>
          <a:xfrm>
            <a:off x="3419870" y="3641866"/>
            <a:ext cx="2411024" cy="73210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溫室構造</a:t>
            </a:r>
            <a:endParaRPr lang="en-US" altLang="zh-TW"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endParaRPr>
          </a:p>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電腦工程整合分析</a:t>
            </a:r>
            <a:endParaRPr lang="zh-TW" altLang="en-US"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endParaRPr>
          </a:p>
        </p:txBody>
      </p:sp>
      <p:sp>
        <p:nvSpPr>
          <p:cNvPr id="21" name="圓角矩形 20"/>
          <p:cNvSpPr/>
          <p:nvPr/>
        </p:nvSpPr>
        <p:spPr>
          <a:xfrm>
            <a:off x="3419871" y="4809465"/>
            <a:ext cx="2411024" cy="73210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rPr>
              <a:t>建立溫室</a:t>
            </a: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構造</a:t>
            </a:r>
            <a:endParaRPr lang="en-US" altLang="zh-TW"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endParaRPr>
          </a:p>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分析技術</a:t>
            </a:r>
            <a:r>
              <a:rPr lang="zh-TW" altLang="en-US"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rPr>
              <a:t>資料庫</a:t>
            </a:r>
            <a:endParaRPr lang="zh-TW" altLang="zh-TW"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endParaRPr>
          </a:p>
        </p:txBody>
      </p:sp>
      <p:cxnSp>
        <p:nvCxnSpPr>
          <p:cNvPr id="22" name="直線單箭頭接點 21"/>
          <p:cNvCxnSpPr>
            <a:stCxn id="20" idx="2"/>
            <a:endCxn id="21" idx="0"/>
          </p:cNvCxnSpPr>
          <p:nvPr/>
        </p:nvCxnSpPr>
        <p:spPr>
          <a:xfrm>
            <a:off x="4625382" y="4373973"/>
            <a:ext cx="1" cy="4354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肘形接點 24"/>
          <p:cNvCxnSpPr>
            <a:stCxn id="17" idx="2"/>
            <a:endCxn id="20" idx="0"/>
          </p:cNvCxnSpPr>
          <p:nvPr/>
        </p:nvCxnSpPr>
        <p:spPr>
          <a:xfrm rot="16200000" flipH="1">
            <a:off x="3673846" y="2690329"/>
            <a:ext cx="746257" cy="1156816"/>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49742" y="1318093"/>
            <a:ext cx="6048671" cy="523220"/>
          </a:xfrm>
          <a:prstGeom prst="rect">
            <a:avLst/>
          </a:prstGeom>
          <a:solidFill>
            <a:schemeClr val="accent6">
              <a:lumMod val="60000"/>
              <a:lumOff val="40000"/>
            </a:schemeClr>
          </a:solidFill>
        </p:spPr>
        <p:txBody>
          <a:bodyPr wrap="square">
            <a:spAutoFit/>
          </a:bodyPr>
          <a:lstStyle/>
          <a:p>
            <a:pPr algn="ctr"/>
            <a:r>
              <a:rPr lang="en-US" altLang="zh-TW" sz="2800"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A2.</a:t>
            </a:r>
            <a:r>
              <a:rPr lang="zh-TW" altLang="zh-TW" sz="2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zh-TW" sz="2800"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a:t>
            </a:r>
            <a:r>
              <a:rPr lang="zh-TW" altLang="en-US" sz="2800"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a:t>
            </a:r>
            <a:r>
              <a:rPr lang="zh-TW" altLang="zh-TW" sz="2800"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技術</a:t>
            </a:r>
            <a:r>
              <a:rPr lang="zh-TW" altLang="zh-TW" sz="2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資料庫建立</a:t>
            </a:r>
            <a:endParaRPr lang="zh-TW" altLang="en-US" sz="2800" b="1" dirty="0">
              <a:solidFill>
                <a:prstClr val="black"/>
              </a:solidFill>
            </a:endParaRPr>
          </a:p>
        </p:txBody>
      </p:sp>
    </p:spTree>
    <p:extLst>
      <p:ext uri="{BB962C8B-B14F-4D97-AF65-F5344CB8AC3E}">
        <p14:creationId xmlns:p14="http://schemas.microsoft.com/office/powerpoint/2010/main" val="2901008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圓角矩形 15"/>
          <p:cNvSpPr/>
          <p:nvPr/>
        </p:nvSpPr>
        <p:spPr>
          <a:xfrm>
            <a:off x="293262" y="783687"/>
            <a:ext cx="2910586" cy="42241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smtClean="0">
                <a:solidFill>
                  <a:prstClr val="black"/>
                </a:solidFill>
                <a:latin typeface="Times New Roman" pitchFamily="18" charset="0"/>
                <a:ea typeface="標楷體" pitchFamily="65" charset="-120"/>
                <a:cs typeface="Times New Roman" pitchFamily="18" charset="0"/>
              </a:rPr>
              <a:t>一</a:t>
            </a:r>
            <a:r>
              <a:rPr lang="zh-TW" altLang="en-US" sz="2800" b="1" dirty="0">
                <a:solidFill>
                  <a:prstClr val="black"/>
                </a:solidFill>
                <a:latin typeface="Times New Roman" pitchFamily="18" charset="0"/>
                <a:ea typeface="標楷體" pitchFamily="65" charset="-120"/>
                <a:cs typeface="Times New Roman" pitchFamily="18" charset="0"/>
              </a:rPr>
              <a:t>、</a:t>
            </a:r>
            <a:r>
              <a:rPr lang="zh-TW" altLang="en-US" sz="2800" b="1" dirty="0" smtClean="0">
                <a:solidFill>
                  <a:prstClr val="black"/>
                </a:solidFill>
                <a:latin typeface="Times New Roman" pitchFamily="18" charset="0"/>
                <a:ea typeface="標楷體" pitchFamily="65" charset="-120"/>
                <a:cs typeface="Times New Roman" pitchFamily="18" charset="0"/>
              </a:rPr>
              <a:t>專案</a:t>
            </a:r>
            <a:r>
              <a:rPr lang="zh-TW" altLang="en-US" sz="2800" b="1" dirty="0">
                <a:solidFill>
                  <a:prstClr val="black"/>
                </a:solidFill>
                <a:latin typeface="Times New Roman" pitchFamily="18" charset="0"/>
                <a:ea typeface="標楷體" pitchFamily="65" charset="-120"/>
                <a:cs typeface="Times New Roman" pitchFamily="18" charset="0"/>
              </a:rPr>
              <a:t>名稱：</a:t>
            </a:r>
          </a:p>
        </p:txBody>
      </p:sp>
      <p:sp>
        <p:nvSpPr>
          <p:cNvPr id="5" name="矩形 4"/>
          <p:cNvSpPr/>
          <p:nvPr/>
        </p:nvSpPr>
        <p:spPr>
          <a:xfrm>
            <a:off x="539552" y="1408645"/>
            <a:ext cx="7272808" cy="461665"/>
          </a:xfrm>
          <a:prstGeom prst="rect">
            <a:avLst/>
          </a:prstGeom>
        </p:spPr>
        <p:txBody>
          <a:bodyPr wrap="square">
            <a:spAutoFit/>
          </a:bodyPr>
          <a:lstStyle/>
          <a:p>
            <a:pPr eaLnBrk="0">
              <a:spcBef>
                <a:spcPts val="600"/>
              </a:spcBef>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溫室構造設計專家知識系統</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開發」</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p:txBody>
      </p:sp>
      <p:sp>
        <p:nvSpPr>
          <p:cNvPr id="4" name="標題 1"/>
          <p:cNvSpPr txBox="1">
            <a:spLocks/>
          </p:cNvSpPr>
          <p:nvPr/>
        </p:nvSpPr>
        <p:spPr>
          <a:xfrm>
            <a:off x="0" y="207618"/>
            <a:ext cx="9144000" cy="400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200" b="1" dirty="0">
                <a:solidFill>
                  <a:srgbClr val="0000FF"/>
                </a:solidFill>
                <a:latin typeface="Times New Roman" pitchFamily="18" charset="0"/>
                <a:ea typeface="標楷體" panose="03000509000000000000" pitchFamily="65" charset="-120"/>
                <a:cs typeface="Times New Roman" pitchFamily="18" charset="0"/>
              </a:rPr>
              <a:t>壹、</a:t>
            </a:r>
            <a:r>
              <a:rPr lang="zh-TW" altLang="en-US" sz="3200" b="1" dirty="0" smtClean="0">
                <a:solidFill>
                  <a:srgbClr val="0000FF"/>
                </a:solidFill>
                <a:latin typeface="Times New Roman" pitchFamily="18" charset="0"/>
                <a:ea typeface="標楷體" panose="03000509000000000000" pitchFamily="65" charset="-120"/>
                <a:cs typeface="Times New Roman" pitchFamily="18" charset="0"/>
              </a:rPr>
              <a:t>專案</a:t>
            </a:r>
            <a:r>
              <a:rPr lang="zh-TW" altLang="en-US" sz="3200" b="1" dirty="0">
                <a:solidFill>
                  <a:srgbClr val="0000FF"/>
                </a:solidFill>
                <a:latin typeface="Times New Roman" pitchFamily="18" charset="0"/>
                <a:ea typeface="標楷體" panose="03000509000000000000" pitchFamily="65" charset="-120"/>
                <a:cs typeface="Times New Roman" pitchFamily="18" charset="0"/>
              </a:rPr>
              <a:t>簡介</a:t>
            </a:r>
          </a:p>
        </p:txBody>
      </p:sp>
      <p:sp>
        <p:nvSpPr>
          <p:cNvPr id="2" name="投影片編號版面配置區 1"/>
          <p:cNvSpPr>
            <a:spLocks noGrp="1"/>
          </p:cNvSpPr>
          <p:nvPr>
            <p:ph type="sldNum" sz="quarter" idx="12"/>
          </p:nvPr>
        </p:nvSpPr>
        <p:spPr>
          <a:xfrm>
            <a:off x="6508715" y="5933504"/>
            <a:ext cx="2133600" cy="365125"/>
          </a:xfrm>
        </p:spPr>
        <p:txBody>
          <a:bodyPr/>
          <a:lstStyle/>
          <a:p>
            <a:pPr>
              <a:defRPr/>
            </a:pPr>
            <a:fld id="{23815EA3-284F-416B-AAFF-17C373D551D1}" type="slidenum">
              <a:rPr lang="zh-TW" altLang="en-US" smtClean="0"/>
              <a:pPr>
                <a:defRPr/>
              </a:pPr>
              <a:t>3</a:t>
            </a:fld>
            <a:endParaRPr lang="zh-TW" altLang="en-US" dirty="0"/>
          </a:p>
        </p:txBody>
      </p:sp>
      <p:sp>
        <p:nvSpPr>
          <p:cNvPr id="10" name="矩形 9"/>
          <p:cNvSpPr/>
          <p:nvPr/>
        </p:nvSpPr>
        <p:spPr>
          <a:xfrm>
            <a:off x="827584" y="1870526"/>
            <a:ext cx="8064896" cy="861774"/>
          </a:xfrm>
          <a:prstGeom prst="rect">
            <a:avLst/>
          </a:prstGeom>
        </p:spPr>
        <p:txBody>
          <a:bodyPr wrap="square">
            <a:spAutoFit/>
          </a:bodyPr>
          <a:lstStyle/>
          <a:p>
            <a:pPr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第一期</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 109</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年度</a:t>
            </a:r>
            <a:r>
              <a:rPr lang="en-US" altLang="zh-TW"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溫室</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構造</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技術專家系統規劃設計</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lvl="0" eaLnBrk="0">
              <a:lnSpc>
                <a:spcPts val="3000"/>
              </a:lnSpc>
            </a:pPr>
            <a:r>
              <a:rPr lang="en-US" altLang="zh-TW" sz="2400" b="1" dirty="0">
                <a:solidFill>
                  <a:srgbClr val="0000FF"/>
                </a:solidFill>
                <a:latin typeface="Times New Roman" pitchFamily="18" charset="0"/>
                <a:ea typeface="標楷體" panose="03000509000000000000" pitchFamily="65" charset="-120"/>
                <a:cs typeface="Times New Roman" pitchFamily="18" charset="0"/>
              </a:rPr>
              <a:t>2</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第二期</a:t>
            </a:r>
            <a:r>
              <a:rPr lang="en-US" altLang="zh-TW" sz="2400" b="1" dirty="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110</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年度</a:t>
            </a:r>
            <a:r>
              <a:rPr lang="en-US" altLang="zh-TW" sz="2400" b="1" dirty="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溫室</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構造設計輔助專家系統</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開發</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p:txBody>
      </p:sp>
      <p:sp>
        <p:nvSpPr>
          <p:cNvPr id="11" name="圓角矩形 10"/>
          <p:cNvSpPr/>
          <p:nvPr/>
        </p:nvSpPr>
        <p:spPr>
          <a:xfrm>
            <a:off x="328966" y="2890079"/>
            <a:ext cx="3317955" cy="486177"/>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smtClean="0">
                <a:solidFill>
                  <a:prstClr val="black"/>
                </a:solidFill>
                <a:latin typeface="Times New Roman" pitchFamily="18" charset="0"/>
                <a:ea typeface="標楷體" pitchFamily="65" charset="-120"/>
                <a:cs typeface="Times New Roman" pitchFamily="18" charset="0"/>
              </a:rPr>
              <a:t>二、專案</a:t>
            </a:r>
            <a:r>
              <a:rPr lang="zh-TW" altLang="en-US" sz="2800" b="1" dirty="0">
                <a:solidFill>
                  <a:prstClr val="black"/>
                </a:solidFill>
                <a:latin typeface="Times New Roman" pitchFamily="18" charset="0"/>
                <a:ea typeface="標楷體" pitchFamily="65" charset="-120"/>
                <a:cs typeface="Times New Roman" pitchFamily="18" charset="0"/>
              </a:rPr>
              <a:t>目標</a:t>
            </a:r>
          </a:p>
        </p:txBody>
      </p:sp>
      <p:sp>
        <p:nvSpPr>
          <p:cNvPr id="12" name="矩形 11"/>
          <p:cNvSpPr/>
          <p:nvPr/>
        </p:nvSpPr>
        <p:spPr>
          <a:xfrm>
            <a:off x="403560" y="3386972"/>
            <a:ext cx="8336880" cy="3170099"/>
          </a:xfrm>
          <a:prstGeom prst="rect">
            <a:avLst/>
          </a:prstGeom>
        </p:spPr>
        <p:txBody>
          <a:bodyPr wrap="square">
            <a:spAutoFit/>
          </a:bodyPr>
          <a:lstStyle/>
          <a:p>
            <a:pPr marL="536575" indent="-536575"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本</a:t>
            </a:r>
            <a:r>
              <a:rPr lang="en-US" altLang="zh-TW" sz="2400" b="1" dirty="0">
                <a:solidFill>
                  <a:srgbClr val="0000FF"/>
                </a:solidFill>
                <a:latin typeface="Times New Roman" pitchFamily="18" charset="0"/>
                <a:ea typeface="標楷體" panose="03000509000000000000" pitchFamily="65" charset="-120"/>
                <a:cs typeface="Times New Roman" pitchFamily="18" charset="0"/>
              </a:rPr>
              <a:t>(109)</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年：溫室構造技術專家系統規劃設計</a:t>
            </a:r>
          </a:p>
          <a:p>
            <a:pPr marL="536575" indent="-271463"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a:solidFill>
                  <a:prstClr val="black"/>
                </a:solidFill>
                <a:latin typeface="Times New Roman" pitchFamily="18" charset="0"/>
                <a:ea typeface="標楷體" panose="03000509000000000000" pitchFamily="65" charset="-120"/>
                <a:cs typeface="Times New Roman" pitchFamily="18" charset="0"/>
              </a:rPr>
              <a:t>整合國內外設計規範、先進技術及專家經驗知識，</a:t>
            </a:r>
          </a:p>
          <a:p>
            <a:pPr marL="536575" indent="-271463" eaLnBrk="0">
              <a:lnSpc>
                <a:spcPts val="3000"/>
              </a:lnSpc>
            </a:pPr>
            <a:r>
              <a:rPr lang="zh-TW" altLang="en-US" sz="2400" b="1" dirty="0">
                <a:solidFill>
                  <a:prstClr val="black"/>
                </a:solidFill>
                <a:latin typeface="Times New Roman" pitchFamily="18" charset="0"/>
                <a:ea typeface="標楷體" panose="03000509000000000000" pitchFamily="65" charset="-120"/>
                <a:cs typeface="Times New Roman" pitchFamily="18" charset="0"/>
              </a:rPr>
              <a:t> 應用新式智慧化電腦輔助設計技術，</a:t>
            </a:r>
          </a:p>
          <a:p>
            <a:pPr marL="536575" indent="-271463" eaLnBrk="0">
              <a:lnSpc>
                <a:spcPts val="3000"/>
              </a:lnSpc>
            </a:pPr>
            <a:r>
              <a:rPr lang="zh-TW" altLang="en-US" sz="2400" b="1" dirty="0">
                <a:solidFill>
                  <a:prstClr val="black"/>
                </a:solidFill>
                <a:latin typeface="Times New Roman" pitchFamily="18" charset="0"/>
                <a:ea typeface="標楷體" panose="03000509000000000000" pitchFamily="65" charset="-120"/>
                <a:cs typeface="Times New Roman" pitchFamily="18" charset="0"/>
              </a:rPr>
              <a:t> 開發溫室總體規劃設計專家系統</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en-US" altLang="zh-TW" sz="2400" b="1" dirty="0">
                <a:solidFill>
                  <a:srgbClr val="0000FF"/>
                </a:solidFill>
                <a:latin typeface="Times New Roman" pitchFamily="18" charset="0"/>
                <a:ea typeface="標楷體" panose="03000509000000000000" pitchFamily="65" charset="-120"/>
                <a:cs typeface="Times New Roman" pitchFamily="18" charset="0"/>
              </a:rPr>
              <a:t>2.110</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年</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第二期</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溫室構造設計輔助專家系統開發</a:t>
            </a:r>
          </a:p>
          <a:p>
            <a:pPr marL="357188" eaLnBrk="0">
              <a:lnSpc>
                <a:spcPts val="3000"/>
              </a:lnSpc>
            </a:pP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輔助</a:t>
            </a:r>
            <a:r>
              <a:rPr lang="zh-TW" altLang="en-US" sz="2400" b="1" dirty="0">
                <a:solidFill>
                  <a:prstClr val="black"/>
                </a:solidFill>
                <a:latin typeface="Times New Roman" pitchFamily="18" charset="0"/>
                <a:ea typeface="標楷體" panose="03000509000000000000" pitchFamily="65" charset="-120"/>
                <a:cs typeface="Times New Roman" pitchFamily="18" charset="0"/>
              </a:rPr>
              <a:t>溫室設計者進行專業之電腦輔助設計，</a:t>
            </a:r>
          </a:p>
          <a:p>
            <a:pPr marL="357188" eaLnBrk="0">
              <a:lnSpc>
                <a:spcPts val="3000"/>
              </a:lnSpc>
            </a:pP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協助</a:t>
            </a:r>
            <a:r>
              <a:rPr lang="zh-TW" altLang="en-US" sz="2400" b="1" dirty="0">
                <a:solidFill>
                  <a:prstClr val="black"/>
                </a:solidFill>
                <a:latin typeface="Times New Roman" pitchFamily="18" charset="0"/>
                <a:ea typeface="標楷體" panose="03000509000000000000" pitchFamily="65" charset="-120"/>
                <a:cs typeface="Times New Roman" pitchFamily="18" charset="0"/>
              </a:rPr>
              <a:t>農民及溫室業者能快速有效的設置高安全性、高效能且合理成本</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之溫室</a:t>
            </a:r>
            <a:r>
              <a:rPr lang="zh-TW" altLang="en-US" sz="2400" b="1" dirty="0">
                <a:solidFill>
                  <a:prstClr val="black"/>
                </a:solidFill>
                <a:latin typeface="Times New Roman" pitchFamily="18" charset="0"/>
                <a:ea typeface="標楷體" panose="03000509000000000000" pitchFamily="65" charset="-120"/>
                <a:cs typeface="Times New Roman" pitchFamily="18" charset="0"/>
              </a:rPr>
              <a:t>設計。</a:t>
            </a:r>
          </a:p>
        </p:txBody>
      </p:sp>
    </p:spTree>
    <p:extLst>
      <p:ext uri="{BB962C8B-B14F-4D97-AF65-F5344CB8AC3E}">
        <p14:creationId xmlns:p14="http://schemas.microsoft.com/office/powerpoint/2010/main" val="2348506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投影片編號版面配置區 2"/>
          <p:cNvSpPr>
            <a:spLocks noGrp="1"/>
          </p:cNvSpPr>
          <p:nvPr>
            <p:ph type="sldNum" sz="quarter" idx="12"/>
          </p:nvPr>
        </p:nvSpPr>
        <p:spPr>
          <a:xfrm>
            <a:off x="6457950" y="6356351"/>
            <a:ext cx="2568484" cy="365125"/>
          </a:xfrm>
        </p:spPr>
        <p:txBody>
          <a:bodyPr/>
          <a:lstStyle/>
          <a:p>
            <a:pPr>
              <a:defRPr/>
            </a:pPr>
            <a:fld id="{23815EA3-284F-416B-AAFF-17C373D551D1}" type="slidenum">
              <a:rPr lang="zh-TW" altLang="en-US" sz="1400" smtClean="0"/>
              <a:pPr>
                <a:defRPr/>
              </a:pPr>
              <a:t>30</a:t>
            </a:fld>
            <a:endParaRPr lang="zh-TW" altLang="en-US" sz="1400" dirty="0"/>
          </a:p>
        </p:txBody>
      </p:sp>
      <p:sp>
        <p:nvSpPr>
          <p:cNvPr id="17" name="矩形 16"/>
          <p:cNvSpPr/>
          <p:nvPr/>
        </p:nvSpPr>
        <p:spPr>
          <a:xfrm>
            <a:off x="179512" y="620688"/>
            <a:ext cx="8964488" cy="5478423"/>
          </a:xfrm>
          <a:prstGeom prst="rect">
            <a:avLst/>
          </a:prstGeom>
        </p:spPr>
        <p:txBody>
          <a:bodyPr wrap="square">
            <a:spAutoFit/>
          </a:bodyPr>
          <a:lstStyle/>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2</a:t>
            </a:r>
            <a:r>
              <a:rPr lang="en-US" altLang="zh-TW" sz="2400" b="1" u="sng" dirty="0">
                <a:solidFill>
                  <a:srgbClr val="FF0000"/>
                </a:solidFill>
                <a:latin typeface="Times New Roman" pitchFamily="18" charset="0"/>
                <a:ea typeface="標楷體" panose="03000509000000000000" pitchFamily="65" charset="-120"/>
                <a:cs typeface="Times New Roman" pitchFamily="18" charset="0"/>
              </a:rPr>
              <a:t>.</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溫室構造分析技術資料庫</a:t>
            </a:r>
            <a:r>
              <a:rPr lang="zh-TW" altLang="en-US" sz="2400" b="1" u="sng" dirty="0" smtClean="0">
                <a:solidFill>
                  <a:srgbClr val="FF0000"/>
                </a:solidFill>
                <a:latin typeface="Times New Roman" pitchFamily="18" charset="0"/>
                <a:ea typeface="標楷體" panose="03000509000000000000" pitchFamily="65" charset="-120"/>
                <a:cs typeface="Times New Roman" pitchFamily="18" charset="0"/>
              </a:rPr>
              <a:t>建立</a:t>
            </a: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電腦科技與工程科技的共同進步下，智慧</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化的電腦輔助</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分析</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亦</a:t>
            </a:r>
            <a:r>
              <a:rPr lang="zh-TW" altLang="en-US" sz="2400" b="1" dirty="0">
                <a:solidFill>
                  <a:srgbClr val="0000FF"/>
                </a:solidFill>
                <a:latin typeface="Times New Roman" pitchFamily="18" charset="0"/>
                <a:ea typeface="標楷體" panose="03000509000000000000" pitchFamily="65" charset="-120"/>
                <a:cs typeface="Times New Roman" pitchFamily="18" charset="0"/>
              </a:rPr>
              <a:t>隨著電腦運算能量與速度大幅提升</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400" b="1" dirty="0">
                <a:solidFill>
                  <a:srgbClr val="0000FF"/>
                </a:solidFill>
                <a:latin typeface="Times New Roman" pitchFamily="18" charset="0"/>
                <a:ea typeface="標楷體" panose="03000509000000000000" pitchFamily="65" charset="-120"/>
                <a:cs typeface="Times New Roman" pitchFamily="18" charset="0"/>
              </a:rPr>
              <a:t>1</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國內外</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溫室構造流體動力分析</a:t>
            </a:r>
          </a:p>
          <a:p>
            <a:pPr marL="1162050" indent="-622300"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本</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研究將進行</a:t>
            </a:r>
            <a:r>
              <a:rPr lang="zh-TW" altLang="en-US" sz="2400" b="1" dirty="0">
                <a:solidFill>
                  <a:srgbClr val="FF0000"/>
                </a:solidFill>
                <a:latin typeface="Times New Roman" pitchFamily="18" charset="0"/>
                <a:ea typeface="標楷體" panose="03000509000000000000" pitchFamily="65" charset="-120"/>
                <a:cs typeface="Times New Roman" pitchFamily="18" charset="0"/>
              </a:rPr>
              <a:t>流體動力工程分析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1162050" indent="-622300"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溫室</a:t>
            </a:r>
            <a:r>
              <a:rPr lang="zh-TW" altLang="en-US" sz="2400" b="1" dirty="0">
                <a:solidFill>
                  <a:srgbClr val="FF0000"/>
                </a:solidFill>
                <a:latin typeface="Times New Roman" pitchFamily="18" charset="0"/>
                <a:ea typeface="標楷體" panose="03000509000000000000" pitchFamily="65" charset="-120"/>
                <a:cs typeface="Times New Roman" pitchFamily="18" charset="0"/>
              </a:rPr>
              <a:t>外部環境流場進行溫室構造負荷分析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1162050" indent="-622300"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2)</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溫室</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外部</a:t>
            </a:r>
            <a:r>
              <a:rPr lang="zh-TW" altLang="en-US" sz="2400" b="1" dirty="0">
                <a:solidFill>
                  <a:srgbClr val="FF0000"/>
                </a:solidFill>
                <a:latin typeface="Times New Roman" pitchFamily="18" charset="0"/>
                <a:ea typeface="標楷體" panose="03000509000000000000" pitchFamily="65" charset="-120"/>
                <a:cs typeface="Times New Roman" pitchFamily="18" charset="0"/>
              </a:rPr>
              <a:t>不同風向風速對溫室的流場變化分析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1162050" indent="-622300"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3)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溫室</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內部環境</a:t>
            </a:r>
            <a:r>
              <a:rPr lang="zh-TW" altLang="en-US" sz="2400" b="1" dirty="0">
                <a:solidFill>
                  <a:srgbClr val="FF0000"/>
                </a:solidFill>
                <a:latin typeface="Times New Roman" pitchFamily="18" charset="0"/>
                <a:ea typeface="標楷體" panose="03000509000000000000" pitchFamily="65" charset="-120"/>
                <a:cs typeface="Times New Roman" pitchFamily="18" charset="0"/>
              </a:rPr>
              <a:t>控制進行風場及溫度場分析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1162050" indent="-622300"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以</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利未來對溫室</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設置方位</a:t>
            </a:r>
            <a:r>
              <a:rPr lang="zh-TW" altLang="en-US"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高度設定</a:t>
            </a:r>
            <a:r>
              <a:rPr lang="zh-TW" altLang="en-US"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構造</a:t>
            </a:r>
            <a:r>
              <a:rPr lang="zh-TW" altLang="en-US" sz="2400" b="1" u="sng" dirty="0" smtClean="0">
                <a:solidFill>
                  <a:srgbClr val="FF0000"/>
                </a:solidFill>
                <a:latin typeface="Times New Roman" pitchFamily="18" charset="0"/>
                <a:ea typeface="標楷體" panose="03000509000000000000" pitchFamily="65" charset="-120"/>
                <a:cs typeface="Times New Roman" pitchFamily="18" charset="0"/>
              </a:rPr>
              <a:t>形式</a:t>
            </a:r>
            <a:endParaRPr lang="en-US" altLang="zh-TW" sz="2400" b="1" u="sng" dirty="0" smtClean="0">
              <a:solidFill>
                <a:srgbClr val="FF0000"/>
              </a:solidFill>
              <a:latin typeface="Times New Roman" pitchFamily="18" charset="0"/>
              <a:ea typeface="標楷體" panose="03000509000000000000" pitchFamily="65" charset="-120"/>
              <a:cs typeface="Times New Roman" pitchFamily="18" charset="0"/>
            </a:endParaRPr>
          </a:p>
          <a:p>
            <a:pPr marL="1162050" indent="-622300"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及</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輔助環控設備</a:t>
            </a:r>
            <a:r>
              <a:rPr lang="zh-TW" altLang="en-US" sz="2400" b="1" dirty="0">
                <a:solidFill>
                  <a:srgbClr val="0000FF"/>
                </a:solidFill>
                <a:latin typeface="Times New Roman" pitchFamily="18" charset="0"/>
                <a:ea typeface="標楷體" panose="03000509000000000000" pitchFamily="65" charset="-120"/>
                <a:cs typeface="Times New Roman" pitchFamily="18" charset="0"/>
              </a:rPr>
              <a:t>之選擇設計</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1162050" indent="-622300"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亦可</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現有溫室進行</a:t>
            </a:r>
            <a:r>
              <a:rPr lang="zh-TW" altLang="en-US" sz="2400" b="1" dirty="0">
                <a:solidFill>
                  <a:srgbClr val="FF0000"/>
                </a:solidFill>
                <a:latin typeface="Times New Roman" pitchFamily="18" charset="0"/>
                <a:ea typeface="標楷體" panose="03000509000000000000" pitchFamily="65" charset="-120"/>
                <a:cs typeface="Times New Roman" pitchFamily="18" charset="0"/>
              </a:rPr>
              <a:t>現況流場分析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1162050" indent="-622300"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以</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利進行設備調整設定與優化設計。</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p>
        </p:txBody>
      </p:sp>
    </p:spTree>
    <p:extLst>
      <p:ext uri="{BB962C8B-B14F-4D97-AF65-F5344CB8AC3E}">
        <p14:creationId xmlns:p14="http://schemas.microsoft.com/office/powerpoint/2010/main" val="27870382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投影片編號版面配置區 2"/>
          <p:cNvSpPr>
            <a:spLocks noGrp="1"/>
          </p:cNvSpPr>
          <p:nvPr>
            <p:ph type="sldNum" sz="quarter" idx="12"/>
          </p:nvPr>
        </p:nvSpPr>
        <p:spPr>
          <a:xfrm>
            <a:off x="6457950" y="6356351"/>
            <a:ext cx="2568484" cy="365125"/>
          </a:xfrm>
        </p:spPr>
        <p:txBody>
          <a:bodyPr/>
          <a:lstStyle/>
          <a:p>
            <a:pPr>
              <a:defRPr/>
            </a:pPr>
            <a:fld id="{23815EA3-284F-416B-AAFF-17C373D551D1}" type="slidenum">
              <a:rPr lang="zh-TW" altLang="en-US" sz="1400" smtClean="0"/>
              <a:pPr>
                <a:defRPr/>
              </a:pPr>
              <a:t>31</a:t>
            </a:fld>
            <a:endParaRPr lang="zh-TW" altLang="en-US" sz="1400" dirty="0"/>
          </a:p>
        </p:txBody>
      </p:sp>
      <p:sp>
        <p:nvSpPr>
          <p:cNvPr id="17" name="矩形 16"/>
          <p:cNvSpPr/>
          <p:nvPr/>
        </p:nvSpPr>
        <p:spPr>
          <a:xfrm>
            <a:off x="323528" y="404664"/>
            <a:ext cx="8629100" cy="5478423"/>
          </a:xfrm>
          <a:prstGeom prst="rect">
            <a:avLst/>
          </a:prstGeom>
        </p:spPr>
        <p:txBody>
          <a:bodyPr wrap="square">
            <a:spAutoFit/>
          </a:bodyPr>
          <a:lstStyle/>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400" b="1" dirty="0">
                <a:solidFill>
                  <a:srgbClr val="0000FF"/>
                </a:solidFill>
                <a:latin typeface="Times New Roman" pitchFamily="18" charset="0"/>
                <a:ea typeface="標楷體" panose="03000509000000000000" pitchFamily="65" charset="-120"/>
                <a:cs typeface="Times New Roman" pitchFamily="18" charset="0"/>
              </a:rPr>
              <a:t>2</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國內外</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溫室構造結構工程分析</a:t>
            </a:r>
          </a:p>
          <a:p>
            <a:pPr marL="98742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本</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研究將進行溫室</a:t>
            </a:r>
            <a:r>
              <a:rPr lang="zh-TW" altLang="en-US" sz="2400" b="1" dirty="0">
                <a:solidFill>
                  <a:srgbClr val="FF0000"/>
                </a:solidFill>
                <a:latin typeface="Times New Roman" pitchFamily="18" charset="0"/>
                <a:ea typeface="標楷體" panose="03000509000000000000" pitchFamily="65" charset="-120"/>
                <a:cs typeface="Times New Roman" pitchFamily="18" charset="0"/>
              </a:rPr>
              <a:t>構造工程分析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987425"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其</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可對溫室</a:t>
            </a:r>
            <a:r>
              <a:rPr lang="zh-TW" altLang="en-US" sz="2400" b="1" dirty="0">
                <a:solidFill>
                  <a:srgbClr val="FF0000"/>
                </a:solidFill>
                <a:latin typeface="Times New Roman" pitchFamily="18" charset="0"/>
                <a:ea typeface="標楷體" panose="03000509000000000000" pitchFamily="65" charset="-120"/>
                <a:cs typeface="Times New Roman" pitchFamily="18" charset="0"/>
              </a:rPr>
              <a:t>主結構進行結構工程分析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987425"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2)</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可</a:t>
            </a:r>
            <a:r>
              <a:rPr lang="zh-TW" altLang="en-US" sz="2400" b="1" dirty="0">
                <a:solidFill>
                  <a:srgbClr val="0000FF"/>
                </a:solidFill>
                <a:latin typeface="Times New Roman" pitchFamily="18" charset="0"/>
                <a:ea typeface="標楷體" panose="03000509000000000000" pitchFamily="65" charset="-120"/>
                <a:cs typeface="Times New Roman" pitchFamily="18" charset="0"/>
              </a:rPr>
              <a:t>針對現有溫室進行</a:t>
            </a:r>
            <a:r>
              <a:rPr lang="zh-TW" altLang="en-US" sz="2400" b="1" dirty="0">
                <a:solidFill>
                  <a:srgbClr val="FF0000"/>
                </a:solidFill>
                <a:latin typeface="Times New Roman" pitchFamily="18" charset="0"/>
                <a:ea typeface="標楷體" panose="03000509000000000000" pitchFamily="65" charset="-120"/>
                <a:cs typeface="Times New Roman" pitchFamily="18" charset="0"/>
              </a:rPr>
              <a:t>現況結構分析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98742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以</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利進行強化及優化設計</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987425" lvl="0"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3)</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可</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針對未</a:t>
            </a:r>
            <a:r>
              <a:rPr lang="zh-TW" altLang="en-US" sz="2400" b="1" dirty="0">
                <a:solidFill>
                  <a:srgbClr val="0000FF"/>
                </a:solidFill>
                <a:latin typeface="Times New Roman" pitchFamily="18" charset="0"/>
                <a:ea typeface="標楷體" panose="03000509000000000000" pitchFamily="65" charset="-120"/>
                <a:cs typeface="Times New Roman" pitchFamily="18" charset="0"/>
              </a:rPr>
              <a:t>來</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溫室進行</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結構工程分析</a:t>
            </a:r>
            <a:r>
              <a:rPr lang="zh-TW" altLang="en-US" sz="2400" b="1" dirty="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a:p>
            <a:pPr marL="987425" lvl="0"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以利</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進行總體規劃設計。</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987425" eaLnBrk="0">
              <a:lnSpc>
                <a:spcPts val="3000"/>
              </a:lnSpc>
            </a:pP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400" b="1" dirty="0">
                <a:solidFill>
                  <a:srgbClr val="0000FF"/>
                </a:solidFill>
                <a:latin typeface="Times New Roman" pitchFamily="18" charset="0"/>
                <a:ea typeface="標楷體" panose="03000509000000000000" pitchFamily="65" charset="-120"/>
                <a:cs typeface="Times New Roman" pitchFamily="18" charset="0"/>
              </a:rPr>
              <a:t>3</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建立</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構造工程分析技術資料庫</a:t>
            </a:r>
          </a:p>
          <a:p>
            <a:pPr marL="98742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本</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研究將針對常見溫室構造</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形式，</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98742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進行</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相關</a:t>
            </a:r>
            <a:r>
              <a:rPr lang="zh-TW" altLang="en-US" sz="2400" b="1" dirty="0">
                <a:solidFill>
                  <a:srgbClr val="FF0000"/>
                </a:solidFill>
                <a:latin typeface="Times New Roman" pitchFamily="18" charset="0"/>
                <a:ea typeface="標楷體" panose="03000509000000000000" pitchFamily="65" charset="-120"/>
                <a:cs typeface="Times New Roman" pitchFamily="18" charset="0"/>
              </a:rPr>
              <a:t>流場分析</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及</a:t>
            </a:r>
            <a:r>
              <a:rPr lang="zh-TW" altLang="en-US" sz="2400" b="1" dirty="0">
                <a:solidFill>
                  <a:srgbClr val="FF0000"/>
                </a:solidFill>
                <a:latin typeface="Times New Roman" pitchFamily="18" charset="0"/>
                <a:ea typeface="標楷體" panose="03000509000000000000" pitchFamily="65" charset="-120"/>
                <a:cs typeface="Times New Roman" pitchFamily="18" charset="0"/>
              </a:rPr>
              <a:t>結構分析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98742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進行各種</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參數調整之性能變化分析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98742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建立</a:t>
            </a:r>
            <a:r>
              <a:rPr lang="zh-TW" altLang="en-US" sz="2400" b="1" dirty="0">
                <a:solidFill>
                  <a:srgbClr val="FF0000"/>
                </a:solidFill>
                <a:latin typeface="Times New Roman" pitchFamily="18" charset="0"/>
                <a:ea typeface="標楷體" panose="03000509000000000000" pitchFamily="65" charset="-120"/>
                <a:cs typeface="Times New Roman" pitchFamily="18" charset="0"/>
              </a:rPr>
              <a:t>工程分析技術資料庫</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98742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以</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利</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未來進行</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溫室構造設計的參考。</a:t>
            </a:r>
          </a:p>
        </p:txBody>
      </p:sp>
    </p:spTree>
    <p:extLst>
      <p:ext uri="{BB962C8B-B14F-4D97-AF65-F5344CB8AC3E}">
        <p14:creationId xmlns:p14="http://schemas.microsoft.com/office/powerpoint/2010/main" val="39634772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32</a:t>
            </a:fld>
            <a:endParaRPr lang="zh-TW" altLang="en-US">
              <a:solidFill>
                <a:prstClr val="black">
                  <a:tint val="75000"/>
                </a:prstClr>
              </a:solidFill>
            </a:endParaRPr>
          </a:p>
        </p:txBody>
      </p:sp>
      <p:sp>
        <p:nvSpPr>
          <p:cNvPr id="23" name="圓角矩形 22"/>
          <p:cNvSpPr/>
          <p:nvPr/>
        </p:nvSpPr>
        <p:spPr>
          <a:xfrm>
            <a:off x="3055128" y="188842"/>
            <a:ext cx="3168352" cy="73732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tx1"/>
                </a:solidFill>
                <a:latin typeface="標楷體" panose="03000509000000000000" pitchFamily="65" charset="-120"/>
                <a:ea typeface="標楷體" panose="03000509000000000000" pitchFamily="65" charset="-120"/>
              </a:rPr>
              <a:t>溫室工程分析資料庫</a:t>
            </a:r>
            <a:endParaRPr lang="zh-TW" altLang="en-US" sz="2400" b="1" dirty="0">
              <a:solidFill>
                <a:schemeClr val="tx1"/>
              </a:solidFill>
              <a:latin typeface="標楷體" panose="03000509000000000000" pitchFamily="65" charset="-120"/>
              <a:ea typeface="標楷體" panose="03000509000000000000" pitchFamily="65" charset="-120"/>
            </a:endParaRPr>
          </a:p>
        </p:txBody>
      </p:sp>
      <p:sp>
        <p:nvSpPr>
          <p:cNvPr id="24" name="圓角矩形 23"/>
          <p:cNvSpPr/>
          <p:nvPr/>
        </p:nvSpPr>
        <p:spPr>
          <a:xfrm>
            <a:off x="315300" y="3251865"/>
            <a:ext cx="1766088" cy="50405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結構工程分</a:t>
            </a:r>
            <a:r>
              <a:rPr lang="zh-TW" altLang="en-US" b="1" dirty="0">
                <a:solidFill>
                  <a:prstClr val="black"/>
                </a:solidFill>
                <a:latin typeface="標楷體" panose="03000509000000000000" pitchFamily="65" charset="-120"/>
                <a:ea typeface="標楷體" panose="03000509000000000000" pitchFamily="65" charset="-120"/>
              </a:rPr>
              <a:t>析</a:t>
            </a:r>
          </a:p>
        </p:txBody>
      </p:sp>
      <p:sp>
        <p:nvSpPr>
          <p:cNvPr id="25" name="圓角矩形 24"/>
          <p:cNvSpPr/>
          <p:nvPr/>
        </p:nvSpPr>
        <p:spPr>
          <a:xfrm>
            <a:off x="308144" y="4581128"/>
            <a:ext cx="1766088" cy="50405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材料工程分</a:t>
            </a:r>
            <a:r>
              <a:rPr lang="zh-TW" altLang="en-US" b="1" dirty="0">
                <a:solidFill>
                  <a:prstClr val="black"/>
                </a:solidFill>
                <a:latin typeface="標楷體" panose="03000509000000000000" pitchFamily="65" charset="-120"/>
                <a:ea typeface="標楷體" panose="03000509000000000000" pitchFamily="65" charset="-120"/>
              </a:rPr>
              <a:t>析</a:t>
            </a:r>
          </a:p>
        </p:txBody>
      </p:sp>
      <p:sp>
        <p:nvSpPr>
          <p:cNvPr id="26" name="圓角矩形 25"/>
          <p:cNvSpPr/>
          <p:nvPr/>
        </p:nvSpPr>
        <p:spPr>
          <a:xfrm>
            <a:off x="322456" y="5229200"/>
            <a:ext cx="1751776" cy="50405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連接工程分</a:t>
            </a:r>
            <a:r>
              <a:rPr lang="zh-TW" altLang="en-US" b="1" dirty="0">
                <a:solidFill>
                  <a:prstClr val="black"/>
                </a:solidFill>
                <a:latin typeface="標楷體" panose="03000509000000000000" pitchFamily="65" charset="-120"/>
                <a:ea typeface="標楷體" panose="03000509000000000000" pitchFamily="65" charset="-120"/>
              </a:rPr>
              <a:t>析</a:t>
            </a:r>
          </a:p>
        </p:txBody>
      </p:sp>
      <p:sp>
        <p:nvSpPr>
          <p:cNvPr id="27" name="圓角矩形 26"/>
          <p:cNvSpPr/>
          <p:nvPr/>
        </p:nvSpPr>
        <p:spPr>
          <a:xfrm>
            <a:off x="346040" y="5877272"/>
            <a:ext cx="1728192" cy="50405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基礎工程分</a:t>
            </a:r>
            <a:r>
              <a:rPr lang="zh-TW" altLang="en-US" b="1" dirty="0">
                <a:solidFill>
                  <a:prstClr val="black"/>
                </a:solidFill>
                <a:latin typeface="標楷體" panose="03000509000000000000" pitchFamily="65" charset="-120"/>
                <a:ea typeface="標楷體" panose="03000509000000000000" pitchFamily="65" charset="-120"/>
              </a:rPr>
              <a:t>析</a:t>
            </a:r>
          </a:p>
        </p:txBody>
      </p:sp>
      <p:sp>
        <p:nvSpPr>
          <p:cNvPr id="28" name="圓角矩形 27"/>
          <p:cNvSpPr/>
          <p:nvPr/>
        </p:nvSpPr>
        <p:spPr>
          <a:xfrm>
            <a:off x="298872" y="1780121"/>
            <a:ext cx="1801192" cy="50405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流體動力分</a:t>
            </a:r>
            <a:r>
              <a:rPr lang="zh-TW" altLang="en-US" b="1" dirty="0">
                <a:solidFill>
                  <a:prstClr val="black"/>
                </a:solidFill>
                <a:latin typeface="標楷體" panose="03000509000000000000" pitchFamily="65" charset="-120"/>
                <a:ea typeface="標楷體" panose="03000509000000000000" pitchFamily="65" charset="-120"/>
              </a:rPr>
              <a:t>析</a:t>
            </a:r>
          </a:p>
        </p:txBody>
      </p:sp>
      <p:sp>
        <p:nvSpPr>
          <p:cNvPr id="3" name="矩形 2"/>
          <p:cNvSpPr/>
          <p:nvPr/>
        </p:nvSpPr>
        <p:spPr>
          <a:xfrm>
            <a:off x="2532112" y="1837309"/>
            <a:ext cx="1496288" cy="3211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t>CFD</a:t>
            </a:r>
            <a:endParaRPr lang="zh-TW" altLang="en-US" b="1" dirty="0"/>
          </a:p>
        </p:txBody>
      </p:sp>
      <p:sp>
        <p:nvSpPr>
          <p:cNvPr id="29" name="矩形 28"/>
          <p:cNvSpPr/>
          <p:nvPr/>
        </p:nvSpPr>
        <p:spPr>
          <a:xfrm>
            <a:off x="2479064" y="3251865"/>
            <a:ext cx="1496288" cy="3211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t>ETABS</a:t>
            </a:r>
            <a:endParaRPr lang="zh-TW" altLang="en-US" b="1" dirty="0"/>
          </a:p>
        </p:txBody>
      </p:sp>
      <p:sp>
        <p:nvSpPr>
          <p:cNvPr id="30" name="矩形 29"/>
          <p:cNvSpPr/>
          <p:nvPr/>
        </p:nvSpPr>
        <p:spPr>
          <a:xfrm>
            <a:off x="2500168" y="3818443"/>
            <a:ext cx="1475184" cy="40517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t>STADD PRO</a:t>
            </a:r>
            <a:endParaRPr lang="zh-TW" altLang="en-US" b="1" dirty="0"/>
          </a:p>
        </p:txBody>
      </p:sp>
      <p:sp>
        <p:nvSpPr>
          <p:cNvPr id="31" name="矩形 30"/>
          <p:cNvSpPr/>
          <p:nvPr/>
        </p:nvSpPr>
        <p:spPr>
          <a:xfrm>
            <a:off x="2506280" y="4650014"/>
            <a:ext cx="1496288" cy="3211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t>CAE</a:t>
            </a:r>
            <a:endParaRPr lang="zh-TW" altLang="en-US" b="1" dirty="0"/>
          </a:p>
        </p:txBody>
      </p:sp>
      <p:sp>
        <p:nvSpPr>
          <p:cNvPr id="32" name="矩形 31"/>
          <p:cNvSpPr/>
          <p:nvPr/>
        </p:nvSpPr>
        <p:spPr>
          <a:xfrm>
            <a:off x="2506280" y="5327635"/>
            <a:ext cx="1496288" cy="3211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t>CAE</a:t>
            </a:r>
            <a:endParaRPr lang="zh-TW" altLang="en-US" b="1" dirty="0"/>
          </a:p>
        </p:txBody>
      </p:sp>
      <p:sp>
        <p:nvSpPr>
          <p:cNvPr id="33" name="矩形 32"/>
          <p:cNvSpPr/>
          <p:nvPr/>
        </p:nvSpPr>
        <p:spPr>
          <a:xfrm>
            <a:off x="2500168" y="5943852"/>
            <a:ext cx="1496288" cy="3211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t>CAE</a:t>
            </a:r>
            <a:endParaRPr lang="zh-TW" altLang="en-US" b="1" dirty="0"/>
          </a:p>
        </p:txBody>
      </p:sp>
      <p:sp>
        <p:nvSpPr>
          <p:cNvPr id="16" name="矩形 15"/>
          <p:cNvSpPr/>
          <p:nvPr/>
        </p:nvSpPr>
        <p:spPr>
          <a:xfrm>
            <a:off x="4697190" y="1818627"/>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風速</a:t>
            </a:r>
            <a:endParaRPr lang="zh-TW" altLang="en-US" b="1" dirty="0">
              <a:solidFill>
                <a:schemeClr val="tx1"/>
              </a:solidFill>
            </a:endParaRPr>
          </a:p>
        </p:txBody>
      </p:sp>
      <p:sp>
        <p:nvSpPr>
          <p:cNvPr id="34" name="矩形 33"/>
          <p:cNvSpPr/>
          <p:nvPr/>
        </p:nvSpPr>
        <p:spPr>
          <a:xfrm>
            <a:off x="4697190" y="2305534"/>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風向</a:t>
            </a:r>
            <a:endParaRPr lang="zh-TW" altLang="en-US" b="1" dirty="0">
              <a:solidFill>
                <a:schemeClr val="tx1"/>
              </a:solidFill>
            </a:endParaRPr>
          </a:p>
        </p:txBody>
      </p:sp>
      <p:sp>
        <p:nvSpPr>
          <p:cNvPr id="35" name="矩形 34"/>
          <p:cNvSpPr/>
          <p:nvPr/>
        </p:nvSpPr>
        <p:spPr>
          <a:xfrm>
            <a:off x="5620972" y="2779606"/>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地貌</a:t>
            </a:r>
            <a:endParaRPr lang="zh-TW" altLang="en-US" b="1" dirty="0">
              <a:solidFill>
                <a:schemeClr val="tx1"/>
              </a:solidFill>
            </a:endParaRPr>
          </a:p>
        </p:txBody>
      </p:sp>
      <p:sp>
        <p:nvSpPr>
          <p:cNvPr id="36" name="矩形 35"/>
          <p:cNvSpPr/>
          <p:nvPr/>
        </p:nvSpPr>
        <p:spPr>
          <a:xfrm>
            <a:off x="7426660" y="2789504"/>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破</a:t>
            </a:r>
            <a:r>
              <a:rPr lang="zh-TW" altLang="en-US" b="1" dirty="0">
                <a:solidFill>
                  <a:schemeClr val="tx1"/>
                </a:solidFill>
              </a:rPr>
              <a:t>風</a:t>
            </a:r>
          </a:p>
        </p:txBody>
      </p:sp>
      <p:sp>
        <p:nvSpPr>
          <p:cNvPr id="37" name="矩形 36"/>
          <p:cNvSpPr/>
          <p:nvPr/>
        </p:nvSpPr>
        <p:spPr>
          <a:xfrm>
            <a:off x="5620972" y="1807340"/>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地理</a:t>
            </a:r>
            <a:endParaRPr lang="zh-TW" altLang="en-US" b="1" dirty="0">
              <a:solidFill>
                <a:schemeClr val="tx1"/>
              </a:solidFill>
            </a:endParaRPr>
          </a:p>
        </p:txBody>
      </p:sp>
      <p:sp>
        <p:nvSpPr>
          <p:cNvPr id="38" name="矩形 37"/>
          <p:cNvSpPr/>
          <p:nvPr/>
        </p:nvSpPr>
        <p:spPr>
          <a:xfrm>
            <a:off x="5620972" y="2281529"/>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地形</a:t>
            </a:r>
            <a:endParaRPr lang="zh-TW" altLang="en-US" b="1" dirty="0">
              <a:solidFill>
                <a:schemeClr val="tx1"/>
              </a:solidFill>
            </a:endParaRPr>
          </a:p>
        </p:txBody>
      </p:sp>
      <p:sp>
        <p:nvSpPr>
          <p:cNvPr id="39" name="矩形 38"/>
          <p:cNvSpPr/>
          <p:nvPr/>
        </p:nvSpPr>
        <p:spPr>
          <a:xfrm>
            <a:off x="6523816" y="2789504"/>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尺</a:t>
            </a:r>
            <a:r>
              <a:rPr lang="zh-TW" altLang="en-US" b="1" dirty="0">
                <a:solidFill>
                  <a:schemeClr val="tx1"/>
                </a:solidFill>
              </a:rPr>
              <a:t>寸</a:t>
            </a:r>
          </a:p>
        </p:txBody>
      </p:sp>
      <p:sp>
        <p:nvSpPr>
          <p:cNvPr id="40" name="矩形 39"/>
          <p:cNvSpPr/>
          <p:nvPr/>
        </p:nvSpPr>
        <p:spPr>
          <a:xfrm>
            <a:off x="6523816" y="1817238"/>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分</a:t>
            </a:r>
            <a:r>
              <a:rPr lang="zh-TW" altLang="en-US" b="1" dirty="0">
                <a:solidFill>
                  <a:schemeClr val="tx1"/>
                </a:solidFill>
              </a:rPr>
              <a:t>布</a:t>
            </a:r>
          </a:p>
        </p:txBody>
      </p:sp>
      <p:sp>
        <p:nvSpPr>
          <p:cNvPr id="41" name="矩形 40"/>
          <p:cNvSpPr/>
          <p:nvPr/>
        </p:nvSpPr>
        <p:spPr>
          <a:xfrm>
            <a:off x="6523816" y="2291427"/>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型</a:t>
            </a:r>
            <a:r>
              <a:rPr lang="zh-TW" altLang="en-US" b="1" dirty="0">
                <a:solidFill>
                  <a:schemeClr val="tx1"/>
                </a:solidFill>
              </a:rPr>
              <a:t>式</a:t>
            </a:r>
          </a:p>
        </p:txBody>
      </p:sp>
      <p:sp>
        <p:nvSpPr>
          <p:cNvPr id="42" name="矩形 41"/>
          <p:cNvSpPr/>
          <p:nvPr/>
        </p:nvSpPr>
        <p:spPr>
          <a:xfrm>
            <a:off x="4707151" y="2789504"/>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風壓</a:t>
            </a:r>
            <a:endParaRPr lang="zh-TW" altLang="en-US" b="1" dirty="0">
              <a:solidFill>
                <a:schemeClr val="tx1"/>
              </a:solidFill>
            </a:endParaRPr>
          </a:p>
        </p:txBody>
      </p:sp>
      <p:sp>
        <p:nvSpPr>
          <p:cNvPr id="43" name="矩形 42"/>
          <p:cNvSpPr/>
          <p:nvPr/>
        </p:nvSpPr>
        <p:spPr>
          <a:xfrm>
            <a:off x="7426660" y="2281529"/>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颱</a:t>
            </a:r>
            <a:r>
              <a:rPr lang="zh-TW" altLang="en-US" b="1" dirty="0" smtClean="0">
                <a:solidFill>
                  <a:schemeClr val="tx1"/>
                </a:solidFill>
              </a:rPr>
              <a:t>風</a:t>
            </a:r>
            <a:endParaRPr lang="zh-TW" altLang="en-US" b="1" dirty="0">
              <a:solidFill>
                <a:schemeClr val="tx1"/>
              </a:solidFill>
            </a:endParaRPr>
          </a:p>
        </p:txBody>
      </p:sp>
      <p:sp>
        <p:nvSpPr>
          <p:cNvPr id="44" name="矩形 43"/>
          <p:cNvSpPr/>
          <p:nvPr/>
        </p:nvSpPr>
        <p:spPr>
          <a:xfrm>
            <a:off x="7426660" y="1806213"/>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對流</a:t>
            </a:r>
            <a:endParaRPr lang="zh-TW" altLang="en-US" b="1" dirty="0">
              <a:solidFill>
                <a:schemeClr val="tx1"/>
              </a:solidFill>
            </a:endParaRPr>
          </a:p>
        </p:txBody>
      </p:sp>
      <p:sp>
        <p:nvSpPr>
          <p:cNvPr id="45" name="矩形 44"/>
          <p:cNvSpPr/>
          <p:nvPr/>
        </p:nvSpPr>
        <p:spPr>
          <a:xfrm>
            <a:off x="5610420" y="3365568"/>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型</a:t>
            </a:r>
            <a:r>
              <a:rPr lang="zh-TW" altLang="en-US" b="1" dirty="0">
                <a:solidFill>
                  <a:schemeClr val="tx1"/>
                </a:solidFill>
              </a:rPr>
              <a:t>式</a:t>
            </a:r>
          </a:p>
        </p:txBody>
      </p:sp>
      <p:sp>
        <p:nvSpPr>
          <p:cNvPr id="46" name="矩形 45"/>
          <p:cNvSpPr/>
          <p:nvPr/>
        </p:nvSpPr>
        <p:spPr>
          <a:xfrm>
            <a:off x="4720863" y="3345660"/>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風</a:t>
            </a:r>
            <a:r>
              <a:rPr lang="zh-TW" altLang="en-US" b="1" dirty="0">
                <a:solidFill>
                  <a:schemeClr val="tx1"/>
                </a:solidFill>
              </a:rPr>
              <a:t>向</a:t>
            </a:r>
          </a:p>
        </p:txBody>
      </p:sp>
      <p:sp>
        <p:nvSpPr>
          <p:cNvPr id="47" name="矩形 46"/>
          <p:cNvSpPr/>
          <p:nvPr/>
        </p:nvSpPr>
        <p:spPr>
          <a:xfrm>
            <a:off x="5610420" y="3869624"/>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尺寸</a:t>
            </a:r>
            <a:endParaRPr lang="zh-TW" altLang="en-US" b="1" dirty="0">
              <a:solidFill>
                <a:schemeClr val="tx1"/>
              </a:solidFill>
            </a:endParaRPr>
          </a:p>
        </p:txBody>
      </p:sp>
      <p:sp>
        <p:nvSpPr>
          <p:cNvPr id="48" name="矩形 47"/>
          <p:cNvSpPr/>
          <p:nvPr/>
        </p:nvSpPr>
        <p:spPr>
          <a:xfrm>
            <a:off x="4720863" y="3888248"/>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風速</a:t>
            </a:r>
            <a:endParaRPr lang="zh-TW" altLang="en-US" b="1" dirty="0">
              <a:solidFill>
                <a:schemeClr val="tx1"/>
              </a:solidFill>
            </a:endParaRPr>
          </a:p>
        </p:txBody>
      </p:sp>
      <p:sp>
        <p:nvSpPr>
          <p:cNvPr id="49" name="矩形 48"/>
          <p:cNvSpPr/>
          <p:nvPr/>
        </p:nvSpPr>
        <p:spPr>
          <a:xfrm>
            <a:off x="6519376" y="3365568"/>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應</a:t>
            </a:r>
            <a:r>
              <a:rPr lang="zh-TW" altLang="en-US" b="1" dirty="0">
                <a:solidFill>
                  <a:schemeClr val="tx1"/>
                </a:solidFill>
              </a:rPr>
              <a:t>力</a:t>
            </a:r>
          </a:p>
        </p:txBody>
      </p:sp>
      <p:sp>
        <p:nvSpPr>
          <p:cNvPr id="50" name="矩形 49"/>
          <p:cNvSpPr/>
          <p:nvPr/>
        </p:nvSpPr>
        <p:spPr>
          <a:xfrm>
            <a:off x="6519376" y="3869624"/>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應</a:t>
            </a:r>
            <a:r>
              <a:rPr lang="zh-TW" altLang="en-US" b="1" dirty="0">
                <a:solidFill>
                  <a:schemeClr val="tx1"/>
                </a:solidFill>
              </a:rPr>
              <a:t>變</a:t>
            </a:r>
          </a:p>
        </p:txBody>
      </p:sp>
      <p:sp>
        <p:nvSpPr>
          <p:cNvPr id="51" name="矩形 50"/>
          <p:cNvSpPr/>
          <p:nvPr/>
        </p:nvSpPr>
        <p:spPr>
          <a:xfrm>
            <a:off x="6056768" y="4621420"/>
            <a:ext cx="1107520"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力學分析</a:t>
            </a:r>
          </a:p>
        </p:txBody>
      </p:sp>
      <p:sp>
        <p:nvSpPr>
          <p:cNvPr id="52" name="矩形 51"/>
          <p:cNvSpPr/>
          <p:nvPr/>
        </p:nvSpPr>
        <p:spPr>
          <a:xfrm>
            <a:off x="4720862" y="4639911"/>
            <a:ext cx="1291297"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材質分析</a:t>
            </a:r>
            <a:endParaRPr lang="zh-TW" altLang="en-US" b="1" dirty="0">
              <a:solidFill>
                <a:schemeClr val="tx1"/>
              </a:solidFill>
            </a:endParaRPr>
          </a:p>
        </p:txBody>
      </p:sp>
      <p:sp>
        <p:nvSpPr>
          <p:cNvPr id="55" name="矩形 54"/>
          <p:cNvSpPr/>
          <p:nvPr/>
        </p:nvSpPr>
        <p:spPr>
          <a:xfrm>
            <a:off x="7208897" y="4608931"/>
            <a:ext cx="1107520"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化學分析</a:t>
            </a:r>
            <a:endParaRPr lang="zh-TW" altLang="en-US" b="1" dirty="0">
              <a:solidFill>
                <a:schemeClr val="tx1"/>
              </a:solidFill>
            </a:endParaRPr>
          </a:p>
        </p:txBody>
      </p:sp>
      <p:sp>
        <p:nvSpPr>
          <p:cNvPr id="56" name="矩形 55"/>
          <p:cNvSpPr/>
          <p:nvPr/>
        </p:nvSpPr>
        <p:spPr>
          <a:xfrm>
            <a:off x="6056768" y="5305096"/>
            <a:ext cx="1107520"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力學傳遞</a:t>
            </a:r>
            <a:endParaRPr lang="zh-TW" altLang="en-US" b="1" dirty="0">
              <a:solidFill>
                <a:schemeClr val="tx1"/>
              </a:solidFill>
            </a:endParaRPr>
          </a:p>
        </p:txBody>
      </p:sp>
      <p:sp>
        <p:nvSpPr>
          <p:cNvPr id="57" name="矩形 56"/>
          <p:cNvSpPr/>
          <p:nvPr/>
        </p:nvSpPr>
        <p:spPr>
          <a:xfrm>
            <a:off x="7208897" y="5292607"/>
            <a:ext cx="1107520"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腐蝕防</a:t>
            </a:r>
            <a:r>
              <a:rPr lang="zh-TW" altLang="en-US" b="1" dirty="0">
                <a:solidFill>
                  <a:schemeClr val="tx1"/>
                </a:solidFill>
              </a:rPr>
              <a:t>治</a:t>
            </a:r>
          </a:p>
        </p:txBody>
      </p:sp>
      <p:sp>
        <p:nvSpPr>
          <p:cNvPr id="58" name="矩形 57"/>
          <p:cNvSpPr/>
          <p:nvPr/>
        </p:nvSpPr>
        <p:spPr>
          <a:xfrm>
            <a:off x="4720861" y="5312107"/>
            <a:ext cx="1291297"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連接材料</a:t>
            </a:r>
            <a:endParaRPr lang="zh-TW" altLang="en-US" b="1" dirty="0">
              <a:solidFill>
                <a:schemeClr val="tx1"/>
              </a:solidFill>
            </a:endParaRPr>
          </a:p>
        </p:txBody>
      </p:sp>
      <p:sp>
        <p:nvSpPr>
          <p:cNvPr id="59" name="矩形 58"/>
          <p:cNvSpPr/>
          <p:nvPr/>
        </p:nvSpPr>
        <p:spPr>
          <a:xfrm>
            <a:off x="6056768" y="5894553"/>
            <a:ext cx="1107520"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基礎抵抗</a:t>
            </a:r>
            <a:endParaRPr lang="zh-TW" altLang="en-US" b="1" dirty="0">
              <a:solidFill>
                <a:schemeClr val="tx1"/>
              </a:solidFill>
            </a:endParaRPr>
          </a:p>
        </p:txBody>
      </p:sp>
      <p:sp>
        <p:nvSpPr>
          <p:cNvPr id="60" name="矩形 59"/>
          <p:cNvSpPr/>
          <p:nvPr/>
        </p:nvSpPr>
        <p:spPr>
          <a:xfrm>
            <a:off x="7208897" y="5872743"/>
            <a:ext cx="1107520"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破</a:t>
            </a:r>
            <a:r>
              <a:rPr lang="zh-TW" altLang="en-US" b="1" dirty="0">
                <a:solidFill>
                  <a:schemeClr val="tx1"/>
                </a:solidFill>
              </a:rPr>
              <a:t>壞</a:t>
            </a:r>
            <a:r>
              <a:rPr lang="zh-TW" altLang="en-US" b="1" dirty="0" smtClean="0">
                <a:solidFill>
                  <a:schemeClr val="tx1"/>
                </a:solidFill>
              </a:rPr>
              <a:t>防治</a:t>
            </a:r>
            <a:endParaRPr lang="zh-TW" altLang="en-US" b="1" dirty="0">
              <a:solidFill>
                <a:schemeClr val="tx1"/>
              </a:solidFill>
            </a:endParaRPr>
          </a:p>
        </p:txBody>
      </p:sp>
      <p:sp>
        <p:nvSpPr>
          <p:cNvPr id="61" name="矩形 60"/>
          <p:cNvSpPr/>
          <p:nvPr/>
        </p:nvSpPr>
        <p:spPr>
          <a:xfrm>
            <a:off x="4720861" y="5901564"/>
            <a:ext cx="1291297"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rPr>
              <a:t>基</a:t>
            </a:r>
            <a:r>
              <a:rPr lang="zh-TW" altLang="en-US" b="1" dirty="0">
                <a:solidFill>
                  <a:schemeClr val="tx1"/>
                </a:solidFill>
              </a:rPr>
              <a:t>礎</a:t>
            </a:r>
            <a:r>
              <a:rPr lang="zh-TW" altLang="en-US" b="1" dirty="0" smtClean="0">
                <a:solidFill>
                  <a:schemeClr val="tx1"/>
                </a:solidFill>
              </a:rPr>
              <a:t>材料</a:t>
            </a:r>
            <a:endParaRPr lang="zh-TW" altLang="en-US" b="1" dirty="0">
              <a:solidFill>
                <a:schemeClr val="tx1"/>
              </a:solidFill>
            </a:endParaRPr>
          </a:p>
        </p:txBody>
      </p:sp>
      <p:sp>
        <p:nvSpPr>
          <p:cNvPr id="2" name="矩形 1"/>
          <p:cNvSpPr/>
          <p:nvPr/>
        </p:nvSpPr>
        <p:spPr>
          <a:xfrm>
            <a:off x="311460" y="1158627"/>
            <a:ext cx="3663892" cy="428749"/>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smtClean="0">
                <a:solidFill>
                  <a:schemeClr val="tx1"/>
                </a:solidFill>
                <a:latin typeface="標楷體" panose="03000509000000000000" pitchFamily="65" charset="-120"/>
                <a:ea typeface="標楷體" panose="03000509000000000000" pitchFamily="65" charset="-120"/>
              </a:rPr>
              <a:t>溫室工程分析方法</a:t>
            </a:r>
            <a:endParaRPr lang="zh-TW" altLang="en-US" sz="2400" dirty="0">
              <a:solidFill>
                <a:schemeClr val="tx1"/>
              </a:solidFill>
              <a:latin typeface="標楷體" panose="03000509000000000000" pitchFamily="65" charset="-120"/>
              <a:ea typeface="標楷體" panose="03000509000000000000" pitchFamily="65" charset="-120"/>
            </a:endParaRPr>
          </a:p>
        </p:txBody>
      </p:sp>
      <p:sp>
        <p:nvSpPr>
          <p:cNvPr id="53" name="矩形 52"/>
          <p:cNvSpPr/>
          <p:nvPr/>
        </p:nvSpPr>
        <p:spPr>
          <a:xfrm>
            <a:off x="4606774" y="1179693"/>
            <a:ext cx="3663892" cy="428749"/>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smtClean="0">
                <a:solidFill>
                  <a:schemeClr val="tx1"/>
                </a:solidFill>
                <a:latin typeface="標楷體" panose="03000509000000000000" pitchFamily="65" charset="-120"/>
                <a:ea typeface="標楷體" panose="03000509000000000000" pitchFamily="65" charset="-120"/>
              </a:rPr>
              <a:t>溫室工程分析項目</a:t>
            </a:r>
            <a:endParaRPr lang="zh-TW" altLang="en-US" sz="2400"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781767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6457950" y="6520259"/>
            <a:ext cx="2057400" cy="365125"/>
          </a:xfrm>
        </p:spPr>
        <p:txBody>
          <a:bodyPr/>
          <a:lstStyle/>
          <a:p>
            <a:pPr>
              <a:defRPr/>
            </a:pPr>
            <a:fld id="{23815EA3-284F-416B-AAFF-17C373D551D1}" type="slidenum">
              <a:rPr lang="zh-TW" altLang="en-US" smtClean="0">
                <a:solidFill>
                  <a:prstClr val="black">
                    <a:tint val="75000"/>
                  </a:prstClr>
                </a:solidFill>
              </a:rPr>
              <a:pPr>
                <a:defRPr/>
              </a:pPr>
              <a:t>33</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0" y="692696"/>
            <a:ext cx="9028421" cy="2917671"/>
          </a:xfrm>
          <a:prstGeom prst="rect">
            <a:avLst/>
          </a:prstGeom>
        </p:spPr>
      </p:pic>
      <p:pic>
        <p:nvPicPr>
          <p:cNvPr id="6" name="圖片 5">
            <a:extLst>
              <a:ext uri="{FF2B5EF4-FFF2-40B4-BE49-F238E27FC236}">
                <a16:creationId xmlns="" xmlns:xdr="http://schemas.openxmlformats.org/drawingml/2006/spreadsheetDrawing" xmlns:a16="http://schemas.microsoft.com/office/drawing/2014/main" xmlns:lc="http://schemas.openxmlformats.org/drawingml/2006/lockedCanvas" id="{C2AC5A31-8611-4876-85AB-55199F0A9A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05586" y="5019957"/>
            <a:ext cx="2514088" cy="1682864"/>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 xmlns:xdr="http://schemas.openxmlformats.org/drawingml/2006/spreadsheetDrawing" xmlns:a16="http://schemas.microsoft.com/office/drawing/2014/main" xmlns:lc="http://schemas.openxmlformats.org/drawingml/2006/lockedCanvas" id="{CDCFA888-99F9-4B7F-8875-2B7104D4A26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897" t="58219" r="24985" b="5081"/>
          <a:stretch/>
        </p:blipFill>
        <p:spPr bwMode="auto">
          <a:xfrm rot="10800000">
            <a:off x="4164116" y="5537123"/>
            <a:ext cx="1008112" cy="983134"/>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 xmlns:xdr="http://schemas.openxmlformats.org/drawingml/2006/spreadsheetDrawing" xmlns:a16="http://schemas.microsoft.com/office/drawing/2014/main" xmlns:lc="http://schemas.openxmlformats.org/drawingml/2006/lockedCanvas" id="{BBDE3002-E6AE-4AAE-8371-EA2676B9DB3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862" t="36286" r="21749"/>
          <a:stretch/>
        </p:blipFill>
        <p:spPr bwMode="auto">
          <a:xfrm rot="10800000">
            <a:off x="7735809" y="4894399"/>
            <a:ext cx="1276476" cy="1808422"/>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 xmlns:xdr="http://schemas.openxmlformats.org/drawingml/2006/spreadsheetDrawing" xmlns:a16="http://schemas.microsoft.com/office/drawing/2014/main" xmlns:lc="http://schemas.openxmlformats.org/drawingml/2006/lockedCanvas" id="{9C3CF6FD-C70D-4163-8CEC-964B6CE8BDD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173" t="17278" r="15448" b="13150"/>
          <a:stretch/>
        </p:blipFill>
        <p:spPr bwMode="auto">
          <a:xfrm rot="10800000">
            <a:off x="5161779" y="3713319"/>
            <a:ext cx="2574029" cy="1344887"/>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p:cNvPicPr>
            <a:picLocks noChangeAspect="1"/>
          </p:cNvPicPr>
          <p:nvPr/>
        </p:nvPicPr>
        <p:blipFill>
          <a:blip r:embed="rId7"/>
          <a:stretch>
            <a:fillRect/>
          </a:stretch>
        </p:blipFill>
        <p:spPr>
          <a:xfrm>
            <a:off x="1547664" y="4894399"/>
            <a:ext cx="2224321" cy="1529222"/>
          </a:xfrm>
          <a:prstGeom prst="rect">
            <a:avLst/>
          </a:prstGeom>
        </p:spPr>
      </p:pic>
      <p:sp>
        <p:nvSpPr>
          <p:cNvPr id="21" name="向右箭號 20"/>
          <p:cNvSpPr/>
          <p:nvPr/>
        </p:nvSpPr>
        <p:spPr>
          <a:xfrm>
            <a:off x="395536" y="5609132"/>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圓角矩形 9"/>
          <p:cNvSpPr/>
          <p:nvPr/>
        </p:nvSpPr>
        <p:spPr>
          <a:xfrm>
            <a:off x="2273914" y="116632"/>
            <a:ext cx="4026277" cy="473113"/>
          </a:xfrm>
          <a:prstGeom prst="roundRect">
            <a:avLst/>
          </a:prstGeom>
          <a:solidFill>
            <a:srgbClr val="FFFF0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1" i="0" u="none" strike="noStrike" kern="0" cap="all" spc="0" normalizeH="0" baseline="0" noProof="0" dirty="0" smtClean="0">
                <a:ln>
                  <a:noFill/>
                </a:ln>
                <a:solidFill>
                  <a:prstClr val="black"/>
                </a:solidFill>
                <a:effectLst>
                  <a:outerShdw blurRad="38100" dist="38100" dir="2700000" algn="tl">
                    <a:srgbClr val="000000">
                      <a:alpha val="43137"/>
                    </a:srgbClr>
                  </a:outerShdw>
                </a:effectLst>
                <a:uLnTx/>
                <a:uFillTx/>
                <a:latin typeface="標楷體" pitchFamily="65" charset="-120"/>
                <a:ea typeface="標楷體" pitchFamily="65" charset="-120"/>
                <a:cs typeface="+mn-cs"/>
              </a:rPr>
              <a:t>溫室構造流體動力分析</a:t>
            </a:r>
          </a:p>
        </p:txBody>
      </p:sp>
    </p:spTree>
    <p:extLst>
      <p:ext uri="{BB962C8B-B14F-4D97-AF65-F5344CB8AC3E}">
        <p14:creationId xmlns:p14="http://schemas.microsoft.com/office/powerpoint/2010/main" val="27304551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34</a:t>
            </a:fld>
            <a:endParaRPr lang="zh-TW" altLang="en-US">
              <a:solidFill>
                <a:prstClr val="black">
                  <a:tint val="75000"/>
                </a:prstClr>
              </a:solidFill>
            </a:endParaRPr>
          </a:p>
        </p:txBody>
      </p:sp>
      <p:pic>
        <p:nvPicPr>
          <p:cNvPr id="5" name="圖片 4"/>
          <p:cNvPicPr>
            <a:picLocks noChangeAspect="1"/>
          </p:cNvPicPr>
          <p:nvPr/>
        </p:nvPicPr>
        <p:blipFill>
          <a:blip r:embed="rId2"/>
          <a:stretch>
            <a:fillRect/>
          </a:stretch>
        </p:blipFill>
        <p:spPr>
          <a:xfrm>
            <a:off x="224819" y="3635903"/>
            <a:ext cx="8461981" cy="1337380"/>
          </a:xfrm>
          <a:prstGeom prst="rect">
            <a:avLst/>
          </a:prstGeom>
        </p:spPr>
      </p:pic>
      <p:pic>
        <p:nvPicPr>
          <p:cNvPr id="12" name="圖片 11"/>
          <p:cNvPicPr>
            <a:picLocks noChangeAspect="1"/>
          </p:cNvPicPr>
          <p:nvPr/>
        </p:nvPicPr>
        <p:blipFill>
          <a:blip r:embed="rId3"/>
          <a:stretch>
            <a:fillRect/>
          </a:stretch>
        </p:blipFill>
        <p:spPr>
          <a:xfrm>
            <a:off x="342287" y="5267325"/>
            <a:ext cx="8461981" cy="1160108"/>
          </a:xfrm>
          <a:prstGeom prst="rect">
            <a:avLst/>
          </a:prstGeom>
        </p:spPr>
      </p:pic>
      <p:pic>
        <p:nvPicPr>
          <p:cNvPr id="13" name="圖片 12"/>
          <p:cNvPicPr>
            <a:picLocks noChangeAspect="1"/>
          </p:cNvPicPr>
          <p:nvPr/>
        </p:nvPicPr>
        <p:blipFill>
          <a:blip r:embed="rId4"/>
          <a:stretch>
            <a:fillRect/>
          </a:stretch>
        </p:blipFill>
        <p:spPr>
          <a:xfrm>
            <a:off x="0" y="1610602"/>
            <a:ext cx="8984202" cy="739520"/>
          </a:xfrm>
          <a:prstGeom prst="rect">
            <a:avLst/>
          </a:prstGeom>
        </p:spPr>
      </p:pic>
      <p:pic>
        <p:nvPicPr>
          <p:cNvPr id="14" name="圖片 13"/>
          <p:cNvPicPr>
            <a:picLocks noChangeAspect="1"/>
          </p:cNvPicPr>
          <p:nvPr/>
        </p:nvPicPr>
        <p:blipFill>
          <a:blip r:embed="rId5"/>
          <a:stretch>
            <a:fillRect/>
          </a:stretch>
        </p:blipFill>
        <p:spPr>
          <a:xfrm>
            <a:off x="62144" y="375199"/>
            <a:ext cx="8859915" cy="941361"/>
          </a:xfrm>
          <a:prstGeom prst="rect">
            <a:avLst/>
          </a:prstGeom>
        </p:spPr>
      </p:pic>
      <p:pic>
        <p:nvPicPr>
          <p:cNvPr id="15" name="圖片 14"/>
          <p:cNvPicPr>
            <a:picLocks noChangeAspect="1"/>
          </p:cNvPicPr>
          <p:nvPr/>
        </p:nvPicPr>
        <p:blipFill>
          <a:blip r:embed="rId6"/>
          <a:stretch>
            <a:fillRect/>
          </a:stretch>
        </p:blipFill>
        <p:spPr>
          <a:xfrm>
            <a:off x="62144" y="2538959"/>
            <a:ext cx="8797771" cy="727499"/>
          </a:xfrm>
          <a:prstGeom prst="rect">
            <a:avLst/>
          </a:prstGeom>
        </p:spPr>
      </p:pic>
      <p:sp>
        <p:nvSpPr>
          <p:cNvPr id="8" name="圓角矩形 7"/>
          <p:cNvSpPr/>
          <p:nvPr/>
        </p:nvSpPr>
        <p:spPr>
          <a:xfrm>
            <a:off x="3203848" y="52313"/>
            <a:ext cx="2932427" cy="45693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溫室構造結構工</a:t>
            </a:r>
            <a:r>
              <a:rPr lang="zh-TW" altLang="en-US"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rPr>
              <a:t>程</a:t>
            </a:r>
            <a:r>
              <a:rPr lang="zh-TW" altLang="en-US" sz="2000" b="1" cap="all" dirty="0" smtClean="0">
                <a:solidFill>
                  <a:prstClr val="black"/>
                </a:solidFill>
                <a:effectLst>
                  <a:outerShdw blurRad="38100" dist="38100" dir="2700000" algn="tl">
                    <a:srgbClr val="000000">
                      <a:alpha val="43137"/>
                    </a:srgbClr>
                  </a:outerShdw>
                </a:effectLst>
                <a:latin typeface="標楷體" pitchFamily="65" charset="-120"/>
                <a:ea typeface="標楷體" pitchFamily="65" charset="-120"/>
              </a:rPr>
              <a:t>分析</a:t>
            </a:r>
            <a:endParaRPr lang="zh-TW" altLang="en-US" sz="2000" b="1" cap="all" dirty="0">
              <a:solidFill>
                <a:prstClr val="black"/>
              </a:solidFill>
              <a:effectLst>
                <a:outerShdw blurRad="38100" dist="38100" dir="2700000" algn="tl">
                  <a:srgbClr val="000000">
                    <a:alpha val="43137"/>
                  </a:srgbClr>
                </a:outerShdw>
              </a:effectLst>
              <a:latin typeface="標楷體" pitchFamily="65" charset="-120"/>
              <a:ea typeface="標楷體" pitchFamily="65" charset="-120"/>
            </a:endParaRPr>
          </a:p>
        </p:txBody>
      </p:sp>
    </p:spTree>
    <p:extLst>
      <p:ext uri="{BB962C8B-B14F-4D97-AF65-F5344CB8AC3E}">
        <p14:creationId xmlns:p14="http://schemas.microsoft.com/office/powerpoint/2010/main" val="38997602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投影片編號版面配置區 2"/>
          <p:cNvSpPr>
            <a:spLocks noGrp="1"/>
          </p:cNvSpPr>
          <p:nvPr>
            <p:ph type="sldNum" sz="quarter" idx="12"/>
          </p:nvPr>
        </p:nvSpPr>
        <p:spPr>
          <a:xfrm>
            <a:off x="6457950" y="6356351"/>
            <a:ext cx="2568484" cy="365125"/>
          </a:xfrm>
        </p:spPr>
        <p:txBody>
          <a:bodyPr/>
          <a:lstStyle/>
          <a:p>
            <a:pPr>
              <a:defRPr/>
            </a:pPr>
            <a:fld id="{23815EA3-284F-416B-AAFF-17C373D551D1}" type="slidenum">
              <a:rPr lang="zh-TW" altLang="en-US" sz="1400" smtClean="0"/>
              <a:pPr>
                <a:defRPr/>
              </a:pPr>
              <a:t>35</a:t>
            </a:fld>
            <a:endParaRPr lang="zh-TW" altLang="en-US" sz="1400" dirty="0"/>
          </a:p>
        </p:txBody>
      </p:sp>
      <p:sp>
        <p:nvSpPr>
          <p:cNvPr id="17" name="矩形 16"/>
          <p:cNvSpPr/>
          <p:nvPr/>
        </p:nvSpPr>
        <p:spPr>
          <a:xfrm>
            <a:off x="251520" y="764704"/>
            <a:ext cx="8892480" cy="5863144"/>
          </a:xfrm>
          <a:prstGeom prst="rect">
            <a:avLst/>
          </a:prstGeom>
        </p:spPr>
        <p:txBody>
          <a:bodyPr wrap="square">
            <a:spAutoFit/>
          </a:bodyPr>
          <a:lstStyle/>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3200" b="1" dirty="0" smtClean="0">
                <a:solidFill>
                  <a:srgbClr val="FF0000"/>
                </a:solidFill>
                <a:latin typeface="Times New Roman" pitchFamily="18" charset="0"/>
                <a:ea typeface="標楷體" panose="03000509000000000000" pitchFamily="65" charset="-120"/>
                <a:cs typeface="Times New Roman" pitchFamily="18" charset="0"/>
              </a:rPr>
              <a:t>A</a:t>
            </a:r>
            <a:r>
              <a:rPr lang="en-US" altLang="zh-TW" sz="3200" b="1" u="sng" dirty="0" smtClean="0">
                <a:solidFill>
                  <a:srgbClr val="FF0000"/>
                </a:solidFill>
                <a:latin typeface="Times New Roman" pitchFamily="18" charset="0"/>
                <a:ea typeface="標楷體" panose="03000509000000000000" pitchFamily="65" charset="-120"/>
                <a:cs typeface="Times New Roman" pitchFamily="18" charset="0"/>
              </a:rPr>
              <a:t>3</a:t>
            </a:r>
            <a:r>
              <a:rPr lang="en-US" altLang="zh-TW" sz="3200" b="1" u="sng" dirty="0">
                <a:solidFill>
                  <a:srgbClr val="FF0000"/>
                </a:solidFill>
                <a:latin typeface="Times New Roman" pitchFamily="18" charset="0"/>
                <a:ea typeface="標楷體" panose="03000509000000000000" pitchFamily="65" charset="-120"/>
                <a:cs typeface="Times New Roman" pitchFamily="18" charset="0"/>
              </a:rPr>
              <a:t>.</a:t>
            </a:r>
            <a:r>
              <a:rPr lang="zh-TW" altLang="en-US" sz="3200" b="1" u="sng" dirty="0">
                <a:solidFill>
                  <a:srgbClr val="FF0000"/>
                </a:solidFill>
                <a:latin typeface="Times New Roman" pitchFamily="18" charset="0"/>
                <a:ea typeface="標楷體" panose="03000509000000000000" pitchFamily="65" charset="-120"/>
                <a:cs typeface="Times New Roman" pitchFamily="18" charset="0"/>
              </a:rPr>
              <a:t>溫室構造設計技術資料庫建立</a:t>
            </a: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400" b="1" dirty="0">
                <a:solidFill>
                  <a:srgbClr val="0000FF"/>
                </a:solidFill>
                <a:latin typeface="Times New Roman" pitchFamily="18" charset="0"/>
                <a:ea typeface="標楷體" panose="03000509000000000000" pitchFamily="65" charset="-120"/>
                <a:cs typeface="Times New Roman" pitchFamily="18" charset="0"/>
              </a:rPr>
              <a:t>1</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國內外</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溫室設計規範技術整合</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研究</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學習國外溫室先進國之溫室設計規範</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並</a:t>
            </a:r>
            <a:r>
              <a:rPr lang="zh-TW" altLang="en-US" sz="2400" b="1" dirty="0">
                <a:solidFill>
                  <a:srgbClr val="0000FF"/>
                </a:solidFill>
                <a:latin typeface="Times New Roman" pitchFamily="18" charset="0"/>
                <a:ea typeface="標楷體" panose="03000509000000000000" pitchFamily="65" charset="-120"/>
                <a:cs typeface="Times New Roman" pitchFamily="18" charset="0"/>
              </a:rPr>
              <a:t>進行國內溫室相關技術</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規範</a:t>
            </a:r>
            <a:r>
              <a:rPr lang="zh-TW" altLang="en-US" sz="2400" b="1" dirty="0">
                <a:solidFill>
                  <a:srgbClr val="0000FF"/>
                </a:solidFill>
                <a:latin typeface="Times New Roman" pitchFamily="18" charset="0"/>
                <a:ea typeface="標楷體" panose="03000509000000000000" pitchFamily="65" charset="-120"/>
                <a:cs typeface="Times New Roman" pitchFamily="18" charset="0"/>
              </a:rPr>
              <a:t>之研究分析，</a:t>
            </a: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經</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技術項目整合以利建立未來溫室設計的基本規則</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400" b="1" dirty="0">
                <a:solidFill>
                  <a:srgbClr val="0000FF"/>
                </a:solidFill>
                <a:latin typeface="Times New Roman" pitchFamily="18" charset="0"/>
                <a:ea typeface="標楷體" panose="03000509000000000000" pitchFamily="65" charset="-120"/>
                <a:cs typeface="Times New Roman" pitchFamily="18" charset="0"/>
              </a:rPr>
              <a:t>2</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溫室</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構造設計分析技術流程分析</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研究</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學習國外溫室先進國之溫室設計流程</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並</a:t>
            </a:r>
            <a:r>
              <a:rPr lang="zh-TW" altLang="en-US" sz="2400" b="1" dirty="0">
                <a:solidFill>
                  <a:srgbClr val="0000FF"/>
                </a:solidFill>
                <a:latin typeface="Times New Roman" pitchFamily="18" charset="0"/>
                <a:ea typeface="標楷體" panose="03000509000000000000" pitchFamily="65" charset="-120"/>
                <a:cs typeface="Times New Roman" pitchFamily="18" charset="0"/>
              </a:rPr>
              <a:t>進行國內溫室相關設計</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方法</a:t>
            </a:r>
            <a:r>
              <a:rPr lang="zh-TW" altLang="en-US" sz="2400" b="1" dirty="0">
                <a:solidFill>
                  <a:srgbClr val="0000FF"/>
                </a:solidFill>
                <a:latin typeface="Times New Roman" pitchFamily="18" charset="0"/>
                <a:ea typeface="標楷體" panose="03000509000000000000" pitchFamily="65" charset="-120"/>
                <a:cs typeface="Times New Roman" pitchFamily="18" charset="0"/>
              </a:rPr>
              <a:t>之研究分析，</a:t>
            </a: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以</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利建立未來溫室構造的標準設計分析流程</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400" b="1" dirty="0">
                <a:solidFill>
                  <a:srgbClr val="0000FF"/>
                </a:solidFill>
                <a:latin typeface="Times New Roman" pitchFamily="18" charset="0"/>
                <a:ea typeface="標楷體" panose="03000509000000000000" pitchFamily="65" charset="-120"/>
                <a:cs typeface="Times New Roman" pitchFamily="18" charset="0"/>
              </a:rPr>
              <a:t>3</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建立</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溫室構造設計技術資料庫</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整合</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溫室設計規範及標準設計分析流程</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進行</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溫室構造設計技術</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資料庫</a:t>
            </a:r>
            <a:r>
              <a:rPr lang="zh-TW" altLang="en-US" sz="2400" b="1" dirty="0">
                <a:solidFill>
                  <a:srgbClr val="0000FF"/>
                </a:solidFill>
                <a:latin typeface="Times New Roman" pitchFamily="18" charset="0"/>
                <a:ea typeface="標楷體" panose="03000509000000000000" pitchFamily="65" charset="-120"/>
                <a:cs typeface="Times New Roman" pitchFamily="18" charset="0"/>
              </a:rPr>
              <a:t>，</a:t>
            </a: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以</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利建立未來溫室構造的總體規劃設計。</a:t>
            </a:r>
          </a:p>
        </p:txBody>
      </p:sp>
    </p:spTree>
    <p:extLst>
      <p:ext uri="{BB962C8B-B14F-4D97-AF65-F5344CB8AC3E}">
        <p14:creationId xmlns:p14="http://schemas.microsoft.com/office/powerpoint/2010/main" val="28758454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pPr>
              <a:defRPr/>
            </a:pPr>
            <a:fld id="{6A94D31D-0B0A-4464-ADBC-5EACA5E46C3C}" type="slidenum">
              <a:rPr lang="zh-TW" altLang="en-US" smtClean="0"/>
              <a:pPr>
                <a:defRPr/>
              </a:pPr>
              <a:t>36</a:t>
            </a:fld>
            <a:endParaRPr lang="zh-TW" altLang="en-US"/>
          </a:p>
        </p:txBody>
      </p:sp>
      <p:sp>
        <p:nvSpPr>
          <p:cNvPr id="4" name="矩形 3"/>
          <p:cNvSpPr/>
          <p:nvPr/>
        </p:nvSpPr>
        <p:spPr>
          <a:xfrm>
            <a:off x="2310279" y="764704"/>
            <a:ext cx="4242921" cy="461665"/>
          </a:xfrm>
          <a:prstGeom prst="rect">
            <a:avLst/>
          </a:prstGeom>
          <a:solidFill>
            <a:schemeClr val="accent6">
              <a:lumMod val="60000"/>
              <a:lumOff val="40000"/>
            </a:schemeClr>
          </a:solidFill>
        </p:spPr>
        <p:txBody>
          <a:bodyPr wrap="square">
            <a:spAutoFit/>
          </a:bodyPr>
          <a:lstStyle/>
          <a:p>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A3.</a:t>
            </a:r>
            <a:r>
              <a:rPr lang="zh-TW"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zh-TW" sz="2400"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a:t>
            </a:r>
            <a:r>
              <a:rPr lang="zh-TW" altLang="en-US" sz="2400"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設計知識</a:t>
            </a:r>
            <a:r>
              <a:rPr lang="zh-TW" altLang="zh-TW" sz="2400"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庫建立</a:t>
            </a:r>
            <a:endParaRPr lang="zh-TW" altLang="en-US" sz="2400" b="1" dirty="0">
              <a:solidFill>
                <a:prstClr val="black"/>
              </a:solidFill>
            </a:endParaRPr>
          </a:p>
        </p:txBody>
      </p:sp>
      <p:sp>
        <p:nvSpPr>
          <p:cNvPr id="6" name="矩形 5"/>
          <p:cNvSpPr/>
          <p:nvPr/>
        </p:nvSpPr>
        <p:spPr>
          <a:xfrm>
            <a:off x="3579195" y="1536814"/>
            <a:ext cx="1800493" cy="369332"/>
          </a:xfrm>
          <a:prstGeom prst="rect">
            <a:avLst/>
          </a:prstGeom>
          <a:solidFill>
            <a:srgbClr val="FFFF00"/>
          </a:solidFill>
          <a:ln>
            <a:solidFill>
              <a:schemeClr val="tx1"/>
            </a:solidFill>
          </a:ln>
        </p:spPr>
        <p:txBody>
          <a:bodyPr wrap="none">
            <a:spAutoFit/>
          </a:bodyPr>
          <a:lstStyle/>
          <a:p>
            <a:r>
              <a:rPr lang="en-US" altLang="zh-TW" b="1" dirty="0">
                <a:solidFill>
                  <a:prstClr val="black"/>
                </a:solidFill>
                <a:latin typeface="標楷體" panose="03000509000000000000" pitchFamily="65" charset="-120"/>
                <a:ea typeface="標楷體" panose="03000509000000000000" pitchFamily="65" charset="-120"/>
              </a:rPr>
              <a:t>1.</a:t>
            </a:r>
            <a:r>
              <a:rPr lang="zh-TW" altLang="en-US" b="1" dirty="0">
                <a:solidFill>
                  <a:prstClr val="black"/>
                </a:solidFill>
                <a:latin typeface="標楷體" panose="03000509000000000000" pitchFamily="65" charset="-120"/>
                <a:ea typeface="標楷體" panose="03000509000000000000" pitchFamily="65" charset="-120"/>
              </a:rPr>
              <a:t>溫室規範設計</a:t>
            </a:r>
            <a:endParaRPr lang="en-US" altLang="zh-TW" b="1" dirty="0">
              <a:solidFill>
                <a:prstClr val="black"/>
              </a:solidFill>
              <a:latin typeface="標楷體" panose="03000509000000000000" pitchFamily="65" charset="-120"/>
              <a:ea typeface="標楷體" panose="03000509000000000000" pitchFamily="65" charset="-120"/>
            </a:endParaRPr>
          </a:p>
        </p:txBody>
      </p:sp>
      <p:sp>
        <p:nvSpPr>
          <p:cNvPr id="7" name="矩形 6"/>
          <p:cNvSpPr/>
          <p:nvPr/>
        </p:nvSpPr>
        <p:spPr>
          <a:xfrm>
            <a:off x="3579195" y="2207580"/>
            <a:ext cx="1800493" cy="369332"/>
          </a:xfrm>
          <a:prstGeom prst="rect">
            <a:avLst/>
          </a:prstGeom>
          <a:solidFill>
            <a:srgbClr val="FFFF00"/>
          </a:solidFill>
          <a:ln>
            <a:solidFill>
              <a:schemeClr val="tx1"/>
            </a:solidFill>
          </a:ln>
        </p:spPr>
        <p:txBody>
          <a:bodyPr wrap="none">
            <a:spAutoFit/>
          </a:bodyPr>
          <a:lstStyle/>
          <a:p>
            <a:r>
              <a:rPr lang="en-US" altLang="zh-TW" b="1" dirty="0">
                <a:solidFill>
                  <a:prstClr val="black"/>
                </a:solidFill>
                <a:latin typeface="標楷體" panose="03000509000000000000" pitchFamily="65" charset="-120"/>
                <a:ea typeface="標楷體" panose="03000509000000000000" pitchFamily="65" charset="-120"/>
              </a:rPr>
              <a:t>2.</a:t>
            </a:r>
            <a:r>
              <a:rPr lang="zh-TW" altLang="en-US" b="1" dirty="0">
                <a:solidFill>
                  <a:prstClr val="black"/>
                </a:solidFill>
                <a:latin typeface="標楷體" panose="03000509000000000000" pitchFamily="65" charset="-120"/>
                <a:ea typeface="標楷體" panose="03000509000000000000" pitchFamily="65" charset="-120"/>
              </a:rPr>
              <a:t>溫室型式設計</a:t>
            </a:r>
            <a:endParaRPr lang="en-US" altLang="zh-TW" b="1" dirty="0">
              <a:solidFill>
                <a:prstClr val="black"/>
              </a:solidFill>
              <a:latin typeface="標楷體" panose="03000509000000000000" pitchFamily="65" charset="-120"/>
              <a:ea typeface="標楷體" panose="03000509000000000000" pitchFamily="65" charset="-120"/>
            </a:endParaRPr>
          </a:p>
        </p:txBody>
      </p:sp>
      <p:sp>
        <p:nvSpPr>
          <p:cNvPr id="8" name="矩形 7"/>
          <p:cNvSpPr/>
          <p:nvPr/>
        </p:nvSpPr>
        <p:spPr>
          <a:xfrm>
            <a:off x="3579195" y="2933821"/>
            <a:ext cx="1800493" cy="369332"/>
          </a:xfrm>
          <a:prstGeom prst="rect">
            <a:avLst/>
          </a:prstGeom>
          <a:solidFill>
            <a:srgbClr val="FFFF00"/>
          </a:solidFill>
          <a:ln>
            <a:solidFill>
              <a:schemeClr val="tx1"/>
            </a:solidFill>
          </a:ln>
        </p:spPr>
        <p:txBody>
          <a:bodyPr wrap="none">
            <a:spAutoFit/>
          </a:bodyPr>
          <a:lstStyle/>
          <a:p>
            <a:r>
              <a:rPr lang="en-US" altLang="zh-TW" b="1" dirty="0">
                <a:solidFill>
                  <a:prstClr val="black"/>
                </a:solidFill>
                <a:latin typeface="標楷體" panose="03000509000000000000" pitchFamily="65" charset="-120"/>
                <a:ea typeface="標楷體" panose="03000509000000000000" pitchFamily="65" charset="-120"/>
              </a:rPr>
              <a:t>3.</a:t>
            </a:r>
            <a:r>
              <a:rPr lang="zh-TW" altLang="en-US" b="1" dirty="0">
                <a:solidFill>
                  <a:prstClr val="black"/>
                </a:solidFill>
                <a:latin typeface="標楷體" panose="03000509000000000000" pitchFamily="65" charset="-120"/>
                <a:ea typeface="標楷體" panose="03000509000000000000" pitchFamily="65" charset="-120"/>
              </a:rPr>
              <a:t>溫室材料設計</a:t>
            </a:r>
            <a:endParaRPr lang="en-US" altLang="zh-TW" b="1" dirty="0">
              <a:solidFill>
                <a:prstClr val="black"/>
              </a:solidFill>
              <a:latin typeface="標楷體" panose="03000509000000000000" pitchFamily="65" charset="-120"/>
              <a:ea typeface="標楷體" panose="03000509000000000000" pitchFamily="65" charset="-120"/>
            </a:endParaRPr>
          </a:p>
        </p:txBody>
      </p:sp>
      <p:sp>
        <p:nvSpPr>
          <p:cNvPr id="9" name="矩形 8"/>
          <p:cNvSpPr/>
          <p:nvPr/>
        </p:nvSpPr>
        <p:spPr>
          <a:xfrm>
            <a:off x="3570586" y="3636839"/>
            <a:ext cx="1830487" cy="369332"/>
          </a:xfrm>
          <a:prstGeom prst="rect">
            <a:avLst/>
          </a:prstGeom>
          <a:solidFill>
            <a:srgbClr val="FFFF00"/>
          </a:solidFill>
          <a:ln>
            <a:solidFill>
              <a:schemeClr val="tx1"/>
            </a:solidFill>
          </a:ln>
        </p:spPr>
        <p:txBody>
          <a:bodyPr wrap="square">
            <a:spAutoFit/>
          </a:bodyPr>
          <a:lstStyle/>
          <a:p>
            <a:r>
              <a:rPr lang="en-US" altLang="zh-TW" b="1" dirty="0" smtClean="0">
                <a:solidFill>
                  <a:prstClr val="black"/>
                </a:solidFill>
                <a:latin typeface="標楷體" panose="03000509000000000000" pitchFamily="65" charset="-120"/>
                <a:ea typeface="標楷體" panose="03000509000000000000" pitchFamily="65" charset="-120"/>
              </a:rPr>
              <a:t>4.</a:t>
            </a:r>
            <a:r>
              <a:rPr lang="zh-TW" altLang="en-US" b="1" dirty="0">
                <a:solidFill>
                  <a:prstClr val="black"/>
                </a:solidFill>
                <a:latin typeface="標楷體" panose="03000509000000000000" pitchFamily="65" charset="-120"/>
                <a:ea typeface="標楷體" panose="03000509000000000000" pitchFamily="65" charset="-120"/>
              </a:rPr>
              <a:t>溫室結構設計</a:t>
            </a:r>
            <a:endParaRPr lang="en-US" altLang="zh-TW" b="1" dirty="0">
              <a:solidFill>
                <a:prstClr val="black"/>
              </a:solidFill>
              <a:latin typeface="標楷體" panose="03000509000000000000" pitchFamily="65" charset="-120"/>
              <a:ea typeface="標楷體" panose="03000509000000000000" pitchFamily="65" charset="-120"/>
            </a:endParaRPr>
          </a:p>
        </p:txBody>
      </p:sp>
      <p:sp>
        <p:nvSpPr>
          <p:cNvPr id="10" name="矩形 9"/>
          <p:cNvSpPr/>
          <p:nvPr/>
        </p:nvSpPr>
        <p:spPr>
          <a:xfrm>
            <a:off x="3600873" y="4318966"/>
            <a:ext cx="1800493" cy="369332"/>
          </a:xfrm>
          <a:prstGeom prst="rect">
            <a:avLst/>
          </a:prstGeom>
          <a:solidFill>
            <a:srgbClr val="FFFF00"/>
          </a:solidFill>
          <a:ln>
            <a:solidFill>
              <a:schemeClr val="tx1"/>
            </a:solidFill>
          </a:ln>
        </p:spPr>
        <p:txBody>
          <a:bodyPr wrap="none">
            <a:spAutoFit/>
          </a:bodyPr>
          <a:lstStyle/>
          <a:p>
            <a:r>
              <a:rPr lang="en-US" altLang="zh-TW" b="1" dirty="0" smtClean="0">
                <a:solidFill>
                  <a:prstClr val="black"/>
                </a:solidFill>
                <a:latin typeface="標楷體" panose="03000509000000000000" pitchFamily="65" charset="-120"/>
                <a:ea typeface="標楷體" panose="03000509000000000000" pitchFamily="65" charset="-120"/>
              </a:rPr>
              <a:t>5.</a:t>
            </a:r>
            <a:r>
              <a:rPr lang="zh-TW" altLang="en-US" b="1" dirty="0">
                <a:solidFill>
                  <a:prstClr val="black"/>
                </a:solidFill>
                <a:latin typeface="標楷體" panose="03000509000000000000" pitchFamily="65" charset="-120"/>
                <a:ea typeface="標楷體" panose="03000509000000000000" pitchFamily="65" charset="-120"/>
              </a:rPr>
              <a:t>溫室基礎設計</a:t>
            </a:r>
            <a:endParaRPr lang="en-US" altLang="zh-TW" b="1" dirty="0">
              <a:solidFill>
                <a:prstClr val="black"/>
              </a:solidFill>
              <a:latin typeface="標楷體" panose="03000509000000000000" pitchFamily="65" charset="-120"/>
              <a:ea typeface="標楷體" panose="03000509000000000000" pitchFamily="65" charset="-120"/>
            </a:endParaRPr>
          </a:p>
        </p:txBody>
      </p:sp>
      <p:sp>
        <p:nvSpPr>
          <p:cNvPr id="11" name="矩形 10"/>
          <p:cNvSpPr/>
          <p:nvPr/>
        </p:nvSpPr>
        <p:spPr>
          <a:xfrm>
            <a:off x="3630867" y="4919967"/>
            <a:ext cx="1800493" cy="369332"/>
          </a:xfrm>
          <a:prstGeom prst="rect">
            <a:avLst/>
          </a:prstGeom>
          <a:solidFill>
            <a:srgbClr val="FFFF00"/>
          </a:solidFill>
          <a:ln>
            <a:solidFill>
              <a:schemeClr val="tx1"/>
            </a:solidFill>
          </a:ln>
        </p:spPr>
        <p:txBody>
          <a:bodyPr wrap="none">
            <a:spAutoFit/>
          </a:bodyPr>
          <a:lstStyle/>
          <a:p>
            <a:r>
              <a:rPr lang="en-US" altLang="zh-TW" b="1" dirty="0" smtClean="0">
                <a:solidFill>
                  <a:prstClr val="black"/>
                </a:solidFill>
                <a:latin typeface="標楷體" panose="03000509000000000000" pitchFamily="65" charset="-120"/>
                <a:ea typeface="標楷體" panose="03000509000000000000" pitchFamily="65" charset="-120"/>
              </a:rPr>
              <a:t>6.</a:t>
            </a:r>
            <a:r>
              <a:rPr lang="zh-TW" altLang="en-US" b="1" dirty="0">
                <a:solidFill>
                  <a:prstClr val="black"/>
                </a:solidFill>
                <a:latin typeface="標楷體" panose="03000509000000000000" pitchFamily="65" charset="-120"/>
                <a:ea typeface="標楷體" panose="03000509000000000000" pitchFamily="65" charset="-120"/>
              </a:rPr>
              <a:t>溫室製造設計</a:t>
            </a:r>
            <a:endParaRPr lang="en-US" altLang="zh-TW" b="1" dirty="0">
              <a:solidFill>
                <a:prstClr val="black"/>
              </a:solidFill>
              <a:latin typeface="標楷體" panose="03000509000000000000" pitchFamily="65" charset="-120"/>
              <a:ea typeface="標楷體" panose="03000509000000000000" pitchFamily="65" charset="-120"/>
            </a:endParaRPr>
          </a:p>
        </p:txBody>
      </p:sp>
      <p:sp>
        <p:nvSpPr>
          <p:cNvPr id="12" name="矩形 11"/>
          <p:cNvSpPr/>
          <p:nvPr/>
        </p:nvSpPr>
        <p:spPr>
          <a:xfrm>
            <a:off x="3630866" y="5577742"/>
            <a:ext cx="1800493" cy="369332"/>
          </a:xfrm>
          <a:prstGeom prst="rect">
            <a:avLst/>
          </a:prstGeom>
          <a:solidFill>
            <a:srgbClr val="FFFF00"/>
          </a:solidFill>
          <a:ln>
            <a:solidFill>
              <a:schemeClr val="tx1"/>
            </a:solidFill>
          </a:ln>
        </p:spPr>
        <p:txBody>
          <a:bodyPr wrap="none">
            <a:spAutoFit/>
          </a:bodyPr>
          <a:lstStyle/>
          <a:p>
            <a:r>
              <a:rPr lang="en-US" altLang="zh-TW" b="1" dirty="0" smtClean="0">
                <a:solidFill>
                  <a:prstClr val="black"/>
                </a:solidFill>
                <a:latin typeface="標楷體" panose="03000509000000000000" pitchFamily="65" charset="-120"/>
                <a:ea typeface="標楷體" panose="03000509000000000000" pitchFamily="65" charset="-120"/>
              </a:rPr>
              <a:t>7.</a:t>
            </a:r>
            <a:r>
              <a:rPr lang="zh-TW" altLang="en-US" b="1" dirty="0">
                <a:solidFill>
                  <a:prstClr val="black"/>
                </a:solidFill>
                <a:latin typeface="標楷體" panose="03000509000000000000" pitchFamily="65" charset="-120"/>
                <a:ea typeface="標楷體" panose="03000509000000000000" pitchFamily="65" charset="-120"/>
              </a:rPr>
              <a:t>溫室施工設計</a:t>
            </a:r>
            <a:endParaRPr lang="en-US" altLang="zh-TW" b="1" dirty="0">
              <a:solidFill>
                <a:prstClr val="black"/>
              </a:solidFill>
              <a:latin typeface="標楷體" panose="03000509000000000000" pitchFamily="65" charset="-120"/>
              <a:ea typeface="標楷體" panose="03000509000000000000" pitchFamily="65" charset="-120"/>
            </a:endParaRPr>
          </a:p>
        </p:txBody>
      </p:sp>
      <p:cxnSp>
        <p:nvCxnSpPr>
          <p:cNvPr id="14" name="直線單箭頭接點 13"/>
          <p:cNvCxnSpPr>
            <a:stCxn id="6" idx="2"/>
            <a:endCxn id="7" idx="0"/>
          </p:cNvCxnSpPr>
          <p:nvPr/>
        </p:nvCxnSpPr>
        <p:spPr>
          <a:xfrm>
            <a:off x="4479442" y="1906146"/>
            <a:ext cx="0" cy="301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4475737" y="2576912"/>
            <a:ext cx="0" cy="301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4501650" y="3303153"/>
            <a:ext cx="0" cy="301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4485829" y="4017532"/>
            <a:ext cx="0" cy="301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455036" y="4688298"/>
            <a:ext cx="0" cy="301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458740" y="5276308"/>
            <a:ext cx="0" cy="301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839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xmlns="" id="{FFAA4C46-E0D2-440A-A820-F63DE017D65B}"/>
                  </a:ext>
                </a:extLst>
              </p:cNvPr>
              <p:cNvGraphicFramePr>
                <a:graphicFrameLocks noGrp="1"/>
              </p:cNvGraphicFramePr>
              <p:nvPr>
                <p:extLst/>
              </p:nvPr>
            </p:nvGraphicFramePr>
            <p:xfrm>
              <a:off x="473102" y="1239229"/>
              <a:ext cx="7339258" cy="685800"/>
            </p:xfrm>
            <a:graphic>
              <a:graphicData uri="http://schemas.openxmlformats.org/drawingml/2006/table">
                <a:tbl>
                  <a:tblPr firstRow="1" bandRow="1">
                    <a:tableStyleId>{5C22544A-7EE6-4342-B048-85BDC9FD1C3A}</a:tableStyleId>
                  </a:tblPr>
                  <a:tblGrid>
                    <a:gridCol w="1161655">
                      <a:extLst>
                        <a:ext uri="{9D8B030D-6E8A-4147-A177-3AD203B41FA5}">
                          <a16:colId xmlns:a16="http://schemas.microsoft.com/office/drawing/2014/main" xmlns="" val="20000"/>
                        </a:ext>
                      </a:extLst>
                    </a:gridCol>
                    <a:gridCol w="1199993">
                      <a:extLst>
                        <a:ext uri="{9D8B030D-6E8A-4147-A177-3AD203B41FA5}">
                          <a16:colId xmlns:a16="http://schemas.microsoft.com/office/drawing/2014/main" xmlns="" val="20001"/>
                        </a:ext>
                      </a:extLst>
                    </a:gridCol>
                    <a:gridCol w="1736732">
                      <a:extLst>
                        <a:ext uri="{9D8B030D-6E8A-4147-A177-3AD203B41FA5}">
                          <a16:colId xmlns:a16="http://schemas.microsoft.com/office/drawing/2014/main" xmlns="" val="20002"/>
                        </a:ext>
                      </a:extLst>
                    </a:gridCol>
                    <a:gridCol w="803830">
                      <a:extLst>
                        <a:ext uri="{9D8B030D-6E8A-4147-A177-3AD203B41FA5}">
                          <a16:colId xmlns:a16="http://schemas.microsoft.com/office/drawing/2014/main" xmlns="" val="20003"/>
                        </a:ext>
                      </a:extLst>
                    </a:gridCol>
                    <a:gridCol w="816609">
                      <a:extLst>
                        <a:ext uri="{9D8B030D-6E8A-4147-A177-3AD203B41FA5}">
                          <a16:colId xmlns:a16="http://schemas.microsoft.com/office/drawing/2014/main" xmlns="" val="20004"/>
                        </a:ext>
                      </a:extLst>
                    </a:gridCol>
                    <a:gridCol w="803830">
                      <a:extLst>
                        <a:ext uri="{9D8B030D-6E8A-4147-A177-3AD203B41FA5}">
                          <a16:colId xmlns:a16="http://schemas.microsoft.com/office/drawing/2014/main" xmlns="" val="1262186127"/>
                        </a:ext>
                      </a:extLst>
                    </a:gridCol>
                    <a:gridCol w="816609">
                      <a:extLst>
                        <a:ext uri="{9D8B030D-6E8A-4147-A177-3AD203B41FA5}">
                          <a16:colId xmlns:a16="http://schemas.microsoft.com/office/drawing/2014/main" xmlns="" val="815297472"/>
                        </a:ext>
                      </a:extLst>
                    </a:gridCol>
                  </a:tblGrid>
                  <a:tr h="278130">
                    <a:tc>
                      <a:txBody>
                        <a:bodyPr/>
                        <a:lstStyle/>
                        <a:p>
                          <a:pPr algn="ctr"/>
                          <a:r>
                            <a:rPr lang="zh-TW" altLang="en-US" sz="1800" dirty="0">
                              <a:solidFill>
                                <a:schemeClr val="tx1"/>
                              </a:solidFill>
                              <a:latin typeface="Times New Roman" pitchFamily="18" charset="0"/>
                              <a:ea typeface="標楷體" pitchFamily="65" charset="-120"/>
                              <a:cs typeface="Times New Roman" pitchFamily="18" charset="0"/>
                            </a:rPr>
                            <a:t>風速等級</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800" dirty="0">
                              <a:solidFill>
                                <a:schemeClr val="tx1"/>
                              </a:solidFill>
                              <a:latin typeface="Times New Roman" pitchFamily="18" charset="0"/>
                              <a:ea typeface="標楷體" pitchFamily="65" charset="-120"/>
                              <a:cs typeface="Times New Roman" pitchFamily="18" charset="0"/>
                            </a:rPr>
                            <a:t>風速</a:t>
                          </a:r>
                          <a:r>
                            <a:rPr lang="en-US" altLang="zh-TW" sz="1800" dirty="0">
                              <a:solidFill>
                                <a:schemeClr val="tx1"/>
                              </a:solidFill>
                              <a:latin typeface="Times New Roman" pitchFamily="18" charset="0"/>
                              <a:ea typeface="標楷體" pitchFamily="65" charset="-120"/>
                              <a:cs typeface="Times New Roman" pitchFamily="18" charset="0"/>
                            </a:rPr>
                            <a:t>(m/s)</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800" dirty="0">
                              <a:solidFill>
                                <a:schemeClr val="tx1"/>
                              </a:solidFill>
                              <a:latin typeface="Times New Roman" pitchFamily="18" charset="0"/>
                              <a:ea typeface="標楷體" pitchFamily="65" charset="-120"/>
                              <a:cs typeface="Times New Roman" pitchFamily="18" charset="0"/>
                            </a:rPr>
                            <a:t>風速壓</a:t>
                          </a:r>
                          <a:r>
                            <a:rPr lang="en-US" altLang="zh-TW" sz="1800" dirty="0">
                              <a:solidFill>
                                <a:schemeClr val="tx1"/>
                              </a:solidFill>
                              <a:latin typeface="Times New Roman" pitchFamily="18" charset="0"/>
                              <a:ea typeface="標楷體" pitchFamily="65" charset="-120"/>
                              <a:cs typeface="Times New Roman" pitchFamily="18" charset="0"/>
                            </a:rPr>
                            <a:t>(</a:t>
                          </a:r>
                          <a:r>
                            <a:rPr lang="en-US" altLang="zh-TW" sz="1800" dirty="0" err="1">
                              <a:solidFill>
                                <a:schemeClr val="tx1"/>
                              </a:solidFill>
                              <a:latin typeface="Times New Roman" pitchFamily="18" charset="0"/>
                              <a:ea typeface="標楷體" pitchFamily="65" charset="-120"/>
                              <a:cs typeface="Times New Roman" pitchFamily="18" charset="0"/>
                            </a:rPr>
                            <a:t>kgf</a:t>
                          </a:r>
                          <a:r>
                            <a:rPr lang="en-US" altLang="zh-TW" sz="1800" dirty="0">
                              <a:solidFill>
                                <a:schemeClr val="tx1"/>
                              </a:solidFill>
                              <a:latin typeface="Times New Roman" pitchFamily="18" charset="0"/>
                              <a:ea typeface="標楷體" pitchFamily="65" charset="-120"/>
                              <a:cs typeface="Times New Roman" pitchFamily="18" charset="0"/>
                            </a:rPr>
                            <a:t>/m</a:t>
                          </a:r>
                          <a:r>
                            <a:rPr lang="en-US" altLang="zh-TW" sz="1800" baseline="30000" dirty="0">
                              <a:solidFill>
                                <a:schemeClr val="tx1"/>
                              </a:solidFill>
                              <a:latin typeface="Times New Roman" pitchFamily="18" charset="0"/>
                              <a:ea typeface="標楷體" pitchFamily="65" charset="-120"/>
                              <a:cs typeface="Times New Roman" pitchFamily="18" charset="0"/>
                            </a:rPr>
                            <a:t>2</a:t>
                          </a:r>
                          <a:r>
                            <a:rPr lang="en-US" altLang="zh-TW" sz="1800" dirty="0">
                              <a:solidFill>
                                <a:schemeClr val="tx1"/>
                              </a:solidFill>
                              <a:latin typeface="Times New Roman" pitchFamily="18" charset="0"/>
                              <a:ea typeface="標楷體" pitchFamily="65" charset="-120"/>
                              <a:cs typeface="Times New Roman" pitchFamily="18" charset="0"/>
                            </a:rPr>
                            <a:t>)</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dirty="0">
                              <a:solidFill>
                                <a:schemeClr val="tx1"/>
                              </a:solidFill>
                              <a:latin typeface="Times New Roman" pitchFamily="18" charset="0"/>
                              <a:ea typeface="標楷體" pitchFamily="65" charset="-120"/>
                              <a:cs typeface="Times New Roman" pitchFamily="18" charset="0"/>
                            </a:rPr>
                            <a:t>B(Pa)</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Times New Roman" pitchFamily="18" charset="0"/>
                              <a:ea typeface="標楷體" pitchFamily="65" charset="-120"/>
                              <a:cs typeface="Times New Roman" pitchFamily="18" charset="0"/>
                            </a:rPr>
                            <a:t>C(Pa)</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dirty="0">
                              <a:solidFill>
                                <a:schemeClr val="tx1"/>
                              </a:solidFill>
                              <a:latin typeface="Times New Roman" pitchFamily="18" charset="0"/>
                              <a:ea typeface="標楷體" pitchFamily="65" charset="-120"/>
                              <a:cs typeface="Times New Roman" pitchFamily="18" charset="0"/>
                            </a:rPr>
                            <a:t>D(Pa)</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Times New Roman" pitchFamily="18" charset="0"/>
                              <a:ea typeface="標楷體" pitchFamily="65" charset="-120"/>
                              <a:cs typeface="Times New Roman" pitchFamily="18" charset="0"/>
                            </a:rPr>
                            <a:t>E(Pa)</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xmlns="" val="10000"/>
                      </a:ext>
                    </a:extLst>
                  </a:tr>
                  <a:tr h="278130">
                    <a:tc>
                      <a:txBody>
                        <a:bodyPr/>
                        <a:lstStyle/>
                        <a:p>
                          <a:pPr algn="ctr"/>
                          <a:r>
                            <a:rPr lang="en-US" altLang="zh-TW" sz="1800" dirty="0">
                              <a:solidFill>
                                <a:schemeClr val="tx1"/>
                              </a:solidFill>
                              <a:latin typeface="Times New Roman" pitchFamily="18" charset="0"/>
                              <a:ea typeface="標楷體" pitchFamily="65" charset="-120"/>
                              <a:cs typeface="Times New Roman" pitchFamily="18" charset="0"/>
                            </a:rPr>
                            <a:t>11</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14:m>
                            <m:oMath xmlns:m="http://schemas.openxmlformats.org/officeDocument/2006/math">
                              <m:r>
                                <a:rPr lang="en-US" altLang="zh-TW" sz="1800" b="0" i="1" dirty="0" smtClean="0">
                                  <a:latin typeface="Cambria Math" panose="02040503050406030204" pitchFamily="18" charset="0"/>
                                </a:rPr>
                                <m:t>3</m:t>
                              </m:r>
                            </m:oMath>
                          </a14:m>
                          <a:r>
                            <a:rPr lang="en-US" altLang="zh-TW" sz="1800" dirty="0">
                              <a:solidFill>
                                <a:schemeClr val="tx1"/>
                              </a:solidFill>
                              <a:latin typeface="Times New Roman" pitchFamily="18" charset="0"/>
                              <a:ea typeface="標楷體" pitchFamily="65" charset="-120"/>
                              <a:cs typeface="Times New Roman" pitchFamily="18" charset="0"/>
                            </a:rPr>
                            <a:t>3</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dirty="0"/>
                            <a:t>46.68</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dirty="0">
                              <a:solidFill>
                                <a:schemeClr val="tx1"/>
                              </a:solidFill>
                              <a:latin typeface="Times New Roman" pitchFamily="18" charset="0"/>
                              <a:ea typeface="標楷體" pitchFamily="65" charset="-120"/>
                              <a:cs typeface="Times New Roman" pitchFamily="18" charset="0"/>
                            </a:rPr>
                            <a:t>689</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dirty="0">
                              <a:solidFill>
                                <a:schemeClr val="tx1"/>
                              </a:solidFill>
                              <a:latin typeface="Times New Roman" pitchFamily="18" charset="0"/>
                              <a:ea typeface="標楷體" pitchFamily="65" charset="-120"/>
                              <a:cs typeface="Times New Roman" pitchFamily="18" charset="0"/>
                            </a:rPr>
                            <a:t>689</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Times New Roman" pitchFamily="18" charset="0"/>
                              <a:ea typeface="標楷體" pitchFamily="65" charset="-120"/>
                              <a:cs typeface="Times New Roman" pitchFamily="18" charset="0"/>
                            </a:rPr>
                            <a:t>-258</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Times New Roman" pitchFamily="18" charset="0"/>
                              <a:ea typeface="標楷體" pitchFamily="65" charset="-120"/>
                              <a:cs typeface="Times New Roman" pitchFamily="18" charset="0"/>
                            </a:rPr>
                            <a:t>-258</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mc:Choice>
        <mc:Fallback xmlns="">
          <p:graphicFrame>
            <p:nvGraphicFramePr>
              <p:cNvPr id="10" name="表格 9">
                <a:extLst>
                  <a:ext uri="{FF2B5EF4-FFF2-40B4-BE49-F238E27FC236}">
                    <a16:creationId xmlns:a16="http://schemas.microsoft.com/office/drawing/2014/main" id="{FFAA4C46-E0D2-440A-A820-F63DE017D65B}"/>
                  </a:ext>
                </a:extLst>
              </p:cNvPr>
              <p:cNvGraphicFramePr>
                <a:graphicFrameLocks noGrp="1"/>
              </p:cNvGraphicFramePr>
              <p:nvPr>
                <p:extLst>
                  <p:ext uri="{D42A27DB-BD31-4B8C-83A1-F6EECF244321}">
                    <p14:modId xmlns:p14="http://schemas.microsoft.com/office/powerpoint/2010/main" val="2697838571"/>
                  </p:ext>
                </p:extLst>
              </p:nvPr>
            </p:nvGraphicFramePr>
            <p:xfrm>
              <a:off x="473102" y="1239229"/>
              <a:ext cx="7339258" cy="685800"/>
            </p:xfrm>
            <a:graphic>
              <a:graphicData uri="http://schemas.openxmlformats.org/drawingml/2006/table">
                <a:tbl>
                  <a:tblPr firstRow="1" bandRow="1">
                    <a:tableStyleId>{5C22544A-7EE6-4342-B048-85BDC9FD1C3A}</a:tableStyleId>
                  </a:tblPr>
                  <a:tblGrid>
                    <a:gridCol w="1161655">
                      <a:extLst>
                        <a:ext uri="{9D8B030D-6E8A-4147-A177-3AD203B41FA5}">
                          <a16:colId xmlns:a16="http://schemas.microsoft.com/office/drawing/2014/main" val="20000"/>
                        </a:ext>
                      </a:extLst>
                    </a:gridCol>
                    <a:gridCol w="1199993">
                      <a:extLst>
                        <a:ext uri="{9D8B030D-6E8A-4147-A177-3AD203B41FA5}">
                          <a16:colId xmlns:a16="http://schemas.microsoft.com/office/drawing/2014/main" val="20001"/>
                        </a:ext>
                      </a:extLst>
                    </a:gridCol>
                    <a:gridCol w="1736732">
                      <a:extLst>
                        <a:ext uri="{9D8B030D-6E8A-4147-A177-3AD203B41FA5}">
                          <a16:colId xmlns:a16="http://schemas.microsoft.com/office/drawing/2014/main" val="20002"/>
                        </a:ext>
                      </a:extLst>
                    </a:gridCol>
                    <a:gridCol w="803830">
                      <a:extLst>
                        <a:ext uri="{9D8B030D-6E8A-4147-A177-3AD203B41FA5}">
                          <a16:colId xmlns:a16="http://schemas.microsoft.com/office/drawing/2014/main" val="20003"/>
                        </a:ext>
                      </a:extLst>
                    </a:gridCol>
                    <a:gridCol w="816609">
                      <a:extLst>
                        <a:ext uri="{9D8B030D-6E8A-4147-A177-3AD203B41FA5}">
                          <a16:colId xmlns:a16="http://schemas.microsoft.com/office/drawing/2014/main" val="20004"/>
                        </a:ext>
                      </a:extLst>
                    </a:gridCol>
                    <a:gridCol w="803830">
                      <a:extLst>
                        <a:ext uri="{9D8B030D-6E8A-4147-A177-3AD203B41FA5}">
                          <a16:colId xmlns:a16="http://schemas.microsoft.com/office/drawing/2014/main" val="1262186127"/>
                        </a:ext>
                      </a:extLst>
                    </a:gridCol>
                    <a:gridCol w="816609">
                      <a:extLst>
                        <a:ext uri="{9D8B030D-6E8A-4147-A177-3AD203B41FA5}">
                          <a16:colId xmlns:a16="http://schemas.microsoft.com/office/drawing/2014/main" val="815297472"/>
                        </a:ext>
                      </a:extLst>
                    </a:gridCol>
                  </a:tblGrid>
                  <a:tr h="342900">
                    <a:tc>
                      <a:txBody>
                        <a:bodyPr/>
                        <a:lstStyle/>
                        <a:p>
                          <a:pPr algn="ctr"/>
                          <a:r>
                            <a:rPr lang="zh-TW" altLang="en-US" sz="1800" dirty="0">
                              <a:solidFill>
                                <a:schemeClr val="tx1"/>
                              </a:solidFill>
                              <a:latin typeface="Times New Roman" pitchFamily="18" charset="0"/>
                              <a:ea typeface="標楷體" pitchFamily="65" charset="-120"/>
                              <a:cs typeface="Times New Roman" pitchFamily="18" charset="0"/>
                            </a:rPr>
                            <a:t>風速等級</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800" dirty="0">
                              <a:solidFill>
                                <a:schemeClr val="tx1"/>
                              </a:solidFill>
                              <a:latin typeface="Times New Roman" pitchFamily="18" charset="0"/>
                              <a:ea typeface="標楷體" pitchFamily="65" charset="-120"/>
                              <a:cs typeface="Times New Roman" pitchFamily="18" charset="0"/>
                            </a:rPr>
                            <a:t>風速</a:t>
                          </a:r>
                          <a:r>
                            <a:rPr lang="en-US" altLang="zh-TW" sz="1800" dirty="0">
                              <a:solidFill>
                                <a:schemeClr val="tx1"/>
                              </a:solidFill>
                              <a:latin typeface="Times New Roman" pitchFamily="18" charset="0"/>
                              <a:ea typeface="標楷體" pitchFamily="65" charset="-120"/>
                              <a:cs typeface="Times New Roman" pitchFamily="18" charset="0"/>
                            </a:rPr>
                            <a:t>(m/s)</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800" dirty="0">
                              <a:solidFill>
                                <a:schemeClr val="tx1"/>
                              </a:solidFill>
                              <a:latin typeface="Times New Roman" pitchFamily="18" charset="0"/>
                              <a:ea typeface="標楷體" pitchFamily="65" charset="-120"/>
                              <a:cs typeface="Times New Roman" pitchFamily="18" charset="0"/>
                            </a:rPr>
                            <a:t>風速壓</a:t>
                          </a:r>
                          <a:r>
                            <a:rPr lang="en-US" altLang="zh-TW" sz="1800" dirty="0">
                              <a:solidFill>
                                <a:schemeClr val="tx1"/>
                              </a:solidFill>
                              <a:latin typeface="Times New Roman" pitchFamily="18" charset="0"/>
                              <a:ea typeface="標楷體" pitchFamily="65" charset="-120"/>
                              <a:cs typeface="Times New Roman" pitchFamily="18" charset="0"/>
                            </a:rPr>
                            <a:t>(</a:t>
                          </a:r>
                          <a:r>
                            <a:rPr lang="en-US" altLang="zh-TW" sz="1800" dirty="0" err="1">
                              <a:solidFill>
                                <a:schemeClr val="tx1"/>
                              </a:solidFill>
                              <a:latin typeface="Times New Roman" pitchFamily="18" charset="0"/>
                              <a:ea typeface="標楷體" pitchFamily="65" charset="-120"/>
                              <a:cs typeface="Times New Roman" pitchFamily="18" charset="0"/>
                            </a:rPr>
                            <a:t>kgf</a:t>
                          </a:r>
                          <a:r>
                            <a:rPr lang="en-US" altLang="zh-TW" sz="1800" dirty="0">
                              <a:solidFill>
                                <a:schemeClr val="tx1"/>
                              </a:solidFill>
                              <a:latin typeface="Times New Roman" pitchFamily="18" charset="0"/>
                              <a:ea typeface="標楷體" pitchFamily="65" charset="-120"/>
                              <a:cs typeface="Times New Roman" pitchFamily="18" charset="0"/>
                            </a:rPr>
                            <a:t>/m</a:t>
                          </a:r>
                          <a:r>
                            <a:rPr lang="en-US" altLang="zh-TW" sz="1800" baseline="30000" dirty="0">
                              <a:solidFill>
                                <a:schemeClr val="tx1"/>
                              </a:solidFill>
                              <a:latin typeface="Times New Roman" pitchFamily="18" charset="0"/>
                              <a:ea typeface="標楷體" pitchFamily="65" charset="-120"/>
                              <a:cs typeface="Times New Roman" pitchFamily="18" charset="0"/>
                            </a:rPr>
                            <a:t>2</a:t>
                          </a:r>
                          <a:r>
                            <a:rPr lang="en-US" altLang="zh-TW" sz="1800" dirty="0">
                              <a:solidFill>
                                <a:schemeClr val="tx1"/>
                              </a:solidFill>
                              <a:latin typeface="Times New Roman" pitchFamily="18" charset="0"/>
                              <a:ea typeface="標楷體" pitchFamily="65" charset="-120"/>
                              <a:cs typeface="Times New Roman" pitchFamily="18" charset="0"/>
                            </a:rPr>
                            <a:t>)</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dirty="0">
                              <a:solidFill>
                                <a:schemeClr val="tx1"/>
                              </a:solidFill>
                              <a:latin typeface="Times New Roman" pitchFamily="18" charset="0"/>
                              <a:ea typeface="標楷體" pitchFamily="65" charset="-120"/>
                              <a:cs typeface="Times New Roman" pitchFamily="18" charset="0"/>
                            </a:rPr>
                            <a:t>B(Pa)</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Times New Roman" pitchFamily="18" charset="0"/>
                              <a:ea typeface="標楷體" pitchFamily="65" charset="-120"/>
                              <a:cs typeface="Times New Roman" pitchFamily="18" charset="0"/>
                            </a:rPr>
                            <a:t>C(Pa)</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dirty="0">
                              <a:solidFill>
                                <a:schemeClr val="tx1"/>
                              </a:solidFill>
                              <a:latin typeface="Times New Roman" pitchFamily="18" charset="0"/>
                              <a:ea typeface="標楷體" pitchFamily="65" charset="-120"/>
                              <a:cs typeface="Times New Roman" pitchFamily="18" charset="0"/>
                            </a:rPr>
                            <a:t>D(Pa)</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Times New Roman" pitchFamily="18" charset="0"/>
                              <a:ea typeface="標楷體" pitchFamily="65" charset="-120"/>
                              <a:cs typeface="Times New Roman" pitchFamily="18" charset="0"/>
                            </a:rPr>
                            <a:t>E(Pa)</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42900">
                    <a:tc>
                      <a:txBody>
                        <a:bodyPr/>
                        <a:lstStyle/>
                        <a:p>
                          <a:pPr algn="ctr"/>
                          <a:r>
                            <a:rPr lang="en-US" altLang="zh-TW" sz="1800" dirty="0">
                              <a:solidFill>
                                <a:schemeClr val="tx1"/>
                              </a:solidFill>
                              <a:latin typeface="Times New Roman" pitchFamily="18" charset="0"/>
                              <a:ea typeface="標楷體" pitchFamily="65" charset="-120"/>
                              <a:cs typeface="Times New Roman" pitchFamily="18" charset="0"/>
                            </a:rPr>
                            <a:t>11</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endParaRPr lang="zh-TW"/>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7462" t="-114286" r="-415736" b="-32143"/>
                          </a:stretch>
                        </a:blipFill>
                      </a:tcPr>
                    </a:tc>
                    <a:tc>
                      <a:txBody>
                        <a:bodyPr/>
                        <a:lstStyle/>
                        <a:p>
                          <a:pPr algn="ctr"/>
                          <a:r>
                            <a:rPr lang="en-US" altLang="zh-TW" sz="1800" dirty="0"/>
                            <a:t>46.68</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dirty="0">
                              <a:solidFill>
                                <a:schemeClr val="tx1"/>
                              </a:solidFill>
                              <a:latin typeface="Times New Roman" pitchFamily="18" charset="0"/>
                              <a:ea typeface="標楷體" pitchFamily="65" charset="-120"/>
                              <a:cs typeface="Times New Roman" pitchFamily="18" charset="0"/>
                            </a:rPr>
                            <a:t>689</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dirty="0">
                              <a:solidFill>
                                <a:schemeClr val="tx1"/>
                              </a:solidFill>
                              <a:latin typeface="Times New Roman" pitchFamily="18" charset="0"/>
                              <a:ea typeface="標楷體" pitchFamily="65" charset="-120"/>
                              <a:cs typeface="Times New Roman" pitchFamily="18" charset="0"/>
                            </a:rPr>
                            <a:t>689</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Times New Roman" pitchFamily="18" charset="0"/>
                              <a:ea typeface="標楷體" pitchFamily="65" charset="-120"/>
                              <a:cs typeface="Times New Roman" pitchFamily="18" charset="0"/>
                            </a:rPr>
                            <a:t>-258</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Times New Roman" pitchFamily="18" charset="0"/>
                              <a:ea typeface="標楷體" pitchFamily="65" charset="-120"/>
                              <a:cs typeface="Times New Roman" pitchFamily="18" charset="0"/>
                            </a:rPr>
                            <a:t>-258</a:t>
                          </a:r>
                          <a:endParaRPr lang="zh-TW" altLang="en-US" sz="1800" dirty="0">
                            <a:solidFill>
                              <a:schemeClr val="tx1"/>
                            </a:solidFill>
                            <a:latin typeface="Times New Roman" pitchFamily="18" charset="0"/>
                            <a:ea typeface="標楷體" pitchFamily="65" charset="-120"/>
                            <a:cs typeface="Times New Roman"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3683CA4D-8F8E-4864-A4FF-043ACD7239FA}"/>
                  </a:ext>
                </a:extLst>
              </p:cNvPr>
              <p:cNvSpPr/>
              <p:nvPr/>
            </p:nvSpPr>
            <p:spPr>
              <a:xfrm>
                <a:off x="5436096" y="1988840"/>
                <a:ext cx="2989601" cy="390748"/>
              </a:xfrm>
              <a:prstGeom prst="rect">
                <a:avLst/>
              </a:prstGeom>
            </p:spPr>
            <p:txBody>
              <a:bodyPr wrap="none">
                <a:spAutoFit/>
              </a:bodyPr>
              <a:lstStyle/>
              <a:p>
                <a14:m>
                  <m:oMath xmlns:m="http://schemas.openxmlformats.org/officeDocument/2006/math">
                    <m:r>
                      <a:rPr lang="en-US" altLang="zh-TW" i="1">
                        <a:solidFill>
                          <a:prstClr val="black"/>
                        </a:solidFill>
                        <a:latin typeface="Cambria Math" panose="02040503050406030204" pitchFamily="18" charset="0"/>
                      </a:rPr>
                      <m:t>𝑃</m:t>
                    </m:r>
                    <m:r>
                      <a:rPr lang="en-US" altLang="zh-TW" i="1">
                        <a:solidFill>
                          <a:prstClr val="black"/>
                        </a:solidFill>
                        <a:latin typeface="Cambria Math" panose="02040503050406030204" pitchFamily="18" charset="0"/>
                      </a:rPr>
                      <m:t> </m:t>
                    </m:r>
                    <m:r>
                      <m:rPr>
                        <m:nor/>
                      </m:rPr>
                      <a:rPr lang="en-US" altLang="zh-TW" dirty="0">
                        <a:solidFill>
                          <a:prstClr val="black"/>
                        </a:solidFill>
                      </a:rPr>
                      <m:t>=</m:t>
                    </m:r>
                    <m:r>
                      <a:rPr lang="en-US" altLang="zh-TW" i="1" dirty="0">
                        <a:solidFill>
                          <a:prstClr val="black"/>
                        </a:solidFill>
                        <a:latin typeface="Cambria Math" panose="02040503050406030204" pitchFamily="18" charset="0"/>
                      </a:rPr>
                      <m:t> </m:t>
                    </m:r>
                    <m:r>
                      <a:rPr lang="en-US" altLang="zh-TW" i="1">
                        <a:solidFill>
                          <a:prstClr val="black"/>
                        </a:solidFill>
                        <a:latin typeface="Cambria Math" panose="02040503050406030204" pitchFamily="18" charset="0"/>
                      </a:rPr>
                      <m:t>𝑞</m:t>
                    </m:r>
                  </m:oMath>
                </a14:m>
                <a:r>
                  <a:rPr lang="en-US" altLang="zh-TW" dirty="0">
                    <a:solidFill>
                      <a:prstClr val="black"/>
                    </a:solidFill>
                  </a:rPr>
                  <a:t> </a:t>
                </a:r>
                <a14:m>
                  <m:oMath xmlns:m="http://schemas.openxmlformats.org/officeDocument/2006/math">
                    <m:r>
                      <a:rPr lang="en-US" altLang="zh-TW" i="1">
                        <a:solidFill>
                          <a:prstClr val="black"/>
                        </a:solidFill>
                        <a:latin typeface="Cambria Math" panose="02040503050406030204" pitchFamily="18" charset="0"/>
                        <a:ea typeface="Cambria Math" panose="02040503050406030204" pitchFamily="18" charset="0"/>
                      </a:rPr>
                      <m:t>×</m:t>
                    </m:r>
                    <m:r>
                      <a:rPr lang="en-US" altLang="zh-TW" i="1">
                        <a:solidFill>
                          <a:prstClr val="black"/>
                        </a:solidFill>
                        <a:latin typeface="Cambria Math" panose="02040503050406030204" pitchFamily="18" charset="0"/>
                        <a:ea typeface="Cambria Math" panose="02040503050406030204" pitchFamily="18" charset="0"/>
                      </a:rPr>
                      <m:t>𝐺</m:t>
                    </m:r>
                    <m:r>
                      <a:rPr lang="en-US" altLang="zh-TW" i="1">
                        <a:solidFill>
                          <a:prstClr val="black"/>
                        </a:solidFill>
                        <a:latin typeface="Cambria Math" panose="02040503050406030204" pitchFamily="18" charset="0"/>
                        <a:ea typeface="Cambria Math" panose="02040503050406030204" pitchFamily="18" charset="0"/>
                      </a:rPr>
                      <m:t>×</m:t>
                    </m:r>
                    <m:sSub>
                      <m:sSubPr>
                        <m:ctrlPr>
                          <a:rPr lang="en-US" altLang="zh-TW" i="1">
                            <a:solidFill>
                              <a:prstClr val="black"/>
                            </a:solidFill>
                            <a:latin typeface="Cambria Math" panose="02040503050406030204" pitchFamily="18" charset="0"/>
                            <a:ea typeface="Cambria Math" panose="02040503050406030204" pitchFamily="18" charset="0"/>
                          </a:rPr>
                        </m:ctrlPr>
                      </m:sSubPr>
                      <m:e>
                        <m:r>
                          <a:rPr lang="en-US" altLang="zh-TW" i="1">
                            <a:solidFill>
                              <a:prstClr val="black"/>
                            </a:solidFill>
                            <a:latin typeface="Cambria Math" panose="02040503050406030204" pitchFamily="18" charset="0"/>
                            <a:ea typeface="Cambria Math" panose="02040503050406030204" pitchFamily="18" charset="0"/>
                          </a:rPr>
                          <m:t>𝐶</m:t>
                        </m:r>
                      </m:e>
                      <m:sub>
                        <m:r>
                          <a:rPr lang="en-US" altLang="zh-TW" i="1">
                            <a:solidFill>
                              <a:prstClr val="black"/>
                            </a:solidFill>
                            <a:latin typeface="Cambria Math" panose="02040503050406030204" pitchFamily="18" charset="0"/>
                            <a:ea typeface="Cambria Math" panose="02040503050406030204" pitchFamily="18" charset="0"/>
                          </a:rPr>
                          <m:t>𝑝</m:t>
                        </m:r>
                      </m:sub>
                    </m:sSub>
                    <m:r>
                      <a:rPr lang="en-US" altLang="zh-TW" i="1">
                        <a:solidFill>
                          <a:prstClr val="black"/>
                        </a:solidFill>
                        <a:latin typeface="Cambria Math" panose="02040503050406030204" pitchFamily="18" charset="0"/>
                        <a:ea typeface="Cambria Math" panose="02040503050406030204" pitchFamily="18" charset="0"/>
                      </a:rPr>
                      <m:t>=87.76×</m:t>
                    </m:r>
                    <m:sSub>
                      <m:sSubPr>
                        <m:ctrlPr>
                          <a:rPr lang="en-US" altLang="zh-TW" i="1">
                            <a:solidFill>
                              <a:prstClr val="black"/>
                            </a:solidFill>
                            <a:latin typeface="Cambria Math" panose="02040503050406030204" pitchFamily="18" charset="0"/>
                            <a:ea typeface="Cambria Math" panose="02040503050406030204" pitchFamily="18" charset="0"/>
                          </a:rPr>
                        </m:ctrlPr>
                      </m:sSubPr>
                      <m:e>
                        <m:r>
                          <a:rPr lang="en-US" altLang="zh-TW" i="1">
                            <a:solidFill>
                              <a:prstClr val="black"/>
                            </a:solidFill>
                            <a:latin typeface="Cambria Math" panose="02040503050406030204" pitchFamily="18" charset="0"/>
                            <a:ea typeface="Cambria Math" panose="02040503050406030204" pitchFamily="18" charset="0"/>
                          </a:rPr>
                          <m:t>𝐶</m:t>
                        </m:r>
                      </m:e>
                      <m:sub>
                        <m:r>
                          <a:rPr lang="en-US" altLang="zh-TW" i="1">
                            <a:solidFill>
                              <a:prstClr val="black"/>
                            </a:solidFill>
                            <a:latin typeface="Cambria Math" panose="02040503050406030204" pitchFamily="18" charset="0"/>
                            <a:ea typeface="Cambria Math" panose="02040503050406030204" pitchFamily="18" charset="0"/>
                          </a:rPr>
                          <m:t>𝑝</m:t>
                        </m:r>
                      </m:sub>
                    </m:sSub>
                  </m:oMath>
                </a14:m>
                <a:endParaRPr lang="zh-TW" altLang="en-US" baseline="30000" dirty="0">
                  <a:solidFill>
                    <a:prstClr val="black"/>
                  </a:solidFill>
                </a:endParaRPr>
              </a:p>
            </p:txBody>
          </p:sp>
        </mc:Choice>
        <mc:Fallback xmlns="">
          <p:sp>
            <p:nvSpPr>
              <p:cNvPr id="9" name="矩形 8">
                <a:extLst>
                  <a:ext uri="{FF2B5EF4-FFF2-40B4-BE49-F238E27FC236}">
                    <a16:creationId xmlns:a16="http://schemas.microsoft.com/office/drawing/2014/main" id="{3683CA4D-8F8E-4864-A4FF-043ACD7239FA}"/>
                  </a:ext>
                </a:extLst>
              </p:cNvPr>
              <p:cNvSpPr>
                <a:spLocks noRot="1" noChangeAspect="1" noMove="1" noResize="1" noEditPoints="1" noAdjustHandles="1" noChangeArrowheads="1" noChangeShapeType="1" noTextEdit="1"/>
              </p:cNvSpPr>
              <p:nvPr/>
            </p:nvSpPr>
            <p:spPr>
              <a:xfrm>
                <a:off x="5436096" y="1988840"/>
                <a:ext cx="2989601" cy="390748"/>
              </a:xfrm>
              <a:prstGeom prst="rect">
                <a:avLst/>
              </a:prstGeom>
              <a:blipFill>
                <a:blip r:embed="rId3"/>
                <a:stretch>
                  <a:fillRect b="-4688"/>
                </a:stretch>
              </a:blipFill>
            </p:spPr>
            <p:txBody>
              <a:bodyPr/>
              <a:lstStyle/>
              <a:p>
                <a:r>
                  <a:rPr lang="zh-TW" altLang="en-US">
                    <a:noFill/>
                  </a:rPr>
                  <a:t> </a:t>
                </a:r>
              </a:p>
            </p:txBody>
          </p:sp>
        </mc:Fallback>
      </mc:AlternateContent>
      <p:pic>
        <p:nvPicPr>
          <p:cNvPr id="2" name="圖片 1">
            <a:extLst>
              <a:ext uri="{FF2B5EF4-FFF2-40B4-BE49-F238E27FC236}">
                <a16:creationId xmlns:a16="http://schemas.microsoft.com/office/drawing/2014/main" xmlns="" id="{66589608-344B-4A0E-8BE5-4E4C58B901F1}"/>
              </a:ext>
            </a:extLst>
          </p:cNvPr>
          <p:cNvPicPr>
            <a:picLocks noChangeAspect="1"/>
          </p:cNvPicPr>
          <p:nvPr/>
        </p:nvPicPr>
        <p:blipFill>
          <a:blip r:embed="rId4"/>
          <a:stretch>
            <a:fillRect/>
          </a:stretch>
        </p:blipFill>
        <p:spPr>
          <a:xfrm>
            <a:off x="4494106" y="2517006"/>
            <a:ext cx="4254358" cy="3385972"/>
          </a:xfrm>
          <a:prstGeom prst="rect">
            <a:avLst/>
          </a:prstGeom>
        </p:spPr>
      </p:pic>
      <p:pic>
        <p:nvPicPr>
          <p:cNvPr id="6" name="圖片 5">
            <a:extLst>
              <a:ext uri="{FF2B5EF4-FFF2-40B4-BE49-F238E27FC236}">
                <a16:creationId xmlns:a16="http://schemas.microsoft.com/office/drawing/2014/main" xmlns="" id="{8135D4EA-4016-4641-99DB-23E16CA031CB}"/>
              </a:ext>
            </a:extLst>
          </p:cNvPr>
          <p:cNvPicPr>
            <a:picLocks noChangeAspect="1"/>
          </p:cNvPicPr>
          <p:nvPr/>
        </p:nvPicPr>
        <p:blipFill>
          <a:blip r:embed="rId5"/>
          <a:stretch>
            <a:fillRect/>
          </a:stretch>
        </p:blipFill>
        <p:spPr>
          <a:xfrm>
            <a:off x="385177" y="2517006"/>
            <a:ext cx="4046029" cy="3300892"/>
          </a:xfrm>
          <a:prstGeom prst="rect">
            <a:avLst/>
          </a:prstGeom>
        </p:spPr>
      </p:pic>
      <p:sp>
        <p:nvSpPr>
          <p:cNvPr id="12" name="矩形 11"/>
          <p:cNvSpPr/>
          <p:nvPr/>
        </p:nvSpPr>
        <p:spPr>
          <a:xfrm>
            <a:off x="1691680" y="377346"/>
            <a:ext cx="5032147" cy="523220"/>
          </a:xfrm>
          <a:prstGeom prst="rect">
            <a:avLst/>
          </a:prstGeom>
        </p:spPr>
        <p:txBody>
          <a:bodyPr wrap="none">
            <a:spAutoFit/>
          </a:bodyPr>
          <a:lstStyle/>
          <a:p>
            <a:r>
              <a:rPr lang="zh-TW" altLang="en-US" sz="2800" b="1" kern="0" dirty="0">
                <a:solidFill>
                  <a:srgbClr val="0000FF"/>
                </a:solidFill>
                <a:latin typeface="標楷體" panose="03000509000000000000" pitchFamily="65" charset="-120"/>
                <a:ea typeface="標楷體" panose="03000509000000000000" pitchFamily="65" charset="-120"/>
              </a:rPr>
              <a:t> </a:t>
            </a:r>
            <a:r>
              <a:rPr lang="zh-TW" altLang="en-US" sz="2800" b="1" kern="0" dirty="0" smtClean="0">
                <a:solidFill>
                  <a:srgbClr val="0000FF"/>
                </a:solidFill>
                <a:latin typeface="標楷體" panose="03000509000000000000" pitchFamily="65" charset="-120"/>
                <a:ea typeface="標楷體" panose="03000509000000000000" pitchFamily="65" charset="-120"/>
              </a:rPr>
              <a:t>    </a:t>
            </a:r>
            <a:r>
              <a:rPr lang="zh-TW" altLang="en-US" sz="2800" b="1" kern="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溫室工程分析與優化設計</a:t>
            </a:r>
            <a:endParaRPr lang="zh-TW" altLang="en-US" sz="28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832252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xmlns="" id="{A4958BAD-6E3F-49F9-8916-C39858F3F712}"/>
              </a:ext>
            </a:extLst>
          </p:cNvPr>
          <p:cNvPicPr>
            <a:picLocks noChangeAspect="1"/>
          </p:cNvPicPr>
          <p:nvPr/>
        </p:nvPicPr>
        <p:blipFill>
          <a:blip r:embed="rId2"/>
          <a:stretch>
            <a:fillRect/>
          </a:stretch>
        </p:blipFill>
        <p:spPr>
          <a:xfrm>
            <a:off x="412634" y="1183516"/>
            <a:ext cx="3738168" cy="3031641"/>
          </a:xfrm>
          <a:prstGeom prst="rect">
            <a:avLst/>
          </a:prstGeom>
        </p:spPr>
      </p:pic>
      <p:pic>
        <p:nvPicPr>
          <p:cNvPr id="8" name="圖片 7">
            <a:extLst>
              <a:ext uri="{FF2B5EF4-FFF2-40B4-BE49-F238E27FC236}">
                <a16:creationId xmlns:a16="http://schemas.microsoft.com/office/drawing/2014/main" xmlns="" id="{409E8FB3-85E0-4E83-A7ED-B19AD15678C9}"/>
              </a:ext>
            </a:extLst>
          </p:cNvPr>
          <p:cNvPicPr>
            <a:picLocks noChangeAspect="1"/>
          </p:cNvPicPr>
          <p:nvPr/>
        </p:nvPicPr>
        <p:blipFill>
          <a:blip r:embed="rId3"/>
          <a:stretch>
            <a:fillRect/>
          </a:stretch>
        </p:blipFill>
        <p:spPr>
          <a:xfrm>
            <a:off x="4319567" y="1183517"/>
            <a:ext cx="3738168" cy="3007205"/>
          </a:xfrm>
          <a:prstGeom prst="rect">
            <a:avLst/>
          </a:prstGeom>
        </p:spPr>
      </p:pic>
      <p:sp>
        <p:nvSpPr>
          <p:cNvPr id="4" name="文字方塊 3">
            <a:extLst>
              <a:ext uri="{FF2B5EF4-FFF2-40B4-BE49-F238E27FC236}">
                <a16:creationId xmlns:a16="http://schemas.microsoft.com/office/drawing/2014/main" xmlns="" id="{2E3D3CA1-5108-4382-84EF-08D7E94A9F3A}"/>
              </a:ext>
            </a:extLst>
          </p:cNvPr>
          <p:cNvSpPr txBox="1"/>
          <p:nvPr/>
        </p:nvSpPr>
        <p:spPr>
          <a:xfrm>
            <a:off x="1921545" y="351759"/>
            <a:ext cx="5075428" cy="461665"/>
          </a:xfrm>
          <a:prstGeom prst="rect">
            <a:avLst/>
          </a:prstGeom>
          <a:noFill/>
        </p:spPr>
        <p:txBody>
          <a:bodyPr wrap="none" rtlCol="0">
            <a:spAutoFit/>
          </a:bodyPr>
          <a:lstStyle/>
          <a:p>
            <a:pPr algn="ct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分析模擬測試</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-VTP</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強固型溫室</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焊接</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文字方塊 5">
            <a:extLst>
              <a:ext uri="{FF2B5EF4-FFF2-40B4-BE49-F238E27FC236}">
                <a16:creationId xmlns:a16="http://schemas.microsoft.com/office/drawing/2014/main" xmlns="" id="{00C1BD99-F9BE-4E46-A787-AEF01E538F8C}"/>
              </a:ext>
            </a:extLst>
          </p:cNvPr>
          <p:cNvSpPr txBox="1"/>
          <p:nvPr/>
        </p:nvSpPr>
        <p:spPr>
          <a:xfrm>
            <a:off x="1353879" y="949876"/>
            <a:ext cx="1928733" cy="338554"/>
          </a:xfrm>
          <a:prstGeom prst="rect">
            <a:avLst/>
          </a:prstGeom>
          <a:solidFill>
            <a:srgbClr val="FFFF00"/>
          </a:solidFill>
          <a:ln>
            <a:solidFill>
              <a:srgbClr val="FF0000"/>
            </a:solidFill>
          </a:ln>
        </p:spPr>
        <p:txBody>
          <a:bodyPr wrap="none" rtlCol="0">
            <a:spAutoFit/>
          </a:bodyPr>
          <a:lstStyle/>
          <a:p>
            <a:r>
              <a:rPr lang="zh-TW" altLang="en-US" sz="1600" dirty="0">
                <a:solidFill>
                  <a:prstClr val="black"/>
                </a:solidFill>
                <a:latin typeface="標楷體" panose="03000509000000000000" pitchFamily="65" charset="-120"/>
                <a:ea typeface="標楷體" panose="03000509000000000000" pitchFamily="65" charset="-120"/>
              </a:rPr>
              <a:t>最大變形量</a:t>
            </a:r>
            <a:r>
              <a:rPr lang="en-US" altLang="zh-TW" sz="1600" dirty="0">
                <a:solidFill>
                  <a:prstClr val="black"/>
                </a:solidFill>
                <a:latin typeface="標楷體" panose="03000509000000000000" pitchFamily="65" charset="-120"/>
                <a:ea typeface="標楷體" panose="03000509000000000000" pitchFamily="65" charset="-120"/>
              </a:rPr>
              <a:t>14.44mm</a:t>
            </a:r>
          </a:p>
        </p:txBody>
      </p:sp>
      <p:sp>
        <p:nvSpPr>
          <p:cNvPr id="7" name="文字方塊 6">
            <a:extLst>
              <a:ext uri="{FF2B5EF4-FFF2-40B4-BE49-F238E27FC236}">
                <a16:creationId xmlns:a16="http://schemas.microsoft.com/office/drawing/2014/main" xmlns="" id="{890B2B74-556B-498E-88AE-A50FF00F61B0}"/>
              </a:ext>
            </a:extLst>
          </p:cNvPr>
          <p:cNvSpPr txBox="1"/>
          <p:nvPr/>
        </p:nvSpPr>
        <p:spPr>
          <a:xfrm>
            <a:off x="5248573" y="908720"/>
            <a:ext cx="1928733" cy="338554"/>
          </a:xfrm>
          <a:prstGeom prst="rect">
            <a:avLst/>
          </a:prstGeom>
          <a:solidFill>
            <a:srgbClr val="FFFF00"/>
          </a:solidFill>
          <a:ln>
            <a:solidFill>
              <a:srgbClr val="FF0000"/>
            </a:solidFill>
          </a:ln>
        </p:spPr>
        <p:txBody>
          <a:bodyPr wrap="none" rtlCol="0">
            <a:spAutoFit/>
          </a:bodyPr>
          <a:lstStyle/>
          <a:p>
            <a:r>
              <a:rPr lang="zh-TW" altLang="en-US" sz="1600" dirty="0">
                <a:solidFill>
                  <a:prstClr val="black"/>
                </a:solidFill>
                <a:latin typeface="標楷體" panose="03000509000000000000" pitchFamily="65" charset="-120"/>
                <a:ea typeface="標楷體" panose="03000509000000000000" pitchFamily="65" charset="-120"/>
              </a:rPr>
              <a:t>最大應力</a:t>
            </a:r>
            <a:r>
              <a:rPr lang="en-US" altLang="zh-TW" sz="1600" dirty="0">
                <a:solidFill>
                  <a:prstClr val="black"/>
                </a:solidFill>
                <a:latin typeface="標楷體" panose="03000509000000000000" pitchFamily="65" charset="-120"/>
                <a:ea typeface="標楷體" panose="03000509000000000000" pitchFamily="65" charset="-120"/>
              </a:rPr>
              <a:t>241.25MPa</a:t>
            </a:r>
          </a:p>
        </p:txBody>
      </p:sp>
      <p:sp>
        <p:nvSpPr>
          <p:cNvPr id="9" name="矩形 8">
            <a:extLst>
              <a:ext uri="{FF2B5EF4-FFF2-40B4-BE49-F238E27FC236}">
                <a16:creationId xmlns:a16="http://schemas.microsoft.com/office/drawing/2014/main" xmlns="" id="{838B910D-4F23-4824-AE74-05E05A60F5E3}"/>
              </a:ext>
            </a:extLst>
          </p:cNvPr>
          <p:cNvSpPr/>
          <p:nvPr/>
        </p:nvSpPr>
        <p:spPr>
          <a:xfrm>
            <a:off x="483335" y="1840890"/>
            <a:ext cx="602930" cy="169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prstClr val="white"/>
              </a:solidFill>
            </a:endParaRPr>
          </a:p>
        </p:txBody>
      </p:sp>
      <p:sp>
        <p:nvSpPr>
          <p:cNvPr id="16" name="矩形 15">
            <a:extLst>
              <a:ext uri="{FF2B5EF4-FFF2-40B4-BE49-F238E27FC236}">
                <a16:creationId xmlns:a16="http://schemas.microsoft.com/office/drawing/2014/main" xmlns="" id="{A40F987A-F71F-4EF8-980D-F78B047763BA}"/>
              </a:ext>
            </a:extLst>
          </p:cNvPr>
          <p:cNvSpPr/>
          <p:nvPr/>
        </p:nvSpPr>
        <p:spPr>
          <a:xfrm>
            <a:off x="251519" y="4298819"/>
            <a:ext cx="1464879" cy="369332"/>
          </a:xfrm>
          <a:prstGeom prst="rect">
            <a:avLst/>
          </a:prstGeom>
        </p:spPr>
        <p:txBody>
          <a:bodyPr wrap="square">
            <a:spAutoFit/>
          </a:bodyPr>
          <a:lstStyle/>
          <a:p>
            <a:pPr algn="ctr">
              <a:spcBef>
                <a:spcPts val="900"/>
              </a:spcBef>
            </a:pPr>
            <a:r>
              <a:rPr lang="zh-TW" altLang="en-US" b="1" kern="100" dirty="0">
                <a:solidFill>
                  <a:prstClr val="black"/>
                </a:solidFill>
                <a:latin typeface="標楷體" panose="03000509000000000000" pitchFamily="65" charset="-120"/>
                <a:ea typeface="標楷體" panose="03000509000000000000" pitchFamily="65" charset="-120"/>
                <a:cs typeface="Times New Roman" pitchFamily="18" charset="0"/>
              </a:rPr>
              <a:t>材料物性表</a:t>
            </a:r>
          </a:p>
        </p:txBody>
      </p:sp>
      <p:sp>
        <p:nvSpPr>
          <p:cNvPr id="23" name="文字方塊 22">
            <a:extLst>
              <a:ext uri="{FF2B5EF4-FFF2-40B4-BE49-F238E27FC236}">
                <a16:creationId xmlns:a16="http://schemas.microsoft.com/office/drawing/2014/main" xmlns="" id="{F07F8089-9A1D-4D28-B72F-8888A384D992}"/>
              </a:ext>
            </a:extLst>
          </p:cNvPr>
          <p:cNvSpPr txBox="1"/>
          <p:nvPr/>
        </p:nvSpPr>
        <p:spPr>
          <a:xfrm>
            <a:off x="327753" y="5955430"/>
            <a:ext cx="7729982" cy="646331"/>
          </a:xfrm>
          <a:prstGeom prst="rect">
            <a:avLst/>
          </a:prstGeom>
          <a:noFill/>
        </p:spPr>
        <p:txBody>
          <a:bodyPr wrap="square" rtlCol="0">
            <a:spAutoFit/>
          </a:bodyPr>
          <a:lstStyle/>
          <a:p>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風速等級</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VTP</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強固型溫室</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焊接</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其最大變形量為</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14.44mm</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，最大應力為</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241.25MPa</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，位置在迎風面側梁上。</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矩形 17">
            <a:extLst>
              <a:ext uri="{FF2B5EF4-FFF2-40B4-BE49-F238E27FC236}">
                <a16:creationId xmlns:a16="http://schemas.microsoft.com/office/drawing/2014/main" xmlns="" id="{6FF0153A-CB25-4B5A-A562-BA40F725DB7B}"/>
              </a:ext>
            </a:extLst>
          </p:cNvPr>
          <p:cNvSpPr/>
          <p:nvPr/>
        </p:nvSpPr>
        <p:spPr>
          <a:xfrm>
            <a:off x="4470830" y="1835466"/>
            <a:ext cx="564460" cy="1551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prstClr val="white"/>
              </a:solidFill>
            </a:endParaRPr>
          </a:p>
        </p:txBody>
      </p:sp>
      <p:pic>
        <p:nvPicPr>
          <p:cNvPr id="3" name="圖片 2">
            <a:extLst>
              <a:ext uri="{FF2B5EF4-FFF2-40B4-BE49-F238E27FC236}">
                <a16:creationId xmlns:a16="http://schemas.microsoft.com/office/drawing/2014/main" xmlns="" id="{6E52CA8F-2163-46FC-800F-1B4C39ED9520}"/>
              </a:ext>
            </a:extLst>
          </p:cNvPr>
          <p:cNvPicPr>
            <a:picLocks noChangeAspect="1"/>
          </p:cNvPicPr>
          <p:nvPr/>
        </p:nvPicPr>
        <p:blipFill>
          <a:blip r:embed="rId4"/>
          <a:stretch>
            <a:fillRect/>
          </a:stretch>
        </p:blipFill>
        <p:spPr>
          <a:xfrm>
            <a:off x="385416" y="4722069"/>
            <a:ext cx="7153028" cy="1186055"/>
          </a:xfrm>
          <a:prstGeom prst="rect">
            <a:avLst/>
          </a:prstGeom>
        </p:spPr>
      </p:pic>
    </p:spTree>
    <p:extLst>
      <p:ext uri="{BB962C8B-B14F-4D97-AF65-F5344CB8AC3E}">
        <p14:creationId xmlns:p14="http://schemas.microsoft.com/office/powerpoint/2010/main" val="21614659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xmlns="" id="{F85C4FF7-A3C5-4858-84AA-12866C0C918A}"/>
              </a:ext>
            </a:extLst>
          </p:cNvPr>
          <p:cNvPicPr>
            <a:picLocks noChangeAspect="1"/>
          </p:cNvPicPr>
          <p:nvPr/>
        </p:nvPicPr>
        <p:blipFill>
          <a:blip r:embed="rId2"/>
          <a:stretch>
            <a:fillRect/>
          </a:stretch>
        </p:blipFill>
        <p:spPr>
          <a:xfrm>
            <a:off x="4436577" y="1242919"/>
            <a:ext cx="3945933" cy="3160843"/>
          </a:xfrm>
          <a:prstGeom prst="rect">
            <a:avLst/>
          </a:prstGeom>
        </p:spPr>
      </p:pic>
      <p:pic>
        <p:nvPicPr>
          <p:cNvPr id="15" name="圖片 14">
            <a:extLst>
              <a:ext uri="{FF2B5EF4-FFF2-40B4-BE49-F238E27FC236}">
                <a16:creationId xmlns:a16="http://schemas.microsoft.com/office/drawing/2014/main" xmlns="" id="{8B673AC4-36F3-4F89-861A-9C68E9C1DB2D}"/>
              </a:ext>
            </a:extLst>
          </p:cNvPr>
          <p:cNvPicPr>
            <a:picLocks noChangeAspect="1"/>
          </p:cNvPicPr>
          <p:nvPr/>
        </p:nvPicPr>
        <p:blipFill>
          <a:blip r:embed="rId3"/>
          <a:stretch>
            <a:fillRect/>
          </a:stretch>
        </p:blipFill>
        <p:spPr>
          <a:xfrm>
            <a:off x="501618" y="1237711"/>
            <a:ext cx="3706304" cy="3040577"/>
          </a:xfrm>
          <a:prstGeom prst="rect">
            <a:avLst/>
          </a:prstGeom>
        </p:spPr>
      </p:pic>
      <p:sp>
        <p:nvSpPr>
          <p:cNvPr id="4" name="文字方塊 3">
            <a:extLst>
              <a:ext uri="{FF2B5EF4-FFF2-40B4-BE49-F238E27FC236}">
                <a16:creationId xmlns:a16="http://schemas.microsoft.com/office/drawing/2014/main" xmlns="" id="{2E3D3CA1-5108-4382-84EF-08D7E94A9F3A}"/>
              </a:ext>
            </a:extLst>
          </p:cNvPr>
          <p:cNvSpPr txBox="1"/>
          <p:nvPr/>
        </p:nvSpPr>
        <p:spPr>
          <a:xfrm>
            <a:off x="1591086" y="298159"/>
            <a:ext cx="5690982" cy="461665"/>
          </a:xfrm>
          <a:prstGeom prst="rect">
            <a:avLst/>
          </a:prstGeom>
          <a:noFill/>
        </p:spPr>
        <p:txBody>
          <a:bodyPr wrap="none" rtlCol="0">
            <a:spAutoFit/>
          </a:bodyPr>
          <a:lstStyle/>
          <a:p>
            <a:pPr algn="ct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分析模擬測試</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-VTP</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強固型溫室</a:t>
            </a:r>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型鋼組合</a:t>
            </a:r>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文字方塊 5">
            <a:extLst>
              <a:ext uri="{FF2B5EF4-FFF2-40B4-BE49-F238E27FC236}">
                <a16:creationId xmlns:a16="http://schemas.microsoft.com/office/drawing/2014/main" xmlns="" id="{00C1BD99-F9BE-4E46-A787-AEF01E538F8C}"/>
              </a:ext>
            </a:extLst>
          </p:cNvPr>
          <p:cNvSpPr txBox="1"/>
          <p:nvPr/>
        </p:nvSpPr>
        <p:spPr>
          <a:xfrm>
            <a:off x="1546752" y="973070"/>
            <a:ext cx="1890261" cy="338554"/>
          </a:xfrm>
          <a:prstGeom prst="rect">
            <a:avLst/>
          </a:prstGeom>
          <a:solidFill>
            <a:srgbClr val="FFFF00"/>
          </a:solidFill>
          <a:ln>
            <a:solidFill>
              <a:srgbClr val="FF0000"/>
            </a:solidFill>
          </a:ln>
        </p:spPr>
        <p:txBody>
          <a:bodyPr wrap="none" rtlCol="0">
            <a:spAutoFit/>
          </a:bodyPr>
          <a:lstStyle/>
          <a:p>
            <a:r>
              <a:rPr lang="zh-TW" altLang="en-US" sz="16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sz="16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6.93mm</a:t>
            </a:r>
          </a:p>
        </p:txBody>
      </p:sp>
      <p:sp>
        <p:nvSpPr>
          <p:cNvPr id="7" name="文字方塊 6">
            <a:extLst>
              <a:ext uri="{FF2B5EF4-FFF2-40B4-BE49-F238E27FC236}">
                <a16:creationId xmlns:a16="http://schemas.microsoft.com/office/drawing/2014/main" xmlns="" id="{890B2B74-556B-498E-88AE-A50FF00F61B0}"/>
              </a:ext>
            </a:extLst>
          </p:cNvPr>
          <p:cNvSpPr txBox="1"/>
          <p:nvPr/>
        </p:nvSpPr>
        <p:spPr>
          <a:xfrm>
            <a:off x="5248573" y="965919"/>
            <a:ext cx="1957587" cy="338554"/>
          </a:xfrm>
          <a:prstGeom prst="rect">
            <a:avLst/>
          </a:prstGeom>
          <a:solidFill>
            <a:srgbClr val="FFFF00"/>
          </a:solidFill>
          <a:ln>
            <a:solidFill>
              <a:srgbClr val="FF0000"/>
            </a:solidFill>
          </a:ln>
        </p:spPr>
        <p:txBody>
          <a:bodyPr wrap="none" rtlCol="0">
            <a:spAutoFit/>
          </a:bodyPr>
          <a:lstStyle/>
          <a:p>
            <a:r>
              <a:rPr lang="zh-TW" altLang="en-US" sz="16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z="16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185.55MPa</a:t>
            </a:r>
          </a:p>
        </p:txBody>
      </p:sp>
      <p:sp>
        <p:nvSpPr>
          <p:cNvPr id="9" name="矩形 8">
            <a:extLst>
              <a:ext uri="{FF2B5EF4-FFF2-40B4-BE49-F238E27FC236}">
                <a16:creationId xmlns:a16="http://schemas.microsoft.com/office/drawing/2014/main" xmlns="" id="{838B910D-4F23-4824-AE74-05E05A60F5E3}"/>
              </a:ext>
            </a:extLst>
          </p:cNvPr>
          <p:cNvSpPr/>
          <p:nvPr/>
        </p:nvSpPr>
        <p:spPr>
          <a:xfrm>
            <a:off x="572082" y="1915539"/>
            <a:ext cx="602930" cy="169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矩形 15">
            <a:extLst>
              <a:ext uri="{FF2B5EF4-FFF2-40B4-BE49-F238E27FC236}">
                <a16:creationId xmlns:a16="http://schemas.microsoft.com/office/drawing/2014/main" xmlns="" id="{A40F987A-F71F-4EF8-980D-F78B047763BA}"/>
              </a:ext>
            </a:extLst>
          </p:cNvPr>
          <p:cNvSpPr/>
          <p:nvPr/>
        </p:nvSpPr>
        <p:spPr>
          <a:xfrm>
            <a:off x="548827" y="4489955"/>
            <a:ext cx="1863198" cy="369332"/>
          </a:xfrm>
          <a:prstGeom prst="rect">
            <a:avLst/>
          </a:prstGeom>
        </p:spPr>
        <p:txBody>
          <a:bodyPr wrap="square">
            <a:spAutoFit/>
          </a:bodyPr>
          <a:lstStyle/>
          <a:p>
            <a:pPr algn="ctr">
              <a:spcBef>
                <a:spcPts val="900"/>
              </a:spcBef>
            </a:pPr>
            <a:r>
              <a:rPr lang="zh-TW" altLang="en-US" b="1"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材料物性表</a:t>
            </a:r>
          </a:p>
        </p:txBody>
      </p:sp>
      <p:sp>
        <p:nvSpPr>
          <p:cNvPr id="23" name="文字方塊 22">
            <a:extLst>
              <a:ext uri="{FF2B5EF4-FFF2-40B4-BE49-F238E27FC236}">
                <a16:creationId xmlns:a16="http://schemas.microsoft.com/office/drawing/2014/main" xmlns="" id="{F07F8089-9A1D-4D28-B72F-8888A384D992}"/>
              </a:ext>
            </a:extLst>
          </p:cNvPr>
          <p:cNvSpPr txBox="1"/>
          <p:nvPr/>
        </p:nvSpPr>
        <p:spPr>
          <a:xfrm>
            <a:off x="179512" y="6084585"/>
            <a:ext cx="8640960" cy="646331"/>
          </a:xfrm>
          <a:prstGeom prst="rect">
            <a:avLst/>
          </a:prstGeom>
          <a:noFill/>
        </p:spPr>
        <p:txBody>
          <a:bodyPr wrap="square" rtlCol="0">
            <a:spAutoFit/>
          </a:bodyPr>
          <a:lstStyle/>
          <a:p>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風速等級</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VTP</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強固型溫室</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(C</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型鋼</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其最大變形量為</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6.93mm</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，最大應力為</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185.55MPa</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，位置在迎風面屋頂架上。</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矩形 17">
            <a:extLst>
              <a:ext uri="{FF2B5EF4-FFF2-40B4-BE49-F238E27FC236}">
                <a16:creationId xmlns:a16="http://schemas.microsoft.com/office/drawing/2014/main" xmlns="" id="{6FF0153A-CB25-4B5A-A562-BA40F725DB7B}"/>
              </a:ext>
            </a:extLst>
          </p:cNvPr>
          <p:cNvSpPr/>
          <p:nvPr/>
        </p:nvSpPr>
        <p:spPr>
          <a:xfrm>
            <a:off x="4572000" y="1930225"/>
            <a:ext cx="564460" cy="1551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prstClr val="white"/>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xmlns="" id="{6E52CA8F-2163-46FC-800F-1B4C39ED9520}"/>
              </a:ext>
            </a:extLst>
          </p:cNvPr>
          <p:cNvPicPr>
            <a:picLocks noChangeAspect="1"/>
          </p:cNvPicPr>
          <p:nvPr/>
        </p:nvPicPr>
        <p:blipFill>
          <a:blip r:embed="rId4"/>
          <a:stretch>
            <a:fillRect/>
          </a:stretch>
        </p:blipFill>
        <p:spPr>
          <a:xfrm>
            <a:off x="364803" y="4797152"/>
            <a:ext cx="8095629" cy="1264787"/>
          </a:xfrm>
          <a:prstGeom prst="rect">
            <a:avLst/>
          </a:prstGeom>
        </p:spPr>
      </p:pic>
    </p:spTree>
    <p:extLst>
      <p:ext uri="{BB962C8B-B14F-4D97-AF65-F5344CB8AC3E}">
        <p14:creationId xmlns:p14="http://schemas.microsoft.com/office/powerpoint/2010/main" val="3759267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4</a:t>
            </a:fld>
            <a:endParaRPr lang="zh-TW" altLang="en-US" dirty="0"/>
          </a:p>
        </p:txBody>
      </p:sp>
      <p:sp>
        <p:nvSpPr>
          <p:cNvPr id="26" name="Rectangle 14"/>
          <p:cNvSpPr>
            <a:spLocks noChangeArrowheads="1"/>
          </p:cNvSpPr>
          <p:nvPr/>
        </p:nvSpPr>
        <p:spPr bwMode="auto">
          <a:xfrm>
            <a:off x="4178509" y="1253758"/>
            <a:ext cx="4176464" cy="1887696"/>
          </a:xfrm>
          <a:prstGeom prst="rect">
            <a:avLst/>
          </a:prstGeom>
          <a:ln/>
        </p:spPr>
        <p:style>
          <a:lnRef idx="1">
            <a:schemeClr val="accent6"/>
          </a:lnRef>
          <a:fillRef idx="2">
            <a:schemeClr val="accent6"/>
          </a:fillRef>
          <a:effectRef idx="1">
            <a:schemeClr val="accent6"/>
          </a:effectRef>
          <a:fontRef idx="minor">
            <a:schemeClr val="dk1"/>
          </a:fontRef>
        </p:style>
        <p:txBody>
          <a:bodyPr wrap="square" anchor="ctr">
            <a:spAutoFit/>
          </a:bodyPr>
          <a:lstStyle/>
          <a:p>
            <a:pPr>
              <a:lnSpc>
                <a:spcPts val="3500"/>
              </a:lnSpc>
              <a:spcBef>
                <a:spcPts val="600"/>
              </a:spcBef>
              <a:spcAft>
                <a:spcPts val="600"/>
              </a:spcAft>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A1.</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溫室構造材料技術資料庫建立</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A2.</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溫室構造分析技術資料庫建立</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A3.</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溫室構造設計技術資料庫建立</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A4.</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溫室</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構造</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技術</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專家</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系統規劃設計</a:t>
            </a:r>
          </a:p>
        </p:txBody>
      </p:sp>
      <p:sp>
        <p:nvSpPr>
          <p:cNvPr id="27" name="Rectangle 15"/>
          <p:cNvSpPr>
            <a:spLocks noChangeArrowheads="1"/>
          </p:cNvSpPr>
          <p:nvPr/>
        </p:nvSpPr>
        <p:spPr bwMode="auto">
          <a:xfrm>
            <a:off x="3779912" y="3851957"/>
            <a:ext cx="5184576" cy="1323439"/>
          </a:xfrm>
          <a:prstGeom prst="rect">
            <a:avLst/>
          </a:prstGeom>
          <a:ln/>
        </p:spPr>
        <p:style>
          <a:lnRef idx="1">
            <a:schemeClr val="accent3"/>
          </a:lnRef>
          <a:fillRef idx="2">
            <a:schemeClr val="accent3"/>
          </a:fillRef>
          <a:effectRef idx="1">
            <a:schemeClr val="accent3"/>
          </a:effectRef>
          <a:fontRef idx="minor">
            <a:schemeClr val="dk1"/>
          </a:fontRef>
        </p:style>
        <p:txBody>
          <a:bodyPr wrap="square" anchor="ctr">
            <a:spAutoFit/>
          </a:bodyPr>
          <a:lstStyle/>
          <a:p>
            <a:pPr>
              <a:spcBef>
                <a:spcPts val="600"/>
              </a:spcBef>
              <a:spcAft>
                <a:spcPts val="600"/>
              </a:spcAft>
            </a:pPr>
            <a:r>
              <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B1.</a:t>
            </a: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溫室總</a:t>
            </a:r>
            <a:r>
              <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體規劃</a:t>
            </a: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設計專家系統開發</a:t>
            </a:r>
            <a:endPar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spcBef>
                <a:spcPts val="600"/>
              </a:spcBef>
              <a:spcAft>
                <a:spcPts val="600"/>
              </a:spcAft>
            </a:pPr>
            <a:r>
              <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B2.</a:t>
            </a: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溫室構造優化設計專家系統開發</a:t>
            </a:r>
            <a:endPar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spcBef>
                <a:spcPts val="600"/>
              </a:spcBef>
              <a:spcAft>
                <a:spcPts val="600"/>
              </a:spcAft>
            </a:pPr>
            <a:r>
              <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B3.</a:t>
            </a:r>
            <a:r>
              <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構造設計輔助專家知識系統整</a:t>
            </a:r>
            <a:r>
              <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合</a:t>
            </a:r>
          </a:p>
        </p:txBody>
      </p:sp>
      <p:sp>
        <p:nvSpPr>
          <p:cNvPr id="28" name="Rectangle 19"/>
          <p:cNvSpPr>
            <a:spLocks noChangeArrowheads="1"/>
          </p:cNvSpPr>
          <p:nvPr/>
        </p:nvSpPr>
        <p:spPr bwMode="auto">
          <a:xfrm>
            <a:off x="1043608" y="1512952"/>
            <a:ext cx="2600775" cy="1342799"/>
          </a:xfrm>
          <a:prstGeom prst="rect">
            <a:avLst/>
          </a:prstGeom>
          <a:ln/>
        </p:spPr>
        <p:style>
          <a:lnRef idx="1">
            <a:schemeClr val="accent6"/>
          </a:lnRef>
          <a:fillRef idx="2">
            <a:schemeClr val="accent6"/>
          </a:fillRef>
          <a:effectRef idx="1">
            <a:schemeClr val="accent6"/>
          </a:effectRef>
          <a:fontRef idx="minor">
            <a:schemeClr val="dk1"/>
          </a:fontRef>
        </p:style>
        <p:txBody>
          <a:bodyPr wrap="square" lIns="36000" tIns="18000" rIns="36000" bIns="18000" anchor="ctr">
            <a:spAutoFit/>
          </a:bodyPr>
          <a:lstStyle/>
          <a:p>
            <a:pPr algn="ctr">
              <a:lnSpc>
                <a:spcPts val="3500"/>
              </a:lnSpc>
            </a:pP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溫室構造技術</a:t>
            </a:r>
            <a:endPar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3500"/>
              </a:lnSpc>
            </a:pP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專家系統規劃設計</a:t>
            </a:r>
            <a:endPar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3500"/>
              </a:lnSpc>
            </a:pP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29" name="Rectangle 19"/>
          <p:cNvSpPr>
            <a:spLocks noChangeArrowheads="1"/>
          </p:cNvSpPr>
          <p:nvPr/>
        </p:nvSpPr>
        <p:spPr bwMode="auto">
          <a:xfrm>
            <a:off x="1043608" y="3827279"/>
            <a:ext cx="2600775" cy="1342799"/>
          </a:xfrm>
          <a:prstGeom prst="rect">
            <a:avLst/>
          </a:prstGeom>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gn="ctr">
              <a:lnSpc>
                <a:spcPts val="3500"/>
              </a:lnSpc>
            </a:pP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溫室構造設計</a:t>
            </a:r>
            <a:endPar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3500"/>
              </a:lnSpc>
            </a:pP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輔助專家系統開發</a:t>
            </a:r>
            <a:endPar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3500"/>
              </a:lnSpc>
            </a:pP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(110</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矩形 29">
            <a:extLst>
              <a:ext uri="{FF2B5EF4-FFF2-40B4-BE49-F238E27FC236}">
                <a16:creationId xmlns="" xmlns:a16="http://schemas.microsoft.com/office/drawing/2014/main" id="{7D215A71-125E-4609-A288-76365883F5BF}"/>
              </a:ext>
            </a:extLst>
          </p:cNvPr>
          <p:cNvSpPr/>
          <p:nvPr/>
        </p:nvSpPr>
        <p:spPr>
          <a:xfrm>
            <a:off x="179512" y="366623"/>
            <a:ext cx="789993" cy="612475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TW" altLang="en-US" sz="2800" b="1" dirty="0">
                <a:latin typeface="標楷體" panose="03000509000000000000" pitchFamily="65" charset="-120"/>
                <a:ea typeface="標楷體" panose="03000509000000000000" pitchFamily="65" charset="-120"/>
              </a:rPr>
              <a:t>溫室構造設計專家知識系統開發</a:t>
            </a:r>
          </a:p>
        </p:txBody>
      </p:sp>
      <p:sp>
        <p:nvSpPr>
          <p:cNvPr id="31" name="圓角矩形 30"/>
          <p:cNvSpPr/>
          <p:nvPr/>
        </p:nvSpPr>
        <p:spPr>
          <a:xfrm>
            <a:off x="1043608" y="-226889"/>
            <a:ext cx="2739696"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a:solidFill>
                  <a:prstClr val="black"/>
                </a:solidFill>
                <a:latin typeface="Times New Roman" pitchFamily="18" charset="0"/>
                <a:ea typeface="標楷體" pitchFamily="65" charset="-120"/>
                <a:cs typeface="Times New Roman" pitchFamily="18" charset="0"/>
              </a:rPr>
              <a:t>三</a:t>
            </a:r>
            <a:r>
              <a:rPr lang="zh-TW" altLang="en-US" sz="2800" b="1" dirty="0" smtClean="0">
                <a:solidFill>
                  <a:prstClr val="black"/>
                </a:solidFill>
                <a:latin typeface="Times New Roman" pitchFamily="18" charset="0"/>
                <a:ea typeface="標楷體" pitchFamily="65" charset="-120"/>
                <a:cs typeface="Times New Roman" pitchFamily="18" charset="0"/>
              </a:rPr>
              <a:t>、計畫架構</a:t>
            </a:r>
            <a:endParaRPr lang="zh-TW" altLang="en-US" sz="2800" b="1" dirty="0">
              <a:solidFill>
                <a:prstClr val="black"/>
              </a:solidFill>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34507877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0287" y="4906824"/>
            <a:ext cx="1814628" cy="114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投影片編號版面配置區 2"/>
          <p:cNvSpPr>
            <a:spLocks noGrp="1"/>
          </p:cNvSpPr>
          <p:nvPr>
            <p:ph type="sldNum" sz="quarter" idx="12"/>
          </p:nvPr>
        </p:nvSpPr>
        <p:spPr>
          <a:xfrm>
            <a:off x="6457950" y="5838552"/>
            <a:ext cx="2057400" cy="365125"/>
          </a:xfrm>
        </p:spPr>
        <p:txBody>
          <a:bodyPr/>
          <a:lstStyle/>
          <a:p>
            <a:pPr>
              <a:defRPr/>
            </a:pPr>
            <a:fld id="{23815EA3-284F-416B-AAFF-17C373D551D1}" type="slidenum">
              <a:rPr lang="zh-TW" altLang="en-US" smtClean="0">
                <a:solidFill>
                  <a:prstClr val="black">
                    <a:tint val="75000"/>
                  </a:prstClr>
                </a:solidFill>
              </a:rPr>
              <a:pPr>
                <a:defRPr/>
              </a:pPr>
              <a:t>40</a:t>
            </a:fld>
            <a:endParaRPr lang="zh-TW" altLang="en-US" dirty="0">
              <a:solidFill>
                <a:prstClr val="black">
                  <a:tint val="75000"/>
                </a:prstClr>
              </a:solidFill>
            </a:endParaRPr>
          </a:p>
        </p:txBody>
      </p:sp>
      <p:sp>
        <p:nvSpPr>
          <p:cNvPr id="61" name="文字方塊 5"/>
          <p:cNvSpPr txBox="1">
            <a:spLocks noChangeArrowheads="1"/>
          </p:cNvSpPr>
          <p:nvPr/>
        </p:nvSpPr>
        <p:spPr bwMode="auto">
          <a:xfrm>
            <a:off x="2927934" y="2110973"/>
            <a:ext cx="34043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defTabSz="457200">
              <a:lnSpc>
                <a:spcPct val="100000"/>
              </a:lnSpc>
              <a:spcBef>
                <a:spcPct val="0"/>
              </a:spcBef>
              <a:buFontTx/>
              <a:buNone/>
            </a:pPr>
            <a:r>
              <a:rPr lang="zh-TW" altLang="en-US" sz="1800" dirty="0" smtClean="0">
                <a:solidFill>
                  <a:prstClr val="black"/>
                </a:solidFill>
                <a:latin typeface="Times New Roman" pitchFamily="18" charset="0"/>
                <a:ea typeface="標楷體" panose="03000509000000000000" pitchFamily="65" charset="-120"/>
                <a:cs typeface="Times New Roman" pitchFamily="18" charset="0"/>
              </a:rPr>
              <a:t>簡易型溫室圓頂結構分析</a:t>
            </a:r>
            <a:endParaRPr lang="zh-TW" altLang="en-US" sz="1800" dirty="0">
              <a:solidFill>
                <a:prstClr val="black"/>
              </a:solidFill>
              <a:latin typeface="Times New Roman" pitchFamily="18" charset="0"/>
              <a:ea typeface="標楷體" panose="03000509000000000000" pitchFamily="65" charset="-120"/>
              <a:cs typeface="Times New Roman" pitchFamily="18" charset="0"/>
            </a:endParaRPr>
          </a:p>
        </p:txBody>
      </p: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222" y="450551"/>
            <a:ext cx="2930274" cy="168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0164" y="483160"/>
            <a:ext cx="2590213" cy="1657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直線接點 29"/>
          <p:cNvCxnSpPr/>
          <p:nvPr/>
        </p:nvCxnSpPr>
        <p:spPr>
          <a:xfrm>
            <a:off x="5170356" y="780961"/>
            <a:ext cx="1788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5612935" y="921775"/>
            <a:ext cx="11764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752773" y="411629"/>
            <a:ext cx="793872" cy="369332"/>
          </a:xfrm>
          <a:prstGeom prst="rect">
            <a:avLst/>
          </a:prstGeom>
        </p:spPr>
        <p:txBody>
          <a:bodyPr wrap="none">
            <a:spAutoFit/>
          </a:bodyPr>
          <a:lstStyle/>
          <a:p>
            <a:pPr defTabSz="457200"/>
            <a:r>
              <a:rPr lang="en-US" altLang="zh-TW" dirty="0" smtClean="0">
                <a:solidFill>
                  <a:prstClr val="black"/>
                </a:solidFill>
                <a:latin typeface="Times New Roman" pitchFamily="18" charset="0"/>
                <a:ea typeface="標楷體" pitchFamily="65" charset="-120"/>
                <a:cs typeface="Times New Roman" pitchFamily="18" charset="0"/>
              </a:rPr>
              <a:t>B </a:t>
            </a:r>
            <a:r>
              <a:rPr lang="en-US" altLang="zh-TW" dirty="0">
                <a:solidFill>
                  <a:prstClr val="black"/>
                </a:solidFill>
                <a:latin typeface="Times New Roman" pitchFamily="18" charset="0"/>
                <a:ea typeface="標楷體" pitchFamily="65" charset="-120"/>
                <a:cs typeface="Times New Roman" pitchFamily="18" charset="0"/>
              </a:rPr>
              <a:t>type</a:t>
            </a:r>
            <a:endParaRPr lang="zh-TW" altLang="en-US" dirty="0">
              <a:solidFill>
                <a:prstClr val="black"/>
              </a:solidFill>
            </a:endParaRPr>
          </a:p>
        </p:txBody>
      </p:sp>
      <p:sp>
        <p:nvSpPr>
          <p:cNvPr id="33" name="矩形 32"/>
          <p:cNvSpPr/>
          <p:nvPr/>
        </p:nvSpPr>
        <p:spPr>
          <a:xfrm>
            <a:off x="5752838" y="921775"/>
            <a:ext cx="793807" cy="369332"/>
          </a:xfrm>
          <a:prstGeom prst="rect">
            <a:avLst/>
          </a:prstGeom>
        </p:spPr>
        <p:txBody>
          <a:bodyPr wrap="none">
            <a:spAutoFit/>
          </a:bodyPr>
          <a:lstStyle/>
          <a:p>
            <a:pPr defTabSz="457200"/>
            <a:r>
              <a:rPr lang="en-US" altLang="zh-TW" dirty="0" smtClean="0">
                <a:solidFill>
                  <a:prstClr val="black"/>
                </a:solidFill>
                <a:latin typeface="Times New Roman" pitchFamily="18" charset="0"/>
                <a:ea typeface="標楷體" pitchFamily="65" charset="-120"/>
                <a:cs typeface="Times New Roman" pitchFamily="18" charset="0"/>
              </a:rPr>
              <a:t>C </a:t>
            </a:r>
            <a:r>
              <a:rPr lang="en-US" altLang="zh-TW" dirty="0">
                <a:solidFill>
                  <a:prstClr val="black"/>
                </a:solidFill>
                <a:latin typeface="Times New Roman" pitchFamily="18" charset="0"/>
                <a:ea typeface="標楷體" pitchFamily="65" charset="-120"/>
                <a:cs typeface="Times New Roman" pitchFamily="18" charset="0"/>
              </a:rPr>
              <a:t>type</a:t>
            </a:r>
            <a:endParaRPr lang="zh-TW" altLang="en-US" dirty="0">
              <a:solidFill>
                <a:prstClr val="black"/>
              </a:solidFill>
            </a:endParaRPr>
          </a:p>
        </p:txBody>
      </p:sp>
      <p:pic>
        <p:nvPicPr>
          <p:cNvPr id="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606" y="483160"/>
            <a:ext cx="2508209" cy="162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直線接點 34"/>
          <p:cNvCxnSpPr/>
          <p:nvPr/>
        </p:nvCxnSpPr>
        <p:spPr>
          <a:xfrm>
            <a:off x="2051775" y="624729"/>
            <a:ext cx="1928156"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325003" y="552443"/>
            <a:ext cx="793872" cy="369332"/>
          </a:xfrm>
          <a:prstGeom prst="rect">
            <a:avLst/>
          </a:prstGeom>
        </p:spPr>
        <p:txBody>
          <a:bodyPr wrap="none">
            <a:spAutoFit/>
          </a:bodyPr>
          <a:lstStyle/>
          <a:p>
            <a:pPr defTabSz="457200"/>
            <a:r>
              <a:rPr lang="en-US" altLang="zh-TW" dirty="0" smtClean="0">
                <a:solidFill>
                  <a:prstClr val="black"/>
                </a:solidFill>
                <a:latin typeface="Times New Roman" pitchFamily="18" charset="0"/>
                <a:ea typeface="標楷體" pitchFamily="65" charset="-120"/>
                <a:cs typeface="Times New Roman" pitchFamily="18" charset="0"/>
              </a:rPr>
              <a:t>A </a:t>
            </a:r>
            <a:r>
              <a:rPr lang="en-US" altLang="zh-TW" dirty="0">
                <a:solidFill>
                  <a:prstClr val="black"/>
                </a:solidFill>
                <a:latin typeface="Times New Roman" pitchFamily="18" charset="0"/>
                <a:ea typeface="標楷體" pitchFamily="65" charset="-120"/>
                <a:cs typeface="Times New Roman" pitchFamily="18" charset="0"/>
              </a:rPr>
              <a:t>type</a:t>
            </a:r>
            <a:endParaRPr lang="zh-TW" altLang="en-US" dirty="0">
              <a:solidFill>
                <a:prstClr val="black"/>
              </a:solidFill>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425" y="2480306"/>
            <a:ext cx="3810934" cy="207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文字方塊 5"/>
          <p:cNvSpPr txBox="1">
            <a:spLocks noChangeArrowheads="1"/>
          </p:cNvSpPr>
          <p:nvPr/>
        </p:nvSpPr>
        <p:spPr bwMode="auto">
          <a:xfrm>
            <a:off x="817701" y="4555148"/>
            <a:ext cx="34043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defTabSz="457200">
              <a:lnSpc>
                <a:spcPct val="100000"/>
              </a:lnSpc>
              <a:spcBef>
                <a:spcPct val="0"/>
              </a:spcBef>
              <a:buFontTx/>
              <a:buNone/>
            </a:pPr>
            <a:r>
              <a:rPr lang="zh-TW" altLang="en-US" sz="1800" dirty="0" smtClean="0">
                <a:solidFill>
                  <a:prstClr val="black"/>
                </a:solidFill>
                <a:latin typeface="Times New Roman" pitchFamily="18" charset="0"/>
                <a:ea typeface="標楷體" panose="03000509000000000000" pitchFamily="65" charset="-120"/>
                <a:cs typeface="Times New Roman" pitchFamily="18" charset="0"/>
              </a:rPr>
              <a:t>簡易型溫室</a:t>
            </a:r>
            <a:r>
              <a:rPr lang="zh-TW" altLang="en-US" sz="1800" dirty="0">
                <a:solidFill>
                  <a:prstClr val="black"/>
                </a:solidFill>
                <a:latin typeface="Times New Roman" pitchFamily="18" charset="0"/>
                <a:ea typeface="標楷體" panose="03000509000000000000" pitchFamily="65" charset="-120"/>
                <a:cs typeface="Times New Roman" pitchFamily="18" charset="0"/>
              </a:rPr>
              <a:t>風壓設定</a:t>
            </a:r>
          </a:p>
        </p:txBody>
      </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3791" y="2486264"/>
            <a:ext cx="3414200" cy="207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文字方塊 5"/>
          <p:cNvSpPr txBox="1">
            <a:spLocks noChangeArrowheads="1"/>
          </p:cNvSpPr>
          <p:nvPr/>
        </p:nvSpPr>
        <p:spPr bwMode="auto">
          <a:xfrm>
            <a:off x="4773790" y="4555148"/>
            <a:ext cx="34142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defTabSz="457200">
              <a:lnSpc>
                <a:spcPct val="100000"/>
              </a:lnSpc>
              <a:spcBef>
                <a:spcPct val="0"/>
              </a:spcBef>
              <a:buFontTx/>
              <a:buNone/>
            </a:pPr>
            <a:r>
              <a:rPr lang="zh-TW" altLang="en-US" sz="1800" dirty="0">
                <a:solidFill>
                  <a:prstClr val="black"/>
                </a:solidFill>
                <a:latin typeface="Times New Roman" pitchFamily="18" charset="0"/>
                <a:ea typeface="標楷體" panose="03000509000000000000" pitchFamily="65" charset="-120"/>
                <a:cs typeface="Times New Roman" pitchFamily="18" charset="0"/>
              </a:rPr>
              <a:t>簡易型溫室</a:t>
            </a:r>
            <a:r>
              <a:rPr lang="zh-TW" altLang="en-US" sz="1800" dirty="0" smtClean="0">
                <a:solidFill>
                  <a:prstClr val="black"/>
                </a:solidFill>
                <a:latin typeface="Times New Roman" pitchFamily="18" charset="0"/>
                <a:ea typeface="標楷體" panose="03000509000000000000" pitchFamily="65" charset="-120"/>
                <a:cs typeface="Times New Roman" pitchFamily="18" charset="0"/>
              </a:rPr>
              <a:t>結構變形量分布</a:t>
            </a:r>
            <a:endParaRPr lang="zh-TW" altLang="en-US" sz="1800" dirty="0">
              <a:solidFill>
                <a:prstClr val="black"/>
              </a:solidFill>
              <a:latin typeface="Times New Roman" pitchFamily="18" charset="0"/>
              <a:ea typeface="標楷體" panose="03000509000000000000" pitchFamily="65" charset="-120"/>
              <a:cs typeface="Times New Roman" pitchFamily="18" charset="0"/>
            </a:endParaRPr>
          </a:p>
        </p:txBody>
      </p:sp>
      <p:pic>
        <p:nvPicPr>
          <p:cNvPr id="3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4956" y="4924480"/>
            <a:ext cx="2160047" cy="143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7622" y="4906824"/>
            <a:ext cx="1862509" cy="140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向下箭號 43"/>
          <p:cNvSpPr/>
          <p:nvPr/>
        </p:nvSpPr>
        <p:spPr>
          <a:xfrm rot="16200000">
            <a:off x="2969217" y="5228157"/>
            <a:ext cx="385590" cy="760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white"/>
              </a:solidFill>
            </a:endParaRPr>
          </a:p>
        </p:txBody>
      </p:sp>
      <p:sp>
        <p:nvSpPr>
          <p:cNvPr id="45" name="向下箭號 44"/>
          <p:cNvSpPr/>
          <p:nvPr/>
        </p:nvSpPr>
        <p:spPr>
          <a:xfrm rot="16200000">
            <a:off x="6077285" y="5228154"/>
            <a:ext cx="385590" cy="760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white"/>
              </a:solidFill>
            </a:endParaRPr>
          </a:p>
        </p:txBody>
      </p:sp>
      <p:sp>
        <p:nvSpPr>
          <p:cNvPr id="2" name="矩形 1"/>
          <p:cNvSpPr/>
          <p:nvPr/>
        </p:nvSpPr>
        <p:spPr>
          <a:xfrm>
            <a:off x="5518344" y="4914246"/>
            <a:ext cx="407357" cy="1200329"/>
          </a:xfrm>
          <a:prstGeom prst="rect">
            <a:avLst/>
          </a:prstGeom>
        </p:spPr>
        <p:txBody>
          <a:bodyPr wrap="square">
            <a:spAutoFit/>
          </a:bodyPr>
          <a:lstStyle/>
          <a:p>
            <a:pPr algn="ctr" defTabSz="457200"/>
            <a:r>
              <a:rPr lang="zh-TW" altLang="en-US" dirty="0">
                <a:solidFill>
                  <a:prstClr val="black"/>
                </a:solidFill>
                <a:latin typeface="標楷體" pitchFamily="65" charset="-120"/>
                <a:ea typeface="標楷體" pitchFamily="65" charset="-120"/>
                <a:cs typeface="Times New Roman" pitchFamily="18" charset="0"/>
              </a:rPr>
              <a:t>單棟溫室</a:t>
            </a:r>
          </a:p>
        </p:txBody>
      </p:sp>
      <p:sp>
        <p:nvSpPr>
          <p:cNvPr id="47" name="矩形 46"/>
          <p:cNvSpPr/>
          <p:nvPr/>
        </p:nvSpPr>
        <p:spPr>
          <a:xfrm>
            <a:off x="2331277" y="4980133"/>
            <a:ext cx="407357" cy="1200329"/>
          </a:xfrm>
          <a:prstGeom prst="rect">
            <a:avLst/>
          </a:prstGeom>
        </p:spPr>
        <p:txBody>
          <a:bodyPr wrap="square">
            <a:spAutoFit/>
          </a:bodyPr>
          <a:lstStyle/>
          <a:p>
            <a:pPr algn="ctr" defTabSz="457200"/>
            <a:r>
              <a:rPr lang="zh-TW" altLang="en-US" dirty="0" smtClean="0">
                <a:solidFill>
                  <a:prstClr val="black"/>
                </a:solidFill>
                <a:latin typeface="標楷體" pitchFamily="65" charset="-120"/>
                <a:ea typeface="標楷體" pitchFamily="65" charset="-120"/>
                <a:cs typeface="Times New Roman" pitchFamily="18" charset="0"/>
              </a:rPr>
              <a:t>連棟</a:t>
            </a:r>
            <a:r>
              <a:rPr lang="zh-TW" altLang="en-US" dirty="0">
                <a:solidFill>
                  <a:prstClr val="black"/>
                </a:solidFill>
                <a:latin typeface="標楷體" pitchFamily="65" charset="-120"/>
                <a:ea typeface="標楷體" pitchFamily="65" charset="-120"/>
                <a:cs typeface="Times New Roman" pitchFamily="18" charset="0"/>
              </a:rPr>
              <a:t>溫室</a:t>
            </a:r>
          </a:p>
        </p:txBody>
      </p:sp>
      <p:sp>
        <p:nvSpPr>
          <p:cNvPr id="48" name="矩形 47"/>
          <p:cNvSpPr/>
          <p:nvPr/>
        </p:nvSpPr>
        <p:spPr>
          <a:xfrm>
            <a:off x="8534035" y="4878627"/>
            <a:ext cx="407357" cy="1200329"/>
          </a:xfrm>
          <a:prstGeom prst="rect">
            <a:avLst/>
          </a:prstGeom>
        </p:spPr>
        <p:txBody>
          <a:bodyPr wrap="square">
            <a:spAutoFit/>
          </a:bodyPr>
          <a:lstStyle/>
          <a:p>
            <a:pPr algn="ctr" defTabSz="457200"/>
            <a:r>
              <a:rPr lang="zh-TW" altLang="en-US" dirty="0" smtClean="0">
                <a:solidFill>
                  <a:prstClr val="black"/>
                </a:solidFill>
                <a:latin typeface="標楷體" pitchFamily="65" charset="-120"/>
                <a:ea typeface="標楷體" pitchFamily="65" charset="-120"/>
                <a:cs typeface="Times New Roman" pitchFamily="18" charset="0"/>
              </a:rPr>
              <a:t>結構分析</a:t>
            </a:r>
            <a:endParaRPr lang="zh-TW" altLang="en-US" dirty="0">
              <a:solidFill>
                <a:prstClr val="black"/>
              </a:solidFill>
              <a:latin typeface="標楷體" pitchFamily="65" charset="-120"/>
              <a:ea typeface="標楷體" pitchFamily="65" charset="-120"/>
              <a:cs typeface="Times New Roman" pitchFamily="18" charset="0"/>
            </a:endParaRPr>
          </a:p>
        </p:txBody>
      </p:sp>
    </p:spTree>
    <p:extLst>
      <p:ext uri="{BB962C8B-B14F-4D97-AF65-F5344CB8AC3E}">
        <p14:creationId xmlns:p14="http://schemas.microsoft.com/office/powerpoint/2010/main" val="27949507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41</a:t>
            </a:fld>
            <a:endParaRPr lang="zh-TW" altLang="en-US" dirty="0">
              <a:solidFill>
                <a:prstClr val="black">
                  <a:tint val="75000"/>
                </a:prstClr>
              </a:solidFill>
            </a:endParaRPr>
          </a:p>
        </p:txBody>
      </p:sp>
      <p:graphicFrame>
        <p:nvGraphicFramePr>
          <p:cNvPr id="19" name="表格 18"/>
          <p:cNvGraphicFramePr>
            <a:graphicFrameLocks noGrp="1"/>
          </p:cNvGraphicFramePr>
          <p:nvPr>
            <p:extLst/>
          </p:nvPr>
        </p:nvGraphicFramePr>
        <p:xfrm>
          <a:off x="328627" y="787183"/>
          <a:ext cx="8432800" cy="3012283"/>
        </p:xfrm>
        <a:graphic>
          <a:graphicData uri="http://schemas.openxmlformats.org/drawingml/2006/table">
            <a:tbl>
              <a:tblPr firstRow="1" bandRow="1">
                <a:tableStyleId>{5C22544A-7EE6-4342-B048-85BDC9FD1C3A}</a:tableStyleId>
              </a:tblPr>
              <a:tblGrid>
                <a:gridCol w="2108200"/>
                <a:gridCol w="2108200"/>
                <a:gridCol w="2108200"/>
                <a:gridCol w="2108200"/>
              </a:tblGrid>
              <a:tr h="1154159">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0678">
                <a:tc>
                  <a:txBody>
                    <a:bodyPr/>
                    <a:lstStyle/>
                    <a:p>
                      <a:pPr algn="ctr"/>
                      <a:r>
                        <a:rPr lang="en-US" altLang="zh-TW" dirty="0" smtClean="0">
                          <a:latin typeface="Times New Roman" pitchFamily="18" charset="0"/>
                          <a:cs typeface="Times New Roman" pitchFamily="18" charset="0"/>
                        </a:rPr>
                        <a:t>A</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B</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C</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D</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26604">
                <a:tc>
                  <a:txBody>
                    <a:bodyPr/>
                    <a:lstStyle/>
                    <a:p>
                      <a:endParaRPr lang="zh-TW" altLang="en-US">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9151">
                <a:tc>
                  <a:txBody>
                    <a:bodyPr/>
                    <a:lstStyle/>
                    <a:p>
                      <a:pPr algn="ctr"/>
                      <a:r>
                        <a:rPr lang="en-US" altLang="zh-TW" dirty="0" smtClean="0">
                          <a:latin typeface="Times New Roman" pitchFamily="18" charset="0"/>
                          <a:cs typeface="Times New Roman" pitchFamily="18" charset="0"/>
                        </a:rPr>
                        <a:t>E</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F</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G</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H</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2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6619" y="895035"/>
            <a:ext cx="1960768" cy="91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147" y="89503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6379" y="89503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0611" y="895035"/>
            <a:ext cx="1981419" cy="918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147" y="2406238"/>
            <a:ext cx="2037776" cy="9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0611" y="2417234"/>
            <a:ext cx="2037776"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85454" y="2411736"/>
            <a:ext cx="2039352"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5289" y="2417234"/>
            <a:ext cx="2035874"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374" y="3933913"/>
            <a:ext cx="4268235" cy="2441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1212" y="4318340"/>
            <a:ext cx="406717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文字方塊 5"/>
          <p:cNvSpPr txBox="1">
            <a:spLocks noChangeArrowheads="1"/>
          </p:cNvSpPr>
          <p:nvPr/>
        </p:nvSpPr>
        <p:spPr bwMode="auto">
          <a:xfrm>
            <a:off x="3543433" y="3749247"/>
            <a:ext cx="2235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defTabSz="457200">
              <a:lnSpc>
                <a:spcPct val="100000"/>
              </a:lnSpc>
              <a:spcBef>
                <a:spcPct val="0"/>
              </a:spcBef>
              <a:buFontTx/>
              <a:buNone/>
            </a:pPr>
            <a:r>
              <a:rPr lang="zh-TW" altLang="en-US" sz="1800" dirty="0">
                <a:solidFill>
                  <a:prstClr val="black"/>
                </a:solidFill>
                <a:latin typeface="Times New Roman" pitchFamily="18" charset="0"/>
                <a:ea typeface="標楷體" panose="03000509000000000000" pitchFamily="65" charset="-120"/>
                <a:cs typeface="Times New Roman" pitchFamily="18" charset="0"/>
              </a:rPr>
              <a:t>圓頂力霸結構分析</a:t>
            </a:r>
          </a:p>
        </p:txBody>
      </p:sp>
      <p:sp>
        <p:nvSpPr>
          <p:cNvPr id="61" name="文字方塊 5"/>
          <p:cNvSpPr txBox="1">
            <a:spLocks noChangeArrowheads="1"/>
          </p:cNvSpPr>
          <p:nvPr/>
        </p:nvSpPr>
        <p:spPr bwMode="auto">
          <a:xfrm>
            <a:off x="759655" y="6375740"/>
            <a:ext cx="34043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defTabSz="457200">
              <a:lnSpc>
                <a:spcPct val="100000"/>
              </a:lnSpc>
              <a:spcBef>
                <a:spcPct val="0"/>
              </a:spcBef>
              <a:buFontTx/>
              <a:buNone/>
            </a:pPr>
            <a:r>
              <a:rPr lang="zh-TW" altLang="en-US" sz="1800" dirty="0">
                <a:solidFill>
                  <a:prstClr val="black"/>
                </a:solidFill>
                <a:latin typeface="Times New Roman" pitchFamily="18" charset="0"/>
                <a:ea typeface="標楷體" panose="03000509000000000000" pitchFamily="65" charset="-120"/>
                <a:cs typeface="Times New Roman" pitchFamily="18" charset="0"/>
              </a:rPr>
              <a:t>圓頂力霸</a:t>
            </a:r>
            <a:r>
              <a:rPr lang="zh-TW" altLang="en-US" sz="1800" dirty="0" smtClean="0">
                <a:solidFill>
                  <a:prstClr val="black"/>
                </a:solidFill>
                <a:latin typeface="Times New Roman" pitchFamily="18" charset="0"/>
                <a:ea typeface="標楷體" panose="03000509000000000000" pitchFamily="65" charset="-120"/>
                <a:cs typeface="Times New Roman" pitchFamily="18" charset="0"/>
              </a:rPr>
              <a:t>結構風壓設定</a:t>
            </a:r>
            <a:endParaRPr lang="zh-TW" altLang="en-US" sz="1800" dirty="0">
              <a:solidFill>
                <a:prstClr val="black"/>
              </a:solidFill>
              <a:latin typeface="Times New Roman" pitchFamily="18" charset="0"/>
              <a:ea typeface="標楷體" panose="03000509000000000000" pitchFamily="65" charset="-120"/>
              <a:cs typeface="Times New Roman" pitchFamily="18" charset="0"/>
            </a:endParaRPr>
          </a:p>
        </p:txBody>
      </p:sp>
      <p:sp>
        <p:nvSpPr>
          <p:cNvPr id="62" name="文字方塊 5"/>
          <p:cNvSpPr txBox="1">
            <a:spLocks noChangeArrowheads="1"/>
          </p:cNvSpPr>
          <p:nvPr/>
        </p:nvSpPr>
        <p:spPr bwMode="auto">
          <a:xfrm>
            <a:off x="4661212" y="6383118"/>
            <a:ext cx="4067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defTabSz="457200">
              <a:lnSpc>
                <a:spcPct val="100000"/>
              </a:lnSpc>
              <a:spcBef>
                <a:spcPct val="0"/>
              </a:spcBef>
              <a:buFontTx/>
              <a:buNone/>
            </a:pPr>
            <a:r>
              <a:rPr lang="zh-TW" altLang="en-US" sz="1800" dirty="0">
                <a:solidFill>
                  <a:prstClr val="black"/>
                </a:solidFill>
                <a:latin typeface="Times New Roman" pitchFamily="18" charset="0"/>
                <a:ea typeface="標楷體" panose="03000509000000000000" pitchFamily="65" charset="-120"/>
                <a:cs typeface="Times New Roman" pitchFamily="18" charset="0"/>
              </a:rPr>
              <a:t>圓頂力霸</a:t>
            </a:r>
            <a:r>
              <a:rPr lang="zh-TW" altLang="en-US" sz="1800" dirty="0" smtClean="0">
                <a:solidFill>
                  <a:prstClr val="black"/>
                </a:solidFill>
                <a:latin typeface="Times New Roman" pitchFamily="18" charset="0"/>
                <a:ea typeface="標楷體" panose="03000509000000000000" pitchFamily="65" charset="-120"/>
                <a:cs typeface="Times New Roman" pitchFamily="18" charset="0"/>
              </a:rPr>
              <a:t>結構變形量分布</a:t>
            </a:r>
            <a:endParaRPr lang="zh-TW" altLang="en-US" sz="1800" dirty="0">
              <a:solidFill>
                <a:prstClr val="black"/>
              </a:solidFill>
              <a:latin typeface="Times New Roman" pitchFamily="18" charset="0"/>
              <a:ea typeface="標楷體" panose="03000509000000000000" pitchFamily="65" charset="-120"/>
              <a:cs typeface="Times New Roman" pitchFamily="18" charset="0"/>
            </a:endParaRPr>
          </a:p>
        </p:txBody>
      </p:sp>
    </p:spTree>
    <p:extLst>
      <p:ext uri="{BB962C8B-B14F-4D97-AF65-F5344CB8AC3E}">
        <p14:creationId xmlns:p14="http://schemas.microsoft.com/office/powerpoint/2010/main" val="8414208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262" y="304081"/>
            <a:ext cx="3833597" cy="315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12"/>
          </p:nvPr>
        </p:nvSpPr>
        <p:spPr>
          <a:xfrm>
            <a:off x="6147294" y="5673894"/>
            <a:ext cx="2057400" cy="365125"/>
          </a:xfrm>
        </p:spPr>
        <p:txBody>
          <a:bodyPr/>
          <a:lstStyle/>
          <a:p>
            <a:pPr>
              <a:defRPr/>
            </a:pPr>
            <a:fld id="{23815EA3-284F-416B-AAFF-17C373D551D1}" type="slidenum">
              <a:rPr lang="zh-TW" altLang="en-US" smtClean="0">
                <a:solidFill>
                  <a:prstClr val="black">
                    <a:tint val="75000"/>
                  </a:prstClr>
                </a:solidFill>
              </a:rPr>
              <a:pPr>
                <a:defRPr/>
              </a:pPr>
              <a:t>42</a:t>
            </a:fld>
            <a:endParaRPr lang="zh-TW" altLang="en-US" dirty="0">
              <a:solidFill>
                <a:prstClr val="black">
                  <a:tint val="75000"/>
                </a:prstClr>
              </a:solidFill>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407" y="304081"/>
            <a:ext cx="4566671" cy="315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92069" y="1936087"/>
            <a:ext cx="646331" cy="369332"/>
          </a:xfrm>
          <a:prstGeom prst="rect">
            <a:avLst/>
          </a:prstGeom>
        </p:spPr>
        <p:txBody>
          <a:bodyPr wrap="none">
            <a:spAutoFit/>
          </a:bodyPr>
          <a:lstStyle/>
          <a:p>
            <a:pPr defTabSz="457200"/>
            <a:r>
              <a:rPr lang="zh-TW" altLang="en-US" dirty="0" smtClean="0">
                <a:solidFill>
                  <a:prstClr val="black"/>
                </a:solidFill>
                <a:latin typeface="Times New Roman" pitchFamily="18" charset="0"/>
                <a:ea typeface="標楷體" pitchFamily="65" charset="-120"/>
                <a:cs typeface="Times New Roman" pitchFamily="18" charset="0"/>
              </a:rPr>
              <a:t>風</a:t>
            </a:r>
            <a:r>
              <a:rPr lang="zh-TW" altLang="en-US" dirty="0">
                <a:solidFill>
                  <a:prstClr val="black"/>
                </a:solidFill>
                <a:latin typeface="Times New Roman" pitchFamily="18" charset="0"/>
                <a:ea typeface="標楷體" pitchFamily="65" charset="-120"/>
                <a:cs typeface="Times New Roman" pitchFamily="18" charset="0"/>
              </a:rPr>
              <a:t>速</a:t>
            </a:r>
            <a:endParaRPr lang="zh-TW" altLang="en-US" dirty="0">
              <a:solidFill>
                <a:prstClr val="black"/>
              </a:solidFill>
            </a:endParaRPr>
          </a:p>
        </p:txBody>
      </p:sp>
      <p:cxnSp>
        <p:nvCxnSpPr>
          <p:cNvPr id="14" name="直線單箭頭接點 13"/>
          <p:cNvCxnSpPr/>
          <p:nvPr/>
        </p:nvCxnSpPr>
        <p:spPr>
          <a:xfrm flipV="1">
            <a:off x="284870" y="2188370"/>
            <a:ext cx="731519" cy="2340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V="1">
            <a:off x="256216" y="1701988"/>
            <a:ext cx="731519" cy="2340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256216" y="2762800"/>
            <a:ext cx="731519" cy="2340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285" y="3648988"/>
            <a:ext cx="3922124" cy="3209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1407" y="3648988"/>
            <a:ext cx="4566671" cy="3209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67518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6567650" y="6880961"/>
            <a:ext cx="2133600" cy="365125"/>
          </a:xfrm>
        </p:spPr>
        <p:txBody>
          <a:bodyPr/>
          <a:lstStyle/>
          <a:p>
            <a:fld id="{10FA4CCC-F676-4ABF-BE81-7C29EE6A166F}" type="slidenum">
              <a:rPr lang="zh-TW" altLang="en-US" smtClean="0">
                <a:solidFill>
                  <a:prstClr val="black">
                    <a:tint val="75000"/>
                  </a:prstClr>
                </a:solidFill>
              </a:rPr>
              <a:pPr/>
              <a:t>43</a:t>
            </a:fld>
            <a:endParaRPr lang="zh-TW" altLang="en-US" dirty="0">
              <a:solidFill>
                <a:prstClr val="black">
                  <a:tint val="75000"/>
                </a:prstClr>
              </a:solidFill>
            </a:endParaRPr>
          </a:p>
        </p:txBody>
      </p:sp>
      <p:sp>
        <p:nvSpPr>
          <p:cNvPr id="23" name="圓角矩形 22"/>
          <p:cNvSpPr/>
          <p:nvPr/>
        </p:nvSpPr>
        <p:spPr>
          <a:xfrm>
            <a:off x="2735495" y="345482"/>
            <a:ext cx="3919488" cy="56459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tx1"/>
                </a:solidFill>
                <a:latin typeface="標楷體" panose="03000509000000000000" pitchFamily="65" charset="-120"/>
                <a:ea typeface="標楷體" panose="03000509000000000000" pitchFamily="65" charset="-120"/>
              </a:rPr>
              <a:t>溫室構造設計技術資料庫</a:t>
            </a:r>
            <a:endParaRPr lang="zh-TW" altLang="en-US" sz="2400" b="1" dirty="0">
              <a:solidFill>
                <a:schemeClr val="tx1"/>
              </a:solidFill>
              <a:latin typeface="標楷體" panose="03000509000000000000" pitchFamily="65" charset="-120"/>
              <a:ea typeface="標楷體" panose="03000509000000000000" pitchFamily="65" charset="-120"/>
            </a:endParaRPr>
          </a:p>
        </p:txBody>
      </p:sp>
      <p:sp>
        <p:nvSpPr>
          <p:cNvPr id="24" name="圓角矩形 23"/>
          <p:cNvSpPr/>
          <p:nvPr/>
        </p:nvSpPr>
        <p:spPr>
          <a:xfrm>
            <a:off x="329750" y="3625155"/>
            <a:ext cx="1766088" cy="50405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black"/>
                </a:solidFill>
                <a:latin typeface="標楷體" panose="03000509000000000000" pitchFamily="65" charset="-120"/>
                <a:ea typeface="標楷體" panose="03000509000000000000" pitchFamily="65" charset="-120"/>
              </a:rPr>
              <a:t>材料設</a:t>
            </a:r>
            <a:r>
              <a:rPr lang="zh-TW" altLang="en-US" sz="2000" b="1" dirty="0">
                <a:solidFill>
                  <a:prstClr val="black"/>
                </a:solidFill>
                <a:latin typeface="標楷體" panose="03000509000000000000" pitchFamily="65" charset="-120"/>
                <a:ea typeface="標楷體" panose="03000509000000000000" pitchFamily="65" charset="-120"/>
              </a:rPr>
              <a:t>計</a:t>
            </a:r>
          </a:p>
        </p:txBody>
      </p:sp>
      <p:sp>
        <p:nvSpPr>
          <p:cNvPr id="25" name="圓角矩形 24"/>
          <p:cNvSpPr/>
          <p:nvPr/>
        </p:nvSpPr>
        <p:spPr>
          <a:xfrm>
            <a:off x="363990" y="4437112"/>
            <a:ext cx="1743044" cy="50405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black"/>
                </a:solidFill>
                <a:latin typeface="標楷體" panose="03000509000000000000" pitchFamily="65" charset="-120"/>
                <a:ea typeface="標楷體" panose="03000509000000000000" pitchFamily="65" charset="-120"/>
              </a:rPr>
              <a:t>結構設</a:t>
            </a:r>
            <a:r>
              <a:rPr lang="zh-TW" altLang="en-US" sz="2000" b="1" dirty="0">
                <a:solidFill>
                  <a:prstClr val="black"/>
                </a:solidFill>
                <a:latin typeface="標楷體" panose="03000509000000000000" pitchFamily="65" charset="-120"/>
                <a:ea typeface="標楷體" panose="03000509000000000000" pitchFamily="65" charset="-120"/>
              </a:rPr>
              <a:t>計</a:t>
            </a:r>
          </a:p>
        </p:txBody>
      </p:sp>
      <p:sp>
        <p:nvSpPr>
          <p:cNvPr id="26" name="圓角矩形 25"/>
          <p:cNvSpPr/>
          <p:nvPr/>
        </p:nvSpPr>
        <p:spPr>
          <a:xfrm>
            <a:off x="402382" y="5517232"/>
            <a:ext cx="1728918" cy="50405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black"/>
                </a:solidFill>
                <a:latin typeface="標楷體" panose="03000509000000000000" pitchFamily="65" charset="-120"/>
                <a:ea typeface="標楷體" panose="03000509000000000000" pitchFamily="65" charset="-120"/>
              </a:rPr>
              <a:t>連接設</a:t>
            </a:r>
            <a:r>
              <a:rPr lang="zh-TW" altLang="en-US" sz="2000" b="1" dirty="0">
                <a:solidFill>
                  <a:prstClr val="black"/>
                </a:solidFill>
                <a:latin typeface="標楷體" panose="03000509000000000000" pitchFamily="65" charset="-120"/>
                <a:ea typeface="標楷體" panose="03000509000000000000" pitchFamily="65" charset="-120"/>
              </a:rPr>
              <a:t>計</a:t>
            </a:r>
          </a:p>
        </p:txBody>
      </p:sp>
      <p:sp>
        <p:nvSpPr>
          <p:cNvPr id="27" name="圓角矩形 26"/>
          <p:cNvSpPr/>
          <p:nvPr/>
        </p:nvSpPr>
        <p:spPr>
          <a:xfrm>
            <a:off x="425966" y="6165304"/>
            <a:ext cx="1705642" cy="50405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black"/>
                </a:solidFill>
                <a:latin typeface="標楷體" panose="03000509000000000000" pitchFamily="65" charset="-120"/>
                <a:ea typeface="標楷體" panose="03000509000000000000" pitchFamily="65" charset="-120"/>
              </a:rPr>
              <a:t>基礎設計</a:t>
            </a:r>
            <a:endParaRPr lang="zh-TW" altLang="en-US" sz="2000" b="1" dirty="0">
              <a:solidFill>
                <a:prstClr val="black"/>
              </a:solidFill>
              <a:latin typeface="標楷體" panose="03000509000000000000" pitchFamily="65" charset="-120"/>
              <a:ea typeface="標楷體" panose="03000509000000000000" pitchFamily="65" charset="-120"/>
            </a:endParaRPr>
          </a:p>
        </p:txBody>
      </p:sp>
      <p:sp>
        <p:nvSpPr>
          <p:cNvPr id="28" name="圓角矩形 27"/>
          <p:cNvSpPr/>
          <p:nvPr/>
        </p:nvSpPr>
        <p:spPr>
          <a:xfrm>
            <a:off x="298872" y="1628800"/>
            <a:ext cx="1801192" cy="50405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black"/>
                </a:solidFill>
                <a:latin typeface="標楷體" panose="03000509000000000000" pitchFamily="65" charset="-120"/>
                <a:ea typeface="標楷體" panose="03000509000000000000" pitchFamily="65" charset="-120"/>
              </a:rPr>
              <a:t>載重設計</a:t>
            </a:r>
            <a:endParaRPr lang="zh-TW" altLang="en-US" sz="2000" b="1" dirty="0">
              <a:solidFill>
                <a:prstClr val="black"/>
              </a:solidFill>
              <a:latin typeface="標楷體" panose="03000509000000000000" pitchFamily="65" charset="-120"/>
              <a:ea typeface="標楷體" panose="03000509000000000000" pitchFamily="65" charset="-120"/>
            </a:endParaRPr>
          </a:p>
        </p:txBody>
      </p:sp>
      <p:sp>
        <p:nvSpPr>
          <p:cNvPr id="3" name="矩形 2"/>
          <p:cNvSpPr/>
          <p:nvPr/>
        </p:nvSpPr>
        <p:spPr>
          <a:xfrm>
            <a:off x="2383322" y="1631356"/>
            <a:ext cx="1443240" cy="38269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結構載重</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31" name="矩形 30"/>
          <p:cNvSpPr/>
          <p:nvPr/>
        </p:nvSpPr>
        <p:spPr>
          <a:xfrm>
            <a:off x="2404181" y="4484499"/>
            <a:ext cx="1392713" cy="42347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設計規範</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45" name="矩形 44"/>
          <p:cNvSpPr/>
          <p:nvPr/>
        </p:nvSpPr>
        <p:spPr>
          <a:xfrm>
            <a:off x="4998408" y="2087326"/>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雨</a:t>
            </a:r>
          </a:p>
        </p:txBody>
      </p:sp>
      <p:sp>
        <p:nvSpPr>
          <p:cNvPr id="46" name="矩形 45"/>
          <p:cNvSpPr/>
          <p:nvPr/>
        </p:nvSpPr>
        <p:spPr>
          <a:xfrm>
            <a:off x="4090246" y="2098323"/>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風力</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47" name="矩形 46"/>
          <p:cNvSpPr/>
          <p:nvPr/>
        </p:nvSpPr>
        <p:spPr>
          <a:xfrm>
            <a:off x="4996677" y="3565514"/>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結構</a:t>
            </a:r>
          </a:p>
        </p:txBody>
      </p:sp>
      <p:sp>
        <p:nvSpPr>
          <p:cNvPr id="48" name="矩形 47"/>
          <p:cNvSpPr/>
          <p:nvPr/>
        </p:nvSpPr>
        <p:spPr>
          <a:xfrm>
            <a:off x="4105567" y="3584138"/>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披覆</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49" name="矩形 48"/>
          <p:cNvSpPr/>
          <p:nvPr/>
        </p:nvSpPr>
        <p:spPr>
          <a:xfrm>
            <a:off x="5886787" y="2087326"/>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地震</a:t>
            </a:r>
          </a:p>
        </p:txBody>
      </p:sp>
      <p:sp>
        <p:nvSpPr>
          <p:cNvPr id="50" name="矩形 49"/>
          <p:cNvSpPr/>
          <p:nvPr/>
        </p:nvSpPr>
        <p:spPr>
          <a:xfrm>
            <a:off x="5904080" y="3565514"/>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連接</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56" name="矩形 55"/>
          <p:cNvSpPr/>
          <p:nvPr/>
        </p:nvSpPr>
        <p:spPr>
          <a:xfrm>
            <a:off x="5522844" y="5577223"/>
            <a:ext cx="1150249"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冶金連接</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57" name="矩形 56"/>
          <p:cNvSpPr/>
          <p:nvPr/>
        </p:nvSpPr>
        <p:spPr>
          <a:xfrm>
            <a:off x="6748450" y="5583655"/>
            <a:ext cx="1351942"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化學連</a:t>
            </a:r>
            <a:r>
              <a:rPr lang="zh-TW" altLang="en-US" b="1" dirty="0">
                <a:solidFill>
                  <a:schemeClr val="tx1"/>
                </a:solidFill>
                <a:latin typeface="標楷體" panose="03000509000000000000" pitchFamily="65" charset="-120"/>
                <a:ea typeface="標楷體" panose="03000509000000000000" pitchFamily="65" charset="-120"/>
              </a:rPr>
              <a:t>接</a:t>
            </a:r>
          </a:p>
        </p:txBody>
      </p:sp>
      <p:sp>
        <p:nvSpPr>
          <p:cNvPr id="58" name="矩形 57"/>
          <p:cNvSpPr/>
          <p:nvPr/>
        </p:nvSpPr>
        <p:spPr>
          <a:xfrm>
            <a:off x="4194455" y="5567451"/>
            <a:ext cx="12744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機械連接</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59" name="矩形 58"/>
          <p:cNvSpPr/>
          <p:nvPr/>
        </p:nvSpPr>
        <p:spPr>
          <a:xfrm>
            <a:off x="5520964" y="6176780"/>
            <a:ext cx="1152129"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場</a:t>
            </a:r>
            <a:r>
              <a:rPr lang="zh-TW" altLang="en-US" b="1" dirty="0">
                <a:solidFill>
                  <a:schemeClr val="tx1"/>
                </a:solidFill>
                <a:latin typeface="標楷體" panose="03000509000000000000" pitchFamily="65" charset="-120"/>
                <a:ea typeface="標楷體" panose="03000509000000000000" pitchFamily="65" charset="-120"/>
              </a:rPr>
              <a:t>鑄</a:t>
            </a:r>
            <a:r>
              <a:rPr lang="zh-TW" altLang="en-US" b="1" dirty="0" smtClean="0">
                <a:solidFill>
                  <a:schemeClr val="tx1"/>
                </a:solidFill>
                <a:latin typeface="標楷體" panose="03000509000000000000" pitchFamily="65" charset="-120"/>
                <a:ea typeface="標楷體" panose="03000509000000000000" pitchFamily="65" charset="-120"/>
              </a:rPr>
              <a:t>基礎</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60" name="矩形 59"/>
          <p:cNvSpPr/>
          <p:nvPr/>
        </p:nvSpPr>
        <p:spPr>
          <a:xfrm>
            <a:off x="6748450" y="6154970"/>
            <a:ext cx="1351942"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簡易基礎</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61" name="矩形 60"/>
          <p:cNvSpPr/>
          <p:nvPr/>
        </p:nvSpPr>
        <p:spPr>
          <a:xfrm>
            <a:off x="4185057" y="6183791"/>
            <a:ext cx="12744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預製基礎</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53" name="矩形 52"/>
          <p:cNvSpPr/>
          <p:nvPr/>
        </p:nvSpPr>
        <p:spPr>
          <a:xfrm>
            <a:off x="5553061" y="1570204"/>
            <a:ext cx="1443240" cy="382691"/>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設</a:t>
            </a:r>
            <a:r>
              <a:rPr lang="zh-TW" altLang="en-US" b="1" dirty="0">
                <a:solidFill>
                  <a:schemeClr val="tx1"/>
                </a:solidFill>
                <a:latin typeface="標楷體" panose="03000509000000000000" pitchFamily="65" charset="-120"/>
                <a:ea typeface="標楷體" panose="03000509000000000000" pitchFamily="65" charset="-120"/>
              </a:rPr>
              <a:t>備</a:t>
            </a:r>
            <a:r>
              <a:rPr lang="zh-TW" altLang="en-US" b="1" dirty="0" smtClean="0">
                <a:solidFill>
                  <a:schemeClr val="tx1"/>
                </a:solidFill>
                <a:latin typeface="標楷體" panose="03000509000000000000" pitchFamily="65" charset="-120"/>
                <a:ea typeface="標楷體" panose="03000509000000000000" pitchFamily="65" charset="-120"/>
              </a:rPr>
              <a:t>載重</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54" name="矩形 53"/>
          <p:cNvSpPr/>
          <p:nvPr/>
        </p:nvSpPr>
        <p:spPr>
          <a:xfrm>
            <a:off x="7089200" y="1556792"/>
            <a:ext cx="1443240" cy="382691"/>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作</a:t>
            </a:r>
            <a:r>
              <a:rPr lang="zh-TW" altLang="en-US" b="1" dirty="0">
                <a:solidFill>
                  <a:schemeClr val="tx1"/>
                </a:solidFill>
                <a:latin typeface="標楷體" panose="03000509000000000000" pitchFamily="65" charset="-120"/>
                <a:ea typeface="標楷體" panose="03000509000000000000" pitchFamily="65" charset="-120"/>
              </a:rPr>
              <a:t>物</a:t>
            </a:r>
            <a:r>
              <a:rPr lang="zh-TW" altLang="en-US" b="1" dirty="0" smtClean="0">
                <a:solidFill>
                  <a:schemeClr val="tx1"/>
                </a:solidFill>
                <a:latin typeface="標楷體" panose="03000509000000000000" pitchFamily="65" charset="-120"/>
                <a:ea typeface="標楷體" panose="03000509000000000000" pitchFamily="65" charset="-120"/>
              </a:rPr>
              <a:t>載重</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62" name="矩形 61"/>
          <p:cNvSpPr/>
          <p:nvPr/>
        </p:nvSpPr>
        <p:spPr>
          <a:xfrm>
            <a:off x="2383322" y="2181960"/>
            <a:ext cx="1443240" cy="38269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環境</a:t>
            </a:r>
            <a:r>
              <a:rPr lang="zh-TW" altLang="en-US" b="1" dirty="0" smtClean="0">
                <a:solidFill>
                  <a:schemeClr val="tx1"/>
                </a:solidFill>
                <a:latin typeface="標楷體" panose="03000509000000000000" pitchFamily="65" charset="-120"/>
                <a:ea typeface="標楷體" panose="03000509000000000000" pitchFamily="65" charset="-120"/>
              </a:rPr>
              <a:t>載重</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64" name="矩形 63"/>
          <p:cNvSpPr/>
          <p:nvPr/>
        </p:nvSpPr>
        <p:spPr>
          <a:xfrm>
            <a:off x="4061760" y="1570204"/>
            <a:ext cx="1443240" cy="382691"/>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溫</a:t>
            </a:r>
            <a:r>
              <a:rPr lang="zh-TW" altLang="en-US" b="1" dirty="0">
                <a:solidFill>
                  <a:schemeClr val="tx1"/>
                </a:solidFill>
                <a:latin typeface="標楷體" panose="03000509000000000000" pitchFamily="65" charset="-120"/>
                <a:ea typeface="標楷體" panose="03000509000000000000" pitchFamily="65" charset="-120"/>
              </a:rPr>
              <a:t>室</a:t>
            </a:r>
            <a:r>
              <a:rPr lang="zh-TW" altLang="en-US" b="1" dirty="0" smtClean="0">
                <a:solidFill>
                  <a:schemeClr val="tx1"/>
                </a:solidFill>
                <a:latin typeface="標楷體" panose="03000509000000000000" pitchFamily="65" charset="-120"/>
                <a:ea typeface="標楷體" panose="03000509000000000000" pitchFamily="65" charset="-120"/>
              </a:rPr>
              <a:t>載重</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65" name="矩形 64"/>
          <p:cNvSpPr/>
          <p:nvPr/>
        </p:nvSpPr>
        <p:spPr>
          <a:xfrm>
            <a:off x="2383322" y="2712747"/>
            <a:ext cx="1443240" cy="38269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變動</a:t>
            </a:r>
            <a:r>
              <a:rPr lang="zh-TW" altLang="en-US" b="1" dirty="0" smtClean="0">
                <a:solidFill>
                  <a:schemeClr val="tx1"/>
                </a:solidFill>
                <a:latin typeface="標楷體" panose="03000509000000000000" pitchFamily="65" charset="-120"/>
                <a:ea typeface="標楷體" panose="03000509000000000000" pitchFamily="65" charset="-120"/>
              </a:rPr>
              <a:t>載重</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66" name="矩形 65"/>
          <p:cNvSpPr/>
          <p:nvPr/>
        </p:nvSpPr>
        <p:spPr>
          <a:xfrm>
            <a:off x="6795743" y="2087326"/>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雪</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67" name="矩形 66"/>
          <p:cNvSpPr/>
          <p:nvPr/>
        </p:nvSpPr>
        <p:spPr>
          <a:xfrm>
            <a:off x="4100256" y="2713850"/>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運</a:t>
            </a:r>
            <a:r>
              <a:rPr lang="zh-TW" altLang="en-US" b="1" dirty="0">
                <a:solidFill>
                  <a:schemeClr val="tx1"/>
                </a:solidFill>
                <a:latin typeface="標楷體" panose="03000509000000000000" pitchFamily="65" charset="-120"/>
                <a:ea typeface="標楷體" panose="03000509000000000000" pitchFamily="65" charset="-120"/>
              </a:rPr>
              <a:t>搬</a:t>
            </a:r>
          </a:p>
        </p:txBody>
      </p:sp>
      <p:sp>
        <p:nvSpPr>
          <p:cNvPr id="68" name="矩形 67"/>
          <p:cNvSpPr/>
          <p:nvPr/>
        </p:nvSpPr>
        <p:spPr>
          <a:xfrm>
            <a:off x="4998408" y="2703666"/>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維修</a:t>
            </a:r>
          </a:p>
        </p:txBody>
      </p:sp>
      <p:sp>
        <p:nvSpPr>
          <p:cNvPr id="69" name="矩形 68"/>
          <p:cNvSpPr/>
          <p:nvPr/>
        </p:nvSpPr>
        <p:spPr>
          <a:xfrm>
            <a:off x="6811483" y="3541134"/>
            <a:ext cx="954679" cy="425288"/>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基礎</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70" name="矩形 69"/>
          <p:cNvSpPr/>
          <p:nvPr/>
        </p:nvSpPr>
        <p:spPr>
          <a:xfrm>
            <a:off x="2353654" y="3616770"/>
            <a:ext cx="1443240" cy="38269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選用策略</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71" name="矩形 70"/>
          <p:cNvSpPr/>
          <p:nvPr/>
        </p:nvSpPr>
        <p:spPr>
          <a:xfrm>
            <a:off x="5070039" y="4531680"/>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日本</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72" name="矩形 71"/>
          <p:cNvSpPr/>
          <p:nvPr/>
        </p:nvSpPr>
        <p:spPr>
          <a:xfrm>
            <a:off x="4139952" y="4535598"/>
            <a:ext cx="81774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台</a:t>
            </a:r>
            <a:r>
              <a:rPr lang="zh-TW" altLang="en-US" b="1" dirty="0">
                <a:solidFill>
                  <a:schemeClr val="tx1"/>
                </a:solidFill>
                <a:latin typeface="標楷體" panose="03000509000000000000" pitchFamily="65" charset="-120"/>
                <a:ea typeface="標楷體" panose="03000509000000000000" pitchFamily="65" charset="-120"/>
              </a:rPr>
              <a:t>灣</a:t>
            </a:r>
          </a:p>
        </p:txBody>
      </p:sp>
      <p:sp>
        <p:nvSpPr>
          <p:cNvPr id="73" name="矩形 72"/>
          <p:cNvSpPr/>
          <p:nvPr/>
        </p:nvSpPr>
        <p:spPr>
          <a:xfrm>
            <a:off x="5977442" y="4531680"/>
            <a:ext cx="797728" cy="423472"/>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歐</a:t>
            </a:r>
            <a:r>
              <a:rPr lang="zh-TW" altLang="en-US" b="1" dirty="0">
                <a:solidFill>
                  <a:schemeClr val="tx1"/>
                </a:solidFill>
                <a:latin typeface="標楷體" panose="03000509000000000000" pitchFamily="65" charset="-120"/>
                <a:ea typeface="標楷體" panose="03000509000000000000" pitchFamily="65" charset="-120"/>
              </a:rPr>
              <a:t>洲</a:t>
            </a:r>
          </a:p>
        </p:txBody>
      </p:sp>
      <p:sp>
        <p:nvSpPr>
          <p:cNvPr id="74" name="矩形 73"/>
          <p:cNvSpPr/>
          <p:nvPr/>
        </p:nvSpPr>
        <p:spPr>
          <a:xfrm>
            <a:off x="6884845" y="4507300"/>
            <a:ext cx="954679" cy="425288"/>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美國</a:t>
            </a:r>
          </a:p>
        </p:txBody>
      </p:sp>
      <p:sp>
        <p:nvSpPr>
          <p:cNvPr id="75" name="矩形 74"/>
          <p:cNvSpPr/>
          <p:nvPr/>
        </p:nvSpPr>
        <p:spPr>
          <a:xfrm>
            <a:off x="7949199" y="4496080"/>
            <a:ext cx="954679" cy="425288"/>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中國</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76" name="矩形 75"/>
          <p:cNvSpPr/>
          <p:nvPr/>
        </p:nvSpPr>
        <p:spPr>
          <a:xfrm>
            <a:off x="2404181" y="5003096"/>
            <a:ext cx="1392713" cy="42347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設計模型</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77" name="矩形 76"/>
          <p:cNvSpPr/>
          <p:nvPr/>
        </p:nvSpPr>
        <p:spPr>
          <a:xfrm>
            <a:off x="2386658" y="5629815"/>
            <a:ext cx="1392713" cy="42347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連</a:t>
            </a:r>
            <a:r>
              <a:rPr lang="zh-TW" altLang="en-US" b="1" dirty="0">
                <a:solidFill>
                  <a:schemeClr val="tx1"/>
                </a:solidFill>
                <a:latin typeface="標楷體" panose="03000509000000000000" pitchFamily="65" charset="-120"/>
                <a:ea typeface="標楷體" panose="03000509000000000000" pitchFamily="65" charset="-120"/>
              </a:rPr>
              <a:t>接</a:t>
            </a:r>
            <a:r>
              <a:rPr lang="zh-TW" altLang="en-US" b="1" dirty="0" smtClean="0">
                <a:solidFill>
                  <a:schemeClr val="tx1"/>
                </a:solidFill>
                <a:latin typeface="標楷體" panose="03000509000000000000" pitchFamily="65" charset="-120"/>
                <a:ea typeface="標楷體" panose="03000509000000000000" pitchFamily="65" charset="-120"/>
              </a:rPr>
              <a:t>工程</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78" name="矩形 77"/>
          <p:cNvSpPr/>
          <p:nvPr/>
        </p:nvSpPr>
        <p:spPr>
          <a:xfrm>
            <a:off x="2386658" y="6245888"/>
            <a:ext cx="1392713" cy="42347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基礎工</a:t>
            </a:r>
            <a:r>
              <a:rPr lang="zh-TW" altLang="en-US" b="1" dirty="0">
                <a:solidFill>
                  <a:schemeClr val="tx1"/>
                </a:solidFill>
                <a:latin typeface="標楷體" panose="03000509000000000000" pitchFamily="65" charset="-120"/>
                <a:ea typeface="標楷體" panose="03000509000000000000" pitchFamily="65" charset="-120"/>
              </a:rPr>
              <a:t>程</a:t>
            </a:r>
          </a:p>
        </p:txBody>
      </p:sp>
      <p:sp>
        <p:nvSpPr>
          <p:cNvPr id="2" name="矩形 1"/>
          <p:cNvSpPr/>
          <p:nvPr/>
        </p:nvSpPr>
        <p:spPr>
          <a:xfrm>
            <a:off x="329750" y="1107468"/>
            <a:ext cx="3496812" cy="3600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設計技術項目</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43" name="矩形 42"/>
          <p:cNvSpPr/>
          <p:nvPr/>
        </p:nvSpPr>
        <p:spPr>
          <a:xfrm>
            <a:off x="4086546" y="1078045"/>
            <a:ext cx="4445893" cy="33090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設計技術因子</a:t>
            </a:r>
            <a:endParaRPr lang="zh-TW" altLang="en-US"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5123019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投影片編號版面配置區 2"/>
          <p:cNvSpPr>
            <a:spLocks noGrp="1"/>
          </p:cNvSpPr>
          <p:nvPr>
            <p:ph type="sldNum" sz="quarter" idx="12"/>
          </p:nvPr>
        </p:nvSpPr>
        <p:spPr>
          <a:xfrm>
            <a:off x="6457950" y="6356351"/>
            <a:ext cx="2568484" cy="365125"/>
          </a:xfrm>
        </p:spPr>
        <p:txBody>
          <a:bodyPr/>
          <a:lstStyle/>
          <a:p>
            <a:pPr>
              <a:defRPr/>
            </a:pPr>
            <a:fld id="{23815EA3-284F-416B-AAFF-17C373D551D1}" type="slidenum">
              <a:rPr lang="zh-TW" altLang="en-US" sz="1400" smtClean="0"/>
              <a:pPr>
                <a:defRPr/>
              </a:pPr>
              <a:t>44</a:t>
            </a:fld>
            <a:endParaRPr lang="zh-TW" altLang="en-US" sz="1400" dirty="0"/>
          </a:p>
        </p:txBody>
      </p:sp>
      <p:sp>
        <p:nvSpPr>
          <p:cNvPr id="17" name="矩形 16"/>
          <p:cNvSpPr/>
          <p:nvPr/>
        </p:nvSpPr>
        <p:spPr>
          <a:xfrm>
            <a:off x="8280" y="188640"/>
            <a:ext cx="9018154" cy="6247864"/>
          </a:xfrm>
          <a:prstGeom prst="rect">
            <a:avLst/>
          </a:prstGeom>
        </p:spPr>
        <p:txBody>
          <a:bodyPr wrap="square">
            <a:spAutoFit/>
          </a:bodyPr>
          <a:lstStyle/>
          <a:p>
            <a:pPr marL="536575" indent="-536575" eaLnBrk="0">
              <a:lnSpc>
                <a:spcPts val="3000"/>
              </a:lnSpc>
            </a:pP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     </a:t>
            </a:r>
            <a:r>
              <a:rPr lang="en-US" altLang="zh-TW" sz="2800" b="1" u="sng" dirty="0" smtClean="0">
                <a:solidFill>
                  <a:srgbClr val="FF0000"/>
                </a:solidFill>
                <a:latin typeface="Times New Roman" pitchFamily="18" charset="0"/>
                <a:ea typeface="標楷體" panose="03000509000000000000" pitchFamily="65" charset="-120"/>
                <a:cs typeface="Times New Roman" pitchFamily="18" charset="0"/>
              </a:rPr>
              <a:t>A4</a:t>
            </a:r>
            <a:r>
              <a:rPr lang="en-US" altLang="zh-TW" sz="2800" b="1" u="sng" dirty="0">
                <a:solidFill>
                  <a:srgbClr val="0000FF"/>
                </a:solidFill>
                <a:latin typeface="Times New Roman" pitchFamily="18" charset="0"/>
                <a:ea typeface="標楷體" panose="03000509000000000000" pitchFamily="65" charset="-120"/>
                <a:cs typeface="Times New Roman" pitchFamily="18" charset="0"/>
              </a:rPr>
              <a:t>.</a:t>
            </a:r>
            <a:r>
              <a:rPr lang="zh-TW" altLang="en-US" sz="2800" b="1" u="sng" dirty="0">
                <a:solidFill>
                  <a:srgbClr val="0000FF"/>
                </a:solidFill>
                <a:latin typeface="Times New Roman" pitchFamily="18" charset="0"/>
                <a:ea typeface="標楷體" panose="03000509000000000000" pitchFamily="65" charset="-120"/>
                <a:cs typeface="Times New Roman" pitchFamily="18" charset="0"/>
              </a:rPr>
              <a:t>溫室構造設計專家知識系統規劃</a:t>
            </a:r>
            <a:r>
              <a:rPr lang="zh-TW" altLang="en-US" sz="2800" b="1" u="sng" dirty="0" smtClean="0">
                <a:solidFill>
                  <a:srgbClr val="0000FF"/>
                </a:solidFill>
                <a:latin typeface="Times New Roman" pitchFamily="18" charset="0"/>
                <a:ea typeface="標楷體" panose="03000509000000000000" pitchFamily="65" charset="-120"/>
                <a:cs typeface="Times New Roman" pitchFamily="18" charset="0"/>
              </a:rPr>
              <a:t>設計</a:t>
            </a:r>
            <a:endParaRPr lang="en-US" altLang="zh-TW" sz="2800" b="1" u="sng"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endParaRPr lang="zh-TW" altLang="en-US" sz="28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FF0000"/>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  </a:t>
            </a: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a:t>
            </a:r>
            <a:r>
              <a:rPr lang="en-US" altLang="zh-TW" sz="2400" b="1" u="sng" dirty="0">
                <a:solidFill>
                  <a:srgbClr val="FF0000"/>
                </a:solidFill>
                <a:latin typeface="Times New Roman" pitchFamily="18" charset="0"/>
                <a:ea typeface="標楷體" panose="03000509000000000000" pitchFamily="65" charset="-120"/>
                <a:cs typeface="Times New Roman" pitchFamily="18" charset="0"/>
              </a:rPr>
              <a:t>1</a:t>
            </a: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400" b="1" u="sng" dirty="0" smtClean="0">
                <a:solidFill>
                  <a:srgbClr val="FF0000"/>
                </a:solidFill>
                <a:latin typeface="Times New Roman" pitchFamily="18" charset="0"/>
                <a:ea typeface="標楷體" panose="03000509000000000000" pitchFamily="65" charset="-120"/>
                <a:cs typeface="Times New Roman" pitchFamily="18" charset="0"/>
              </a:rPr>
              <a:t>溫室</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構造設計技術知識庫規劃</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整合</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構造材料分析、溫室流場負荷分析</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溫室</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流場環控分析、溫室結構</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分析</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等相關技術</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規劃</a:t>
            </a:r>
            <a:r>
              <a:rPr lang="zh-TW" altLang="en-US" sz="2400" b="1" dirty="0">
                <a:solidFill>
                  <a:srgbClr val="0000FF"/>
                </a:solidFill>
                <a:latin typeface="Times New Roman" pitchFamily="18" charset="0"/>
                <a:ea typeface="標楷體" panose="03000509000000000000" pitchFamily="65" charset="-120"/>
                <a:cs typeface="Times New Roman" pitchFamily="18" charset="0"/>
              </a:rPr>
              <a:t>設計溫室構造設計技術知識庫。</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a:t>
            </a:r>
            <a:r>
              <a:rPr lang="en-US" altLang="zh-TW" sz="2400" b="1" u="sng" dirty="0">
                <a:solidFill>
                  <a:srgbClr val="FF0000"/>
                </a:solidFill>
                <a:latin typeface="Times New Roman" pitchFamily="18" charset="0"/>
                <a:ea typeface="標楷體" panose="03000509000000000000" pitchFamily="65" charset="-120"/>
                <a:cs typeface="Times New Roman" pitchFamily="18" charset="0"/>
              </a:rPr>
              <a:t>2</a:t>
            </a: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400" b="1" u="sng" dirty="0" smtClean="0">
                <a:solidFill>
                  <a:srgbClr val="FF0000"/>
                </a:solidFill>
                <a:latin typeface="Times New Roman" pitchFamily="18" charset="0"/>
                <a:ea typeface="標楷體" panose="03000509000000000000" pitchFamily="65" charset="-120"/>
                <a:cs typeface="Times New Roman" pitchFamily="18" charset="0"/>
              </a:rPr>
              <a:t>溫室</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構造設計決策模式規劃分析</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結合</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溫室作物生產專家、溫室設施技術專家</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並</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整合溫室構造設計</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技術知識庫，</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以</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建立溫室構造設計決策模式</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a:t>
            </a:r>
            <a:r>
              <a:rPr lang="en-US" altLang="zh-TW" sz="2400" b="1" u="sng" dirty="0">
                <a:solidFill>
                  <a:srgbClr val="FF0000"/>
                </a:solidFill>
                <a:latin typeface="Times New Roman" pitchFamily="18" charset="0"/>
                <a:ea typeface="標楷體" panose="03000509000000000000" pitchFamily="65" charset="-120"/>
                <a:cs typeface="Times New Roman" pitchFamily="18" charset="0"/>
              </a:rPr>
              <a:t>3</a:t>
            </a:r>
            <a:r>
              <a:rPr lang="en-US" altLang="zh-TW" sz="2400" b="1" u="sng"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400" b="1" u="sng" dirty="0" smtClean="0">
                <a:solidFill>
                  <a:srgbClr val="FF0000"/>
                </a:solidFill>
                <a:latin typeface="Times New Roman" pitchFamily="18" charset="0"/>
                <a:ea typeface="標楷體" panose="03000509000000000000" pitchFamily="65" charset="-120"/>
                <a:cs typeface="Times New Roman" pitchFamily="18" charset="0"/>
              </a:rPr>
              <a:t>完成</a:t>
            </a:r>
            <a:r>
              <a:rPr lang="zh-TW" altLang="en-US" sz="2400" b="1" u="sng" dirty="0">
                <a:solidFill>
                  <a:srgbClr val="FF0000"/>
                </a:solidFill>
                <a:latin typeface="Times New Roman" pitchFamily="18" charset="0"/>
                <a:ea typeface="標楷體" panose="03000509000000000000" pitchFamily="65" charset="-120"/>
                <a:cs typeface="Times New Roman" pitchFamily="18" charset="0"/>
              </a:rPr>
              <a:t>溫室構造設計專家知識系統規劃設計</a:t>
            </a: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進行</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專家知識系統的規劃設計</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包含</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系統架構、資料庫、知識規則庫等</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相</a:t>
            </a:r>
            <a:r>
              <a:rPr lang="zh-TW" altLang="en-US" sz="2400" b="1" dirty="0">
                <a:solidFill>
                  <a:srgbClr val="0000FF"/>
                </a:solidFill>
                <a:latin typeface="Times New Roman" pitchFamily="18" charset="0"/>
                <a:ea typeface="標楷體" panose="03000509000000000000" pitchFamily="65" charset="-120"/>
                <a:cs typeface="Times New Roman" pitchFamily="18" charset="0"/>
              </a:rPr>
              <a:t>關介面整合分析，</a:t>
            </a:r>
          </a:p>
          <a:p>
            <a:pPr marL="536575" indent="-536575"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以</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利後續的溫室設計專家系統開發。</a:t>
            </a:r>
          </a:p>
        </p:txBody>
      </p:sp>
    </p:spTree>
    <p:extLst>
      <p:ext uri="{BB962C8B-B14F-4D97-AF65-F5344CB8AC3E}">
        <p14:creationId xmlns:p14="http://schemas.microsoft.com/office/powerpoint/2010/main" val="36736677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45</a:t>
            </a:fld>
            <a:endParaRPr lang="zh-TW" altLang="en-US">
              <a:solidFill>
                <a:prstClr val="black">
                  <a:tint val="75000"/>
                </a:prstClr>
              </a:solidFill>
            </a:endParaRPr>
          </a:p>
        </p:txBody>
      </p:sp>
      <p:sp>
        <p:nvSpPr>
          <p:cNvPr id="3" name="甜甜圈 2"/>
          <p:cNvSpPr/>
          <p:nvPr/>
        </p:nvSpPr>
        <p:spPr>
          <a:xfrm>
            <a:off x="2216882" y="944911"/>
            <a:ext cx="5070713" cy="4934222"/>
          </a:xfrm>
          <a:prstGeom prst="donut">
            <a:avLst>
              <a:gd name="adj" fmla="val 7991"/>
            </a:avLst>
          </a:prstGeom>
          <a:noFill/>
          <a:ln w="12700" cap="flat" cmpd="sng" algn="ctr">
            <a:solidFill>
              <a:sysClr val="windowText" lastClr="000000"/>
            </a:solidFill>
            <a:prstDash val="solid"/>
            <a:miter lim="800000"/>
          </a:ln>
          <a:effectLst/>
        </p:spPr>
        <p:txBody>
          <a:bodyPr rtlCol="0" anchor="ctr"/>
          <a:lstStyle/>
          <a:p>
            <a:pPr algn="ctr"/>
            <a:endParaRPr lang="zh-TW" altLang="en-US" sz="1600" kern="0" smtClean="0">
              <a:solidFill>
                <a:prstClr val="black"/>
              </a:solidFill>
            </a:endParaRPr>
          </a:p>
        </p:txBody>
      </p:sp>
      <p:sp>
        <p:nvSpPr>
          <p:cNvPr id="4" name="圓角矩形 3"/>
          <p:cNvSpPr/>
          <p:nvPr/>
        </p:nvSpPr>
        <p:spPr>
          <a:xfrm>
            <a:off x="6803831" y="4898546"/>
            <a:ext cx="1744022" cy="368472"/>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9</a:t>
            </a:r>
            <a:r>
              <a:rPr lang="zh-TW" altLang="en-US" sz="1600" kern="0" dirty="0" smtClean="0">
                <a:solidFill>
                  <a:prstClr val="black"/>
                </a:solidFill>
              </a:rPr>
              <a:t>屋架結構設計</a:t>
            </a:r>
          </a:p>
        </p:txBody>
      </p:sp>
      <p:sp>
        <p:nvSpPr>
          <p:cNvPr id="5" name="圓角矩形 4"/>
          <p:cNvSpPr/>
          <p:nvPr/>
        </p:nvSpPr>
        <p:spPr>
          <a:xfrm>
            <a:off x="419790" y="1821406"/>
            <a:ext cx="2131239" cy="300181"/>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1</a:t>
            </a:r>
            <a:r>
              <a:rPr lang="zh-TW" altLang="en-US" sz="1600" kern="0" dirty="0" smtClean="0">
                <a:solidFill>
                  <a:prstClr val="black"/>
                </a:solidFill>
              </a:rPr>
              <a:t>作物生產需求分析</a:t>
            </a:r>
          </a:p>
        </p:txBody>
      </p:sp>
      <p:sp>
        <p:nvSpPr>
          <p:cNvPr id="6" name="圓角矩形 5"/>
          <p:cNvSpPr/>
          <p:nvPr/>
        </p:nvSpPr>
        <p:spPr>
          <a:xfrm>
            <a:off x="3652564" y="462392"/>
            <a:ext cx="2261447" cy="436439"/>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3</a:t>
            </a:r>
            <a:r>
              <a:rPr lang="zh-TW" altLang="en-US" sz="1600" kern="0" dirty="0" smtClean="0">
                <a:solidFill>
                  <a:prstClr val="black"/>
                </a:solidFill>
              </a:rPr>
              <a:t>溫室構造需求分析</a:t>
            </a:r>
          </a:p>
        </p:txBody>
      </p:sp>
      <p:sp>
        <p:nvSpPr>
          <p:cNvPr id="7" name="圓角矩形 6"/>
          <p:cNvSpPr/>
          <p:nvPr/>
        </p:nvSpPr>
        <p:spPr>
          <a:xfrm>
            <a:off x="7123497" y="2109118"/>
            <a:ext cx="1644200" cy="311770"/>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5</a:t>
            </a:r>
            <a:r>
              <a:rPr lang="zh-TW" altLang="en-US" sz="1600" kern="0" dirty="0" smtClean="0">
                <a:solidFill>
                  <a:prstClr val="black"/>
                </a:solidFill>
              </a:rPr>
              <a:t>溫室載重分析</a:t>
            </a:r>
          </a:p>
        </p:txBody>
      </p:sp>
      <p:sp>
        <p:nvSpPr>
          <p:cNvPr id="8" name="圓角矩形 7"/>
          <p:cNvSpPr/>
          <p:nvPr/>
        </p:nvSpPr>
        <p:spPr>
          <a:xfrm>
            <a:off x="6219773" y="5523430"/>
            <a:ext cx="1744022" cy="368472"/>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10</a:t>
            </a:r>
            <a:r>
              <a:rPr lang="zh-TW" altLang="en-US" sz="1600" kern="0" dirty="0" smtClean="0">
                <a:solidFill>
                  <a:prstClr val="black"/>
                </a:solidFill>
              </a:rPr>
              <a:t>主體結構設計</a:t>
            </a:r>
          </a:p>
        </p:txBody>
      </p:sp>
      <p:sp>
        <p:nvSpPr>
          <p:cNvPr id="9" name="圓角矩形 8"/>
          <p:cNvSpPr/>
          <p:nvPr/>
        </p:nvSpPr>
        <p:spPr>
          <a:xfrm>
            <a:off x="1420025" y="5456867"/>
            <a:ext cx="1744022" cy="368472"/>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12</a:t>
            </a:r>
            <a:r>
              <a:rPr lang="zh-TW" altLang="en-US" sz="1600" kern="0" dirty="0" smtClean="0">
                <a:solidFill>
                  <a:prstClr val="black"/>
                </a:solidFill>
              </a:rPr>
              <a:t>基礎結構設計</a:t>
            </a:r>
          </a:p>
        </p:txBody>
      </p:sp>
      <p:sp>
        <p:nvSpPr>
          <p:cNvPr id="10" name="圓角矩形 9"/>
          <p:cNvSpPr/>
          <p:nvPr/>
        </p:nvSpPr>
        <p:spPr>
          <a:xfrm>
            <a:off x="721276" y="4776348"/>
            <a:ext cx="1744022" cy="368472"/>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13</a:t>
            </a:r>
            <a:r>
              <a:rPr lang="zh-TW" altLang="en-US" sz="1600" kern="0" dirty="0" smtClean="0">
                <a:solidFill>
                  <a:prstClr val="black"/>
                </a:solidFill>
              </a:rPr>
              <a:t>元件連接設計</a:t>
            </a:r>
          </a:p>
        </p:txBody>
      </p:sp>
      <p:sp>
        <p:nvSpPr>
          <p:cNvPr id="11" name="圓角矩形 10"/>
          <p:cNvSpPr/>
          <p:nvPr/>
        </p:nvSpPr>
        <p:spPr>
          <a:xfrm>
            <a:off x="1332266" y="1100190"/>
            <a:ext cx="2055145" cy="362157"/>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2</a:t>
            </a:r>
            <a:r>
              <a:rPr lang="zh-TW" altLang="en-US" sz="1600" kern="0" dirty="0" smtClean="0">
                <a:solidFill>
                  <a:prstClr val="black"/>
                </a:solidFill>
              </a:rPr>
              <a:t>溫室環境需求方析</a:t>
            </a:r>
          </a:p>
        </p:txBody>
      </p:sp>
      <p:sp>
        <p:nvSpPr>
          <p:cNvPr id="12" name="圓角矩形 11"/>
          <p:cNvSpPr/>
          <p:nvPr/>
        </p:nvSpPr>
        <p:spPr>
          <a:xfrm>
            <a:off x="6411747" y="1238429"/>
            <a:ext cx="1625842" cy="374000"/>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4</a:t>
            </a:r>
            <a:r>
              <a:rPr lang="zh-TW" altLang="en-US" sz="1600" kern="0" dirty="0" smtClean="0">
                <a:solidFill>
                  <a:prstClr val="black"/>
                </a:solidFill>
              </a:rPr>
              <a:t>溫室設計規範</a:t>
            </a:r>
          </a:p>
        </p:txBody>
      </p:sp>
      <p:sp>
        <p:nvSpPr>
          <p:cNvPr id="13" name="圓角矩形 12"/>
          <p:cNvSpPr/>
          <p:nvPr/>
        </p:nvSpPr>
        <p:spPr>
          <a:xfrm>
            <a:off x="7154899" y="4324756"/>
            <a:ext cx="1744022" cy="368472"/>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8</a:t>
            </a:r>
            <a:r>
              <a:rPr lang="zh-TW" altLang="en-US" sz="1600" kern="0" dirty="0" smtClean="0">
                <a:solidFill>
                  <a:prstClr val="black"/>
                </a:solidFill>
              </a:rPr>
              <a:t>結構材料設計</a:t>
            </a:r>
          </a:p>
        </p:txBody>
      </p:sp>
      <p:sp>
        <p:nvSpPr>
          <p:cNvPr id="14" name="圓角矩形 13"/>
          <p:cNvSpPr/>
          <p:nvPr/>
        </p:nvSpPr>
        <p:spPr>
          <a:xfrm>
            <a:off x="3424402" y="2731754"/>
            <a:ext cx="2727132" cy="1465368"/>
          </a:xfrm>
          <a:prstGeom prst="roundRect">
            <a:avLst/>
          </a:prstGeom>
          <a:solidFill>
            <a:srgbClr val="FFFF99"/>
          </a:solidFill>
          <a:ln w="12700" cap="flat" cmpd="sng" algn="ctr">
            <a:solidFill>
              <a:sysClr val="windowText" lastClr="000000"/>
            </a:solidFill>
            <a:prstDash val="solid"/>
            <a:miter lim="800000"/>
          </a:ln>
          <a:effectLst/>
        </p:spPr>
        <p:txBody>
          <a:bodyPr rtlCol="0" anchor="ctr"/>
          <a:lstStyle/>
          <a:p>
            <a:pPr algn="ctr"/>
            <a:r>
              <a:rPr lang="zh-TW" altLang="en-US" sz="2800" kern="0" dirty="0" smtClean="0">
                <a:solidFill>
                  <a:prstClr val="black"/>
                </a:solidFill>
                <a:latin typeface="標楷體" panose="03000509000000000000" pitchFamily="65" charset="-120"/>
                <a:ea typeface="標楷體" panose="03000509000000000000" pitchFamily="65" charset="-120"/>
              </a:rPr>
              <a:t>溫室構造</a:t>
            </a:r>
            <a:endParaRPr lang="en-US" altLang="zh-TW" sz="2800" kern="0" dirty="0" smtClean="0">
              <a:solidFill>
                <a:prstClr val="black"/>
              </a:solidFill>
              <a:latin typeface="標楷體" panose="03000509000000000000" pitchFamily="65" charset="-120"/>
              <a:ea typeface="標楷體" panose="03000509000000000000" pitchFamily="65" charset="-120"/>
            </a:endParaRPr>
          </a:p>
          <a:p>
            <a:pPr algn="ctr"/>
            <a:r>
              <a:rPr lang="zh-TW" altLang="en-US" sz="2800" kern="0" dirty="0" smtClean="0">
                <a:solidFill>
                  <a:prstClr val="black"/>
                </a:solidFill>
                <a:latin typeface="標楷體" panose="03000509000000000000" pitchFamily="65" charset="-120"/>
                <a:ea typeface="標楷體" panose="03000509000000000000" pitchFamily="65" charset="-120"/>
              </a:rPr>
              <a:t>總體規劃設計</a:t>
            </a:r>
            <a:endParaRPr lang="en-US" altLang="zh-TW" sz="2800" kern="0" dirty="0" smtClean="0">
              <a:solidFill>
                <a:prstClr val="black"/>
              </a:solidFill>
              <a:latin typeface="標楷體" panose="03000509000000000000" pitchFamily="65" charset="-120"/>
              <a:ea typeface="標楷體" panose="03000509000000000000" pitchFamily="65" charset="-120"/>
            </a:endParaRPr>
          </a:p>
          <a:p>
            <a:pPr algn="ctr"/>
            <a:r>
              <a:rPr lang="zh-TW" altLang="en-US" sz="2800" kern="0" dirty="0" smtClean="0">
                <a:solidFill>
                  <a:prstClr val="black"/>
                </a:solidFill>
                <a:latin typeface="標楷體" panose="03000509000000000000" pitchFamily="65" charset="-120"/>
                <a:ea typeface="標楷體" panose="03000509000000000000" pitchFamily="65" charset="-120"/>
              </a:rPr>
              <a:t>系</a:t>
            </a:r>
            <a:r>
              <a:rPr lang="zh-TW" altLang="en-US" sz="2800" kern="0" dirty="0">
                <a:solidFill>
                  <a:prstClr val="black"/>
                </a:solidFill>
                <a:latin typeface="標楷體" panose="03000509000000000000" pitchFamily="65" charset="-120"/>
                <a:ea typeface="標楷體" panose="03000509000000000000" pitchFamily="65" charset="-120"/>
              </a:rPr>
              <a:t>統</a:t>
            </a:r>
            <a:endParaRPr lang="zh-TW" altLang="en-US" sz="2800" kern="0" dirty="0" smtClean="0">
              <a:solidFill>
                <a:prstClr val="black"/>
              </a:solidFill>
              <a:latin typeface="標楷體" panose="03000509000000000000" pitchFamily="65" charset="-120"/>
              <a:ea typeface="標楷體" panose="03000509000000000000" pitchFamily="65" charset="-120"/>
            </a:endParaRPr>
          </a:p>
        </p:txBody>
      </p:sp>
      <p:sp>
        <p:nvSpPr>
          <p:cNvPr id="15" name="圓角矩形 14"/>
          <p:cNvSpPr/>
          <p:nvPr/>
        </p:nvSpPr>
        <p:spPr>
          <a:xfrm>
            <a:off x="7362200" y="3500326"/>
            <a:ext cx="1677331" cy="371180"/>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7</a:t>
            </a:r>
            <a:r>
              <a:rPr lang="zh-TW" altLang="en-US" sz="1600" kern="0" dirty="0" smtClean="0">
                <a:solidFill>
                  <a:prstClr val="black"/>
                </a:solidFill>
              </a:rPr>
              <a:t>披覆規劃設計</a:t>
            </a:r>
          </a:p>
        </p:txBody>
      </p:sp>
      <p:sp>
        <p:nvSpPr>
          <p:cNvPr id="16" name="圓角矩形 15"/>
          <p:cNvSpPr/>
          <p:nvPr/>
        </p:nvSpPr>
        <p:spPr>
          <a:xfrm>
            <a:off x="323528" y="3330460"/>
            <a:ext cx="1728549" cy="373714"/>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15</a:t>
            </a:r>
            <a:r>
              <a:rPr lang="zh-TW" altLang="en-US" sz="1600" kern="0" dirty="0" smtClean="0">
                <a:solidFill>
                  <a:prstClr val="black"/>
                </a:solidFill>
              </a:rPr>
              <a:t>運維管理設計</a:t>
            </a:r>
          </a:p>
        </p:txBody>
      </p:sp>
      <p:sp>
        <p:nvSpPr>
          <p:cNvPr id="17" name="圓角矩形 16"/>
          <p:cNvSpPr/>
          <p:nvPr/>
        </p:nvSpPr>
        <p:spPr>
          <a:xfrm>
            <a:off x="3880228" y="5978582"/>
            <a:ext cx="1744022" cy="368472"/>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11</a:t>
            </a:r>
            <a:r>
              <a:rPr lang="zh-TW" altLang="en-US" sz="1600" kern="0" dirty="0" smtClean="0">
                <a:solidFill>
                  <a:prstClr val="black"/>
                </a:solidFill>
              </a:rPr>
              <a:t>結構工程分析</a:t>
            </a:r>
          </a:p>
        </p:txBody>
      </p:sp>
      <p:sp>
        <p:nvSpPr>
          <p:cNvPr id="18" name="圓角矩形 17"/>
          <p:cNvSpPr/>
          <p:nvPr/>
        </p:nvSpPr>
        <p:spPr>
          <a:xfrm>
            <a:off x="7326587" y="2732397"/>
            <a:ext cx="1580279" cy="408965"/>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6</a:t>
            </a:r>
            <a:r>
              <a:rPr lang="zh-TW" altLang="en-US" sz="1600" kern="0" dirty="0" smtClean="0">
                <a:solidFill>
                  <a:prstClr val="black"/>
                </a:solidFill>
              </a:rPr>
              <a:t>流體動力分析</a:t>
            </a:r>
          </a:p>
        </p:txBody>
      </p:sp>
      <p:sp>
        <p:nvSpPr>
          <p:cNvPr id="19" name="圓角矩形 18"/>
          <p:cNvSpPr/>
          <p:nvPr/>
        </p:nvSpPr>
        <p:spPr>
          <a:xfrm>
            <a:off x="368654" y="4095829"/>
            <a:ext cx="1744022" cy="368472"/>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14</a:t>
            </a:r>
            <a:r>
              <a:rPr lang="zh-TW" altLang="en-US" sz="1600" kern="0" dirty="0" smtClean="0">
                <a:solidFill>
                  <a:prstClr val="black"/>
                </a:solidFill>
              </a:rPr>
              <a:t>連結工程分析</a:t>
            </a:r>
          </a:p>
        </p:txBody>
      </p:sp>
      <p:sp>
        <p:nvSpPr>
          <p:cNvPr id="20" name="圓角矩形 19"/>
          <p:cNvSpPr/>
          <p:nvPr/>
        </p:nvSpPr>
        <p:spPr>
          <a:xfrm>
            <a:off x="368654" y="2594852"/>
            <a:ext cx="1744022" cy="368472"/>
          </a:xfrm>
          <a:prstGeom prst="roundRect">
            <a:avLst/>
          </a:prstGeom>
          <a:noFill/>
          <a:ln w="12700" cap="flat" cmpd="sng" algn="ctr">
            <a:solidFill>
              <a:sysClr val="windowText" lastClr="000000"/>
            </a:solidFill>
            <a:prstDash val="solid"/>
            <a:miter lim="800000"/>
          </a:ln>
          <a:effectLst/>
        </p:spPr>
        <p:txBody>
          <a:bodyPr rtlCol="0" anchor="ctr"/>
          <a:lstStyle/>
          <a:p>
            <a:pPr algn="ctr"/>
            <a:r>
              <a:rPr lang="en-US" altLang="zh-TW" sz="1600" kern="0" dirty="0" smtClean="0">
                <a:solidFill>
                  <a:prstClr val="black"/>
                </a:solidFill>
              </a:rPr>
              <a:t>16</a:t>
            </a:r>
            <a:r>
              <a:rPr lang="zh-TW" altLang="en-US" sz="1600" kern="0" dirty="0" smtClean="0">
                <a:solidFill>
                  <a:prstClr val="black"/>
                </a:solidFill>
              </a:rPr>
              <a:t>生命週期設計</a:t>
            </a:r>
          </a:p>
        </p:txBody>
      </p:sp>
      <p:sp>
        <p:nvSpPr>
          <p:cNvPr id="21" name="向右箭號 20"/>
          <p:cNvSpPr/>
          <p:nvPr/>
        </p:nvSpPr>
        <p:spPr>
          <a:xfrm>
            <a:off x="4644762" y="998280"/>
            <a:ext cx="264410" cy="359211"/>
          </a:xfrm>
          <a:prstGeom prst="rightArrow">
            <a:avLst>
              <a:gd name="adj1" fmla="val 44343"/>
              <a:gd name="adj2" fmla="val 50000"/>
            </a:avLst>
          </a:prstGeom>
          <a:noFill/>
          <a:ln w="12700" cap="flat" cmpd="sng" algn="ctr">
            <a:solidFill>
              <a:sysClr val="windowText" lastClr="000000"/>
            </a:solidFill>
            <a:prstDash val="solid"/>
            <a:miter lim="800000"/>
          </a:ln>
          <a:effectLst/>
        </p:spPr>
        <p:txBody>
          <a:bodyPr rtlCol="0" anchor="ctr"/>
          <a:lstStyle/>
          <a:p>
            <a:pPr algn="ctr"/>
            <a:endParaRPr lang="zh-TW" altLang="en-US" sz="1600" kern="0" smtClean="0">
              <a:solidFill>
                <a:prstClr val="white"/>
              </a:solidFill>
            </a:endParaRPr>
          </a:p>
        </p:txBody>
      </p:sp>
      <p:sp>
        <p:nvSpPr>
          <p:cNvPr id="22" name="向左箭號 21"/>
          <p:cNvSpPr/>
          <p:nvPr/>
        </p:nvSpPr>
        <p:spPr>
          <a:xfrm>
            <a:off x="4611315" y="5519437"/>
            <a:ext cx="281848" cy="359696"/>
          </a:xfrm>
          <a:prstGeom prst="leftArrow">
            <a:avLst/>
          </a:prstGeom>
          <a:noFill/>
          <a:ln w="12700" cap="flat" cmpd="sng" algn="ctr">
            <a:solidFill>
              <a:sysClr val="windowText" lastClr="000000"/>
            </a:solidFill>
            <a:prstDash val="solid"/>
            <a:miter lim="800000"/>
          </a:ln>
          <a:effectLst/>
        </p:spPr>
        <p:txBody>
          <a:bodyPr rtlCol="0" anchor="ctr"/>
          <a:lstStyle/>
          <a:p>
            <a:pPr algn="ctr"/>
            <a:endParaRPr lang="zh-TW" altLang="en-US" sz="1600" kern="0" smtClean="0">
              <a:solidFill>
                <a:prstClr val="white"/>
              </a:solidFill>
            </a:endParaRPr>
          </a:p>
        </p:txBody>
      </p:sp>
      <p:sp>
        <p:nvSpPr>
          <p:cNvPr id="23" name="向下箭號 22"/>
          <p:cNvSpPr/>
          <p:nvPr/>
        </p:nvSpPr>
        <p:spPr>
          <a:xfrm>
            <a:off x="6901528" y="2986677"/>
            <a:ext cx="302532" cy="457406"/>
          </a:xfrm>
          <a:prstGeom prst="downArrow">
            <a:avLst/>
          </a:prstGeom>
          <a:noFill/>
          <a:ln w="12700" cap="flat" cmpd="sng" algn="ctr">
            <a:solidFill>
              <a:sysClr val="windowText" lastClr="000000"/>
            </a:solidFill>
            <a:prstDash val="solid"/>
            <a:miter lim="800000"/>
          </a:ln>
          <a:effectLst/>
        </p:spPr>
        <p:txBody>
          <a:bodyPr rtlCol="0" anchor="ctr"/>
          <a:lstStyle/>
          <a:p>
            <a:pPr algn="ctr"/>
            <a:endParaRPr lang="zh-TW" altLang="en-US" sz="1600" kern="0" smtClean="0">
              <a:solidFill>
                <a:prstClr val="white"/>
              </a:solidFill>
            </a:endParaRPr>
          </a:p>
        </p:txBody>
      </p:sp>
      <p:sp>
        <p:nvSpPr>
          <p:cNvPr id="24" name="向上箭號 23"/>
          <p:cNvSpPr/>
          <p:nvPr/>
        </p:nvSpPr>
        <p:spPr>
          <a:xfrm>
            <a:off x="2242543" y="3028099"/>
            <a:ext cx="308486" cy="494544"/>
          </a:xfrm>
          <a:prstGeom prst="upArrow">
            <a:avLst/>
          </a:prstGeom>
          <a:noFill/>
          <a:ln w="12700" cap="flat" cmpd="sng" algn="ctr">
            <a:solidFill>
              <a:sysClr val="windowText" lastClr="000000"/>
            </a:solidFill>
            <a:prstDash val="solid"/>
            <a:miter lim="800000"/>
          </a:ln>
          <a:effectLst/>
        </p:spPr>
        <p:txBody>
          <a:bodyPr rtlCol="0" anchor="ctr"/>
          <a:lstStyle/>
          <a:p>
            <a:pPr algn="ctr"/>
            <a:endParaRPr lang="zh-TW" altLang="en-US" sz="1600" kern="0" smtClean="0">
              <a:solidFill>
                <a:prstClr val="white"/>
              </a:solidFill>
            </a:endParaRPr>
          </a:p>
        </p:txBody>
      </p:sp>
    </p:spTree>
    <p:extLst>
      <p:ext uri="{BB962C8B-B14F-4D97-AF65-F5344CB8AC3E}">
        <p14:creationId xmlns:p14="http://schemas.microsoft.com/office/powerpoint/2010/main" val="12156234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46</a:t>
            </a:fld>
            <a:endParaRPr lang="zh-TW" altLang="en-US">
              <a:solidFill>
                <a:prstClr val="black">
                  <a:tint val="75000"/>
                </a:prstClr>
              </a:solidFill>
            </a:endParaRPr>
          </a:p>
        </p:txBody>
      </p:sp>
      <p:sp>
        <p:nvSpPr>
          <p:cNvPr id="5" name="圓角矩形 4"/>
          <p:cNvSpPr/>
          <p:nvPr/>
        </p:nvSpPr>
        <p:spPr>
          <a:xfrm>
            <a:off x="2771799" y="407419"/>
            <a:ext cx="3725799" cy="498547"/>
          </a:xfrm>
          <a:prstGeom prst="roundRect">
            <a:avLst/>
          </a:prstGeom>
          <a:solidFill>
            <a:srgbClr val="FFFF99"/>
          </a:solidFill>
          <a:ln w="127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3200" b="1"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rPr>
              <a:t>溫室載重設計</a:t>
            </a:r>
          </a:p>
        </p:txBody>
      </p:sp>
      <p:sp>
        <p:nvSpPr>
          <p:cNvPr id="6" name="圓角矩形 5"/>
          <p:cNvSpPr/>
          <p:nvPr/>
        </p:nvSpPr>
        <p:spPr>
          <a:xfrm>
            <a:off x="584821" y="1118722"/>
            <a:ext cx="2198913" cy="306114"/>
          </a:xfrm>
          <a:prstGeom prst="roundRect">
            <a:avLst/>
          </a:prstGeom>
          <a:noFill/>
          <a:ln w="127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永久載重</a:t>
            </a:r>
          </a:p>
        </p:txBody>
      </p:sp>
      <p:sp>
        <p:nvSpPr>
          <p:cNvPr id="7" name="圓角矩形 6"/>
          <p:cNvSpPr/>
          <p:nvPr/>
        </p:nvSpPr>
        <p:spPr>
          <a:xfrm>
            <a:off x="2948494" y="1118722"/>
            <a:ext cx="2555432" cy="257822"/>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A1</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結構自重</a:t>
            </a:r>
          </a:p>
        </p:txBody>
      </p:sp>
      <p:sp>
        <p:nvSpPr>
          <p:cNvPr id="8" name="圓角矩形 7"/>
          <p:cNvSpPr/>
          <p:nvPr/>
        </p:nvSpPr>
        <p:spPr>
          <a:xfrm>
            <a:off x="584821" y="2003790"/>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B</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可變載重</a:t>
            </a:r>
          </a:p>
        </p:txBody>
      </p:sp>
      <p:sp>
        <p:nvSpPr>
          <p:cNvPr id="9" name="圓角矩形 8"/>
          <p:cNvSpPr/>
          <p:nvPr/>
        </p:nvSpPr>
        <p:spPr>
          <a:xfrm>
            <a:off x="2948494" y="2851899"/>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B3</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作物載重</a:t>
            </a:r>
          </a:p>
        </p:txBody>
      </p:sp>
      <p:sp>
        <p:nvSpPr>
          <p:cNvPr id="10" name="圓角矩形 9"/>
          <p:cNvSpPr/>
          <p:nvPr/>
        </p:nvSpPr>
        <p:spPr>
          <a:xfrm>
            <a:off x="2948494" y="1553778"/>
            <a:ext cx="2555432" cy="293692"/>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A2</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結構上固定設備自重</a:t>
            </a:r>
          </a:p>
        </p:txBody>
      </p:sp>
      <p:sp>
        <p:nvSpPr>
          <p:cNvPr id="11" name="圓角矩形 10"/>
          <p:cNvSpPr/>
          <p:nvPr/>
        </p:nvSpPr>
        <p:spPr>
          <a:xfrm>
            <a:off x="2948494" y="2062804"/>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B1</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風載重</a:t>
            </a:r>
          </a:p>
        </p:txBody>
      </p:sp>
      <p:sp>
        <p:nvSpPr>
          <p:cNvPr id="12" name="圓角矩形 11"/>
          <p:cNvSpPr/>
          <p:nvPr/>
        </p:nvSpPr>
        <p:spPr>
          <a:xfrm>
            <a:off x="2948494" y="2463299"/>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B2</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雪載重</a:t>
            </a:r>
          </a:p>
        </p:txBody>
      </p:sp>
      <p:sp>
        <p:nvSpPr>
          <p:cNvPr id="13" name="圓角矩形 12"/>
          <p:cNvSpPr/>
          <p:nvPr/>
        </p:nvSpPr>
        <p:spPr>
          <a:xfrm>
            <a:off x="2972328" y="3579805"/>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B5</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屋面活載重</a:t>
            </a:r>
          </a:p>
        </p:txBody>
      </p:sp>
      <p:sp>
        <p:nvSpPr>
          <p:cNvPr id="14" name="圓角矩形 13"/>
          <p:cNvSpPr/>
          <p:nvPr/>
        </p:nvSpPr>
        <p:spPr>
          <a:xfrm>
            <a:off x="2972328" y="3202462"/>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B4</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移動設備載重</a:t>
            </a:r>
          </a:p>
        </p:txBody>
      </p:sp>
      <p:sp>
        <p:nvSpPr>
          <p:cNvPr id="15" name="圓角矩形 14"/>
          <p:cNvSpPr/>
          <p:nvPr/>
        </p:nvSpPr>
        <p:spPr>
          <a:xfrm>
            <a:off x="2950352" y="4355608"/>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B7</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溫度作用</a:t>
            </a:r>
          </a:p>
        </p:txBody>
      </p:sp>
      <p:sp>
        <p:nvSpPr>
          <p:cNvPr id="16" name="圓角矩形 15"/>
          <p:cNvSpPr/>
          <p:nvPr/>
        </p:nvSpPr>
        <p:spPr>
          <a:xfrm>
            <a:off x="2950352" y="3955113"/>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B6</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地震作用</a:t>
            </a:r>
          </a:p>
        </p:txBody>
      </p:sp>
      <p:sp>
        <p:nvSpPr>
          <p:cNvPr id="17" name="圓角矩形 16"/>
          <p:cNvSpPr/>
          <p:nvPr/>
        </p:nvSpPr>
        <p:spPr>
          <a:xfrm>
            <a:off x="584821" y="4924664"/>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C</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載重組合</a:t>
            </a:r>
          </a:p>
        </p:txBody>
      </p:sp>
      <p:sp>
        <p:nvSpPr>
          <p:cNvPr id="18" name="圓角矩形 17"/>
          <p:cNvSpPr/>
          <p:nvPr/>
        </p:nvSpPr>
        <p:spPr>
          <a:xfrm>
            <a:off x="2931300" y="6061177"/>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C4</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應用性組合</a:t>
            </a:r>
          </a:p>
        </p:txBody>
      </p:sp>
      <p:sp>
        <p:nvSpPr>
          <p:cNvPr id="19" name="圓角矩形 18"/>
          <p:cNvSpPr/>
          <p:nvPr/>
        </p:nvSpPr>
        <p:spPr>
          <a:xfrm>
            <a:off x="2948494" y="5331506"/>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C2</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長時性組合</a:t>
            </a:r>
          </a:p>
        </p:txBody>
      </p:sp>
      <p:sp>
        <p:nvSpPr>
          <p:cNvPr id="20" name="圓角矩形 19"/>
          <p:cNvSpPr/>
          <p:nvPr/>
        </p:nvSpPr>
        <p:spPr>
          <a:xfrm>
            <a:off x="2948494" y="5703528"/>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C3</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偶發性組合</a:t>
            </a:r>
          </a:p>
        </p:txBody>
      </p:sp>
      <p:sp>
        <p:nvSpPr>
          <p:cNvPr id="21" name="圓角矩形 20"/>
          <p:cNvSpPr/>
          <p:nvPr/>
        </p:nvSpPr>
        <p:spPr>
          <a:xfrm>
            <a:off x="2931301" y="4939149"/>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C1</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規範性組合</a:t>
            </a:r>
          </a:p>
        </p:txBody>
      </p:sp>
      <p:sp>
        <p:nvSpPr>
          <p:cNvPr id="22" name="矩形 21"/>
          <p:cNvSpPr/>
          <p:nvPr/>
        </p:nvSpPr>
        <p:spPr>
          <a:xfrm>
            <a:off x="5660304" y="1847470"/>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補光</a:t>
            </a:r>
          </a:p>
        </p:txBody>
      </p:sp>
      <p:sp>
        <p:nvSpPr>
          <p:cNvPr id="23" name="矩形 22"/>
          <p:cNvSpPr/>
          <p:nvPr/>
        </p:nvSpPr>
        <p:spPr>
          <a:xfrm>
            <a:off x="8075965" y="1547910"/>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通風</a:t>
            </a:r>
          </a:p>
        </p:txBody>
      </p:sp>
      <p:sp>
        <p:nvSpPr>
          <p:cNvPr id="24" name="矩形 23"/>
          <p:cNvSpPr/>
          <p:nvPr/>
        </p:nvSpPr>
        <p:spPr>
          <a:xfrm>
            <a:off x="5660305" y="1547910"/>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加溫</a:t>
            </a:r>
          </a:p>
        </p:txBody>
      </p:sp>
      <p:sp>
        <p:nvSpPr>
          <p:cNvPr id="25" name="矩形 24"/>
          <p:cNvSpPr/>
          <p:nvPr/>
        </p:nvSpPr>
        <p:spPr>
          <a:xfrm>
            <a:off x="7270745" y="1547910"/>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降溫</a:t>
            </a:r>
          </a:p>
        </p:txBody>
      </p:sp>
      <p:sp>
        <p:nvSpPr>
          <p:cNvPr id="26" name="矩形 25"/>
          <p:cNvSpPr/>
          <p:nvPr/>
        </p:nvSpPr>
        <p:spPr>
          <a:xfrm>
            <a:off x="6465525" y="1847470"/>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遮光</a:t>
            </a:r>
          </a:p>
        </p:txBody>
      </p:sp>
      <p:sp>
        <p:nvSpPr>
          <p:cNvPr id="27" name="矩形 26"/>
          <p:cNvSpPr/>
          <p:nvPr/>
        </p:nvSpPr>
        <p:spPr>
          <a:xfrm>
            <a:off x="6465525" y="1547910"/>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保溫</a:t>
            </a:r>
          </a:p>
        </p:txBody>
      </p:sp>
      <p:sp>
        <p:nvSpPr>
          <p:cNvPr id="28" name="圓角矩形 27"/>
          <p:cNvSpPr/>
          <p:nvPr/>
        </p:nvSpPr>
        <p:spPr>
          <a:xfrm>
            <a:off x="2948494" y="6406884"/>
            <a:ext cx="2198913" cy="295780"/>
          </a:xfrm>
          <a:prstGeom prst="roundRect">
            <a:avLst/>
          </a:prstGeom>
          <a:noFill/>
          <a:ln w="12700" cap="flat" cmpd="sng" algn="ctr">
            <a:solidFill>
              <a:srgbClr val="00206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C5</a:t>
            </a: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地區性組合</a:t>
            </a:r>
          </a:p>
        </p:txBody>
      </p:sp>
      <p:sp>
        <p:nvSpPr>
          <p:cNvPr id="29" name="矩形 28"/>
          <p:cNvSpPr/>
          <p:nvPr/>
        </p:nvSpPr>
        <p:spPr>
          <a:xfrm>
            <a:off x="5660303" y="1100150"/>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披覆</a:t>
            </a:r>
          </a:p>
        </p:txBody>
      </p:sp>
      <p:sp>
        <p:nvSpPr>
          <p:cNvPr id="30" name="矩形 29"/>
          <p:cNvSpPr/>
          <p:nvPr/>
        </p:nvSpPr>
        <p:spPr>
          <a:xfrm>
            <a:off x="6465525" y="1100150"/>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結構</a:t>
            </a:r>
          </a:p>
        </p:txBody>
      </p:sp>
      <p:sp>
        <p:nvSpPr>
          <p:cNvPr id="31" name="矩形 30"/>
          <p:cNvSpPr/>
          <p:nvPr/>
        </p:nvSpPr>
        <p:spPr>
          <a:xfrm>
            <a:off x="5503926" y="5350892"/>
            <a:ext cx="1039468"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靜載重</a:t>
            </a:r>
          </a:p>
        </p:txBody>
      </p:sp>
      <p:sp>
        <p:nvSpPr>
          <p:cNvPr id="32" name="矩形 31"/>
          <p:cNvSpPr/>
          <p:nvPr/>
        </p:nvSpPr>
        <p:spPr>
          <a:xfrm>
            <a:off x="6579529" y="5341031"/>
            <a:ext cx="969194" cy="29578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活載重</a:t>
            </a:r>
          </a:p>
        </p:txBody>
      </p:sp>
      <p:sp>
        <p:nvSpPr>
          <p:cNvPr id="33" name="矩形 32"/>
          <p:cNvSpPr/>
          <p:nvPr/>
        </p:nvSpPr>
        <p:spPr>
          <a:xfrm>
            <a:off x="5503926" y="6080563"/>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生產</a:t>
            </a:r>
          </a:p>
        </p:txBody>
      </p:sp>
      <p:sp>
        <p:nvSpPr>
          <p:cNvPr id="34" name="矩形 33"/>
          <p:cNvSpPr/>
          <p:nvPr/>
        </p:nvSpPr>
        <p:spPr>
          <a:xfrm>
            <a:off x="6309148" y="6080563"/>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商業</a:t>
            </a:r>
          </a:p>
        </p:txBody>
      </p:sp>
      <p:sp>
        <p:nvSpPr>
          <p:cNvPr id="35" name="矩形 34"/>
          <p:cNvSpPr/>
          <p:nvPr/>
        </p:nvSpPr>
        <p:spPr>
          <a:xfrm>
            <a:off x="5503926" y="5715727"/>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運輸</a:t>
            </a:r>
          </a:p>
        </p:txBody>
      </p:sp>
      <p:sp>
        <p:nvSpPr>
          <p:cNvPr id="36" name="矩形 35"/>
          <p:cNvSpPr/>
          <p:nvPr/>
        </p:nvSpPr>
        <p:spPr>
          <a:xfrm>
            <a:off x="6309148" y="5715727"/>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維修</a:t>
            </a:r>
          </a:p>
        </p:txBody>
      </p:sp>
      <p:sp>
        <p:nvSpPr>
          <p:cNvPr id="37" name="矩形 36"/>
          <p:cNvSpPr/>
          <p:nvPr/>
        </p:nvSpPr>
        <p:spPr>
          <a:xfrm>
            <a:off x="7114370" y="6070870"/>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年限</a:t>
            </a:r>
          </a:p>
        </p:txBody>
      </p:sp>
      <p:sp>
        <p:nvSpPr>
          <p:cNvPr id="38" name="矩形 37"/>
          <p:cNvSpPr/>
          <p:nvPr/>
        </p:nvSpPr>
        <p:spPr>
          <a:xfrm>
            <a:off x="5503926" y="6445399"/>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地理</a:t>
            </a:r>
          </a:p>
        </p:txBody>
      </p:sp>
      <p:sp>
        <p:nvSpPr>
          <p:cNvPr id="39" name="矩形 38"/>
          <p:cNvSpPr/>
          <p:nvPr/>
        </p:nvSpPr>
        <p:spPr>
          <a:xfrm>
            <a:off x="6309148" y="6445399"/>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地形</a:t>
            </a:r>
          </a:p>
        </p:txBody>
      </p:sp>
      <p:sp>
        <p:nvSpPr>
          <p:cNvPr id="40" name="矩形 39"/>
          <p:cNvSpPr/>
          <p:nvPr/>
        </p:nvSpPr>
        <p:spPr>
          <a:xfrm>
            <a:off x="7114370" y="6435706"/>
            <a:ext cx="770051" cy="27639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地貌</a:t>
            </a:r>
          </a:p>
        </p:txBody>
      </p:sp>
      <p:sp>
        <p:nvSpPr>
          <p:cNvPr id="41" name="矩形 40"/>
          <p:cNvSpPr/>
          <p:nvPr/>
        </p:nvSpPr>
        <p:spPr>
          <a:xfrm>
            <a:off x="5503926" y="4968406"/>
            <a:ext cx="770051" cy="29404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溫室</a:t>
            </a:r>
          </a:p>
        </p:txBody>
      </p:sp>
      <p:sp>
        <p:nvSpPr>
          <p:cNvPr id="42" name="矩形 41"/>
          <p:cNvSpPr/>
          <p:nvPr/>
        </p:nvSpPr>
        <p:spPr>
          <a:xfrm>
            <a:off x="6341224" y="4968406"/>
            <a:ext cx="773146" cy="29370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建築</a:t>
            </a:r>
          </a:p>
        </p:txBody>
      </p:sp>
      <p:sp>
        <p:nvSpPr>
          <p:cNvPr id="43" name="矩形 42"/>
          <p:cNvSpPr/>
          <p:nvPr/>
        </p:nvSpPr>
        <p:spPr>
          <a:xfrm>
            <a:off x="7160139" y="4947675"/>
            <a:ext cx="724282" cy="31444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材料</a:t>
            </a:r>
          </a:p>
        </p:txBody>
      </p:sp>
      <p:sp>
        <p:nvSpPr>
          <p:cNvPr id="44" name="矩形 43"/>
          <p:cNvSpPr/>
          <p:nvPr/>
        </p:nvSpPr>
        <p:spPr>
          <a:xfrm>
            <a:off x="5660301" y="2204237"/>
            <a:ext cx="770051" cy="29404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風速</a:t>
            </a:r>
          </a:p>
        </p:txBody>
      </p:sp>
      <p:sp>
        <p:nvSpPr>
          <p:cNvPr id="45" name="矩形 44"/>
          <p:cNvSpPr/>
          <p:nvPr/>
        </p:nvSpPr>
        <p:spPr>
          <a:xfrm>
            <a:off x="6497599" y="2204237"/>
            <a:ext cx="773146" cy="29370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高度</a:t>
            </a:r>
          </a:p>
        </p:txBody>
      </p:sp>
      <p:sp>
        <p:nvSpPr>
          <p:cNvPr id="46" name="矩形 45"/>
          <p:cNvSpPr/>
          <p:nvPr/>
        </p:nvSpPr>
        <p:spPr>
          <a:xfrm>
            <a:off x="7316514" y="2183506"/>
            <a:ext cx="724282" cy="31444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形狀</a:t>
            </a:r>
          </a:p>
        </p:txBody>
      </p:sp>
      <p:sp>
        <p:nvSpPr>
          <p:cNvPr id="47" name="矩形 46"/>
          <p:cNvSpPr/>
          <p:nvPr/>
        </p:nvSpPr>
        <p:spPr>
          <a:xfrm>
            <a:off x="8087467" y="2171999"/>
            <a:ext cx="724282" cy="31444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地況</a:t>
            </a:r>
          </a:p>
        </p:txBody>
      </p:sp>
      <p:sp>
        <p:nvSpPr>
          <p:cNvPr id="48" name="矩形 47"/>
          <p:cNvSpPr/>
          <p:nvPr/>
        </p:nvSpPr>
        <p:spPr>
          <a:xfrm>
            <a:off x="5660301" y="2877879"/>
            <a:ext cx="770051" cy="29404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懸吊</a:t>
            </a:r>
          </a:p>
        </p:txBody>
      </p:sp>
      <p:sp>
        <p:nvSpPr>
          <p:cNvPr id="49" name="矩形 48"/>
          <p:cNvSpPr/>
          <p:nvPr/>
        </p:nvSpPr>
        <p:spPr>
          <a:xfrm>
            <a:off x="6497599" y="2877879"/>
            <a:ext cx="773146" cy="29370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作物</a:t>
            </a:r>
          </a:p>
        </p:txBody>
      </p:sp>
    </p:spTree>
    <p:extLst>
      <p:ext uri="{BB962C8B-B14F-4D97-AF65-F5344CB8AC3E}">
        <p14:creationId xmlns:p14="http://schemas.microsoft.com/office/powerpoint/2010/main" val="5213677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47</a:t>
            </a:fld>
            <a:endParaRPr lang="zh-TW" altLang="en-US">
              <a:solidFill>
                <a:prstClr val="black">
                  <a:tint val="75000"/>
                </a:prstClr>
              </a:solidFill>
            </a:endParaRPr>
          </a:p>
        </p:txBody>
      </p:sp>
      <p:sp>
        <p:nvSpPr>
          <p:cNvPr id="5" name="圓角矩形 4"/>
          <p:cNvSpPr/>
          <p:nvPr/>
        </p:nvSpPr>
        <p:spPr>
          <a:xfrm>
            <a:off x="2555776" y="1038049"/>
            <a:ext cx="4159800" cy="528274"/>
          </a:xfrm>
          <a:prstGeom prst="roundRect">
            <a:avLst/>
          </a:prstGeom>
          <a:solidFill>
            <a:srgbClr val="FFFF99"/>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800" b="1"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rPr>
              <a:t>溫室構造系統設計</a:t>
            </a:r>
          </a:p>
        </p:txBody>
      </p:sp>
      <p:sp>
        <p:nvSpPr>
          <p:cNvPr id="6" name="圓角矩形 5"/>
          <p:cNvSpPr/>
          <p:nvPr/>
        </p:nvSpPr>
        <p:spPr>
          <a:xfrm>
            <a:off x="1516418" y="1759184"/>
            <a:ext cx="2016224" cy="392620"/>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結構</a:t>
            </a:r>
          </a:p>
        </p:txBody>
      </p:sp>
      <p:sp>
        <p:nvSpPr>
          <p:cNvPr id="7" name="圓角矩形 6"/>
          <p:cNvSpPr/>
          <p:nvPr/>
        </p:nvSpPr>
        <p:spPr>
          <a:xfrm>
            <a:off x="3713170" y="1759184"/>
            <a:ext cx="2016224" cy="392620"/>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構件</a:t>
            </a:r>
          </a:p>
        </p:txBody>
      </p:sp>
      <p:sp>
        <p:nvSpPr>
          <p:cNvPr id="8" name="圓角矩形 7"/>
          <p:cNvSpPr/>
          <p:nvPr/>
        </p:nvSpPr>
        <p:spPr>
          <a:xfrm>
            <a:off x="5849988" y="1759184"/>
            <a:ext cx="2016224" cy="392620"/>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0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連接機構</a:t>
            </a:r>
          </a:p>
        </p:txBody>
      </p:sp>
      <p:sp>
        <p:nvSpPr>
          <p:cNvPr id="9" name="矩形 8"/>
          <p:cNvSpPr/>
          <p:nvPr/>
        </p:nvSpPr>
        <p:spPr>
          <a:xfrm>
            <a:off x="6258245" y="4137695"/>
            <a:ext cx="1276376" cy="47139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螺絲扣件</a:t>
            </a:r>
          </a:p>
        </p:txBody>
      </p:sp>
      <p:sp>
        <p:nvSpPr>
          <p:cNvPr id="10" name="矩形 9"/>
          <p:cNvSpPr/>
          <p:nvPr/>
        </p:nvSpPr>
        <p:spPr>
          <a:xfrm>
            <a:off x="6249509" y="3019731"/>
            <a:ext cx="1293848"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銲接材料</a:t>
            </a:r>
          </a:p>
        </p:txBody>
      </p:sp>
      <p:sp>
        <p:nvSpPr>
          <p:cNvPr id="11" name="矩形 10"/>
          <p:cNvSpPr/>
          <p:nvPr/>
        </p:nvSpPr>
        <p:spPr>
          <a:xfrm>
            <a:off x="6258245" y="3575111"/>
            <a:ext cx="1276376" cy="47139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膠合材料</a:t>
            </a:r>
            <a:endParaRPr kumimoji="0" lang="en-US" altLang="zh-TW"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endParaRPr>
          </a:p>
        </p:txBody>
      </p:sp>
      <p:sp>
        <p:nvSpPr>
          <p:cNvPr id="12" name="矩形 11"/>
          <p:cNvSpPr/>
          <p:nvPr/>
        </p:nvSpPr>
        <p:spPr>
          <a:xfrm>
            <a:off x="1660434" y="2533147"/>
            <a:ext cx="1652529"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披覆屋面結構</a:t>
            </a:r>
          </a:p>
        </p:txBody>
      </p:sp>
      <p:sp>
        <p:nvSpPr>
          <p:cNvPr id="13" name="矩形 12"/>
          <p:cNvSpPr/>
          <p:nvPr/>
        </p:nvSpPr>
        <p:spPr>
          <a:xfrm>
            <a:off x="1660435" y="3110072"/>
            <a:ext cx="1676169"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屋架結構</a:t>
            </a:r>
          </a:p>
        </p:txBody>
      </p:sp>
      <p:sp>
        <p:nvSpPr>
          <p:cNvPr id="14" name="矩形 13"/>
          <p:cNvSpPr/>
          <p:nvPr/>
        </p:nvSpPr>
        <p:spPr>
          <a:xfrm>
            <a:off x="4635676" y="2511845"/>
            <a:ext cx="656716"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樑</a:t>
            </a:r>
          </a:p>
        </p:txBody>
      </p:sp>
      <p:sp>
        <p:nvSpPr>
          <p:cNvPr id="15" name="矩形 14"/>
          <p:cNvSpPr/>
          <p:nvPr/>
        </p:nvSpPr>
        <p:spPr>
          <a:xfrm>
            <a:off x="3892682" y="2511846"/>
            <a:ext cx="656716"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柱</a:t>
            </a:r>
          </a:p>
        </p:txBody>
      </p:sp>
      <p:sp>
        <p:nvSpPr>
          <p:cNvPr id="16" name="矩形 15"/>
          <p:cNvSpPr/>
          <p:nvPr/>
        </p:nvSpPr>
        <p:spPr>
          <a:xfrm>
            <a:off x="3847786" y="4286463"/>
            <a:ext cx="641960"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斜撐</a:t>
            </a:r>
          </a:p>
        </p:txBody>
      </p:sp>
      <p:sp>
        <p:nvSpPr>
          <p:cNvPr id="17" name="矩形 16"/>
          <p:cNvSpPr/>
          <p:nvPr/>
        </p:nvSpPr>
        <p:spPr>
          <a:xfrm>
            <a:off x="3892682" y="3107890"/>
            <a:ext cx="641960"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桁架</a:t>
            </a:r>
          </a:p>
        </p:txBody>
      </p:sp>
      <p:sp>
        <p:nvSpPr>
          <p:cNvPr id="18" name="矩形 17"/>
          <p:cNvSpPr/>
          <p:nvPr/>
        </p:nvSpPr>
        <p:spPr>
          <a:xfrm>
            <a:off x="3900060" y="3697176"/>
            <a:ext cx="641960"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框架</a:t>
            </a:r>
          </a:p>
        </p:txBody>
      </p:sp>
      <p:sp>
        <p:nvSpPr>
          <p:cNvPr id="19" name="矩形 18"/>
          <p:cNvSpPr/>
          <p:nvPr/>
        </p:nvSpPr>
        <p:spPr>
          <a:xfrm>
            <a:off x="4563196" y="4281792"/>
            <a:ext cx="656716"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拉桿</a:t>
            </a:r>
          </a:p>
        </p:txBody>
      </p:sp>
      <p:sp>
        <p:nvSpPr>
          <p:cNvPr id="20" name="矩形 19"/>
          <p:cNvSpPr/>
          <p:nvPr/>
        </p:nvSpPr>
        <p:spPr>
          <a:xfrm>
            <a:off x="5292392" y="4275985"/>
            <a:ext cx="656716"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繩索</a:t>
            </a:r>
          </a:p>
        </p:txBody>
      </p:sp>
      <p:sp>
        <p:nvSpPr>
          <p:cNvPr id="21" name="矩形 20"/>
          <p:cNvSpPr/>
          <p:nvPr/>
        </p:nvSpPr>
        <p:spPr>
          <a:xfrm>
            <a:off x="1660433" y="4262200"/>
            <a:ext cx="1656184"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基礎結構</a:t>
            </a:r>
          </a:p>
        </p:txBody>
      </p:sp>
      <p:sp>
        <p:nvSpPr>
          <p:cNvPr id="22" name="矩形 21"/>
          <p:cNvSpPr/>
          <p:nvPr/>
        </p:nvSpPr>
        <p:spPr>
          <a:xfrm>
            <a:off x="1677579" y="4838264"/>
            <a:ext cx="1676170"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牆面圍護</a:t>
            </a:r>
            <a:endParaRPr kumimoji="0" lang="en-US" altLang="zh-TW"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endParaRPr>
          </a:p>
        </p:txBody>
      </p:sp>
      <p:sp>
        <p:nvSpPr>
          <p:cNvPr id="23" name="矩形 22"/>
          <p:cNvSpPr/>
          <p:nvPr/>
        </p:nvSpPr>
        <p:spPr>
          <a:xfrm>
            <a:off x="6245885" y="2457146"/>
            <a:ext cx="1353598" cy="47139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連接件</a:t>
            </a:r>
          </a:p>
        </p:txBody>
      </p:sp>
      <p:sp>
        <p:nvSpPr>
          <p:cNvPr id="24" name="矩形 23"/>
          <p:cNvSpPr/>
          <p:nvPr/>
        </p:nvSpPr>
        <p:spPr>
          <a:xfrm>
            <a:off x="1660435" y="3686136"/>
            <a:ext cx="1676169" cy="46419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mn-cs"/>
              </a:rPr>
              <a:t>主體結構</a:t>
            </a:r>
          </a:p>
        </p:txBody>
      </p:sp>
    </p:spTree>
    <p:extLst>
      <p:ext uri="{BB962C8B-B14F-4D97-AF65-F5344CB8AC3E}">
        <p14:creationId xmlns:p14="http://schemas.microsoft.com/office/powerpoint/2010/main" val="16906225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7020272" y="6427730"/>
            <a:ext cx="2057400" cy="365125"/>
          </a:xfrm>
        </p:spPr>
        <p:txBody>
          <a:bodyPr/>
          <a:lstStyle/>
          <a:p>
            <a:pPr>
              <a:defRPr/>
            </a:pPr>
            <a:fld id="{6A94D31D-0B0A-4464-ADBC-5EACA5E46C3C}" type="slidenum">
              <a:rPr lang="zh-TW" altLang="en-US" smtClean="0">
                <a:solidFill>
                  <a:prstClr val="black">
                    <a:tint val="75000"/>
                  </a:prstClr>
                </a:solidFill>
              </a:rPr>
              <a:pPr>
                <a:defRPr/>
              </a:pPr>
              <a:t>48</a:t>
            </a:fld>
            <a:endParaRPr lang="zh-TW" altLang="en-US">
              <a:solidFill>
                <a:prstClr val="black">
                  <a:tint val="75000"/>
                </a:prstClr>
              </a:solidFill>
            </a:endParaRPr>
          </a:p>
        </p:txBody>
      </p:sp>
      <p:sp>
        <p:nvSpPr>
          <p:cNvPr id="3" name="矩形: 圓角 3">
            <a:extLst>
              <a:ext uri="{FF2B5EF4-FFF2-40B4-BE49-F238E27FC236}">
                <a16:creationId xmlns:a16="http://schemas.microsoft.com/office/drawing/2014/main" xmlns="" id="{D2A9D438-A82A-4E87-9934-818F37C3FDF6}"/>
              </a:ext>
            </a:extLst>
          </p:cNvPr>
          <p:cNvSpPr/>
          <p:nvPr/>
        </p:nvSpPr>
        <p:spPr>
          <a:xfrm>
            <a:off x="2843808" y="576029"/>
            <a:ext cx="2852256" cy="340163"/>
          </a:xfrm>
          <a:prstGeom prst="roundRect">
            <a:avLst/>
          </a:prstGeom>
          <a:noFill/>
          <a:ln w="12700" cap="flat" cmpd="sng" algn="ctr">
            <a:solidFill>
              <a:sysClr val="windowText" lastClr="000000"/>
            </a:solidFill>
            <a:prstDash val="solid"/>
            <a:miter lim="800000"/>
          </a:ln>
          <a:effectLst/>
        </p:spPr>
        <p:txBody>
          <a:bodyPr rtlCol="0" anchor="ctr"/>
          <a:lstStyle/>
          <a:p>
            <a:pPr algn="ctr"/>
            <a:r>
              <a:rPr lang="zh-TW" altLang="en-US" kern="0" dirty="0" smtClean="0">
                <a:solidFill>
                  <a:prstClr val="black"/>
                </a:solidFill>
              </a:rPr>
              <a:t>設定材料參數、斷面尺寸</a:t>
            </a:r>
          </a:p>
        </p:txBody>
      </p:sp>
      <p:cxnSp>
        <p:nvCxnSpPr>
          <p:cNvPr id="4" name="直線單箭頭接點 3">
            <a:extLst>
              <a:ext uri="{FF2B5EF4-FFF2-40B4-BE49-F238E27FC236}">
                <a16:creationId xmlns:a16="http://schemas.microsoft.com/office/drawing/2014/main" xmlns="" id="{33510EF3-06BA-476C-94E6-96C4356AEA00}"/>
              </a:ext>
            </a:extLst>
          </p:cNvPr>
          <p:cNvCxnSpPr>
            <a:cxnSpLocks/>
          </p:cNvCxnSpPr>
          <p:nvPr/>
        </p:nvCxnSpPr>
        <p:spPr>
          <a:xfrm>
            <a:off x="3737324" y="916192"/>
            <a:ext cx="0" cy="364513"/>
          </a:xfrm>
          <a:prstGeom prst="straightConnector1">
            <a:avLst/>
          </a:prstGeom>
          <a:noFill/>
          <a:ln w="6350" cap="flat" cmpd="sng" algn="ctr">
            <a:solidFill>
              <a:sysClr val="windowText" lastClr="000000"/>
            </a:solidFill>
            <a:prstDash val="solid"/>
            <a:miter lim="800000"/>
            <a:tailEnd type="triangle"/>
          </a:ln>
          <a:effectLst/>
        </p:spPr>
      </p:cxnSp>
      <p:sp>
        <p:nvSpPr>
          <p:cNvPr id="5" name="矩形: 圓角 9">
            <a:extLst>
              <a:ext uri="{FF2B5EF4-FFF2-40B4-BE49-F238E27FC236}">
                <a16:creationId xmlns:a16="http://schemas.microsoft.com/office/drawing/2014/main" xmlns="" id="{EF43975F-FE2D-4D10-94F8-F88E76067EF2}"/>
              </a:ext>
            </a:extLst>
          </p:cNvPr>
          <p:cNvSpPr/>
          <p:nvPr/>
        </p:nvSpPr>
        <p:spPr>
          <a:xfrm>
            <a:off x="2862626" y="1276203"/>
            <a:ext cx="2789494" cy="331781"/>
          </a:xfrm>
          <a:prstGeom prst="roundRect">
            <a:avLst/>
          </a:prstGeom>
          <a:noFill/>
          <a:ln w="12700" cap="flat" cmpd="sng" algn="ctr">
            <a:solidFill>
              <a:sysClr val="windowText" lastClr="000000"/>
            </a:solidFill>
            <a:prstDash val="solid"/>
            <a:miter lim="800000"/>
          </a:ln>
          <a:effectLst/>
        </p:spPr>
        <p:txBody>
          <a:bodyPr rtlCol="0" anchor="ctr"/>
          <a:lstStyle/>
          <a:p>
            <a:pPr algn="ctr"/>
            <a:r>
              <a:rPr lang="zh-TW" altLang="en-US" kern="0" dirty="0" smtClean="0">
                <a:solidFill>
                  <a:prstClr val="black"/>
                </a:solidFill>
              </a:rPr>
              <a:t>建立溫室基本模型</a:t>
            </a:r>
          </a:p>
        </p:txBody>
      </p:sp>
      <p:sp>
        <p:nvSpPr>
          <p:cNvPr id="6" name="矩形: 圓角 10">
            <a:extLst>
              <a:ext uri="{FF2B5EF4-FFF2-40B4-BE49-F238E27FC236}">
                <a16:creationId xmlns:a16="http://schemas.microsoft.com/office/drawing/2014/main" xmlns="" id="{75BB6E32-AAE1-46BD-A6D5-3FF18671AB96}"/>
              </a:ext>
            </a:extLst>
          </p:cNvPr>
          <p:cNvSpPr/>
          <p:nvPr/>
        </p:nvSpPr>
        <p:spPr>
          <a:xfrm>
            <a:off x="2869062" y="1998603"/>
            <a:ext cx="1753300" cy="340163"/>
          </a:xfrm>
          <a:prstGeom prst="roundRect">
            <a:avLst/>
          </a:prstGeom>
          <a:noFill/>
          <a:ln w="12700" cap="flat" cmpd="sng" algn="ctr">
            <a:solidFill>
              <a:sysClr val="windowText" lastClr="000000"/>
            </a:solidFill>
            <a:prstDash val="solid"/>
            <a:miter lim="800000"/>
          </a:ln>
          <a:effectLst/>
        </p:spPr>
        <p:txBody>
          <a:bodyPr rtlCol="0" anchor="ctr"/>
          <a:lstStyle/>
          <a:p>
            <a:pPr algn="ctr"/>
            <a:r>
              <a:rPr lang="zh-TW" altLang="en-US" kern="0" dirty="0" smtClean="0">
                <a:solidFill>
                  <a:prstClr val="black"/>
                </a:solidFill>
              </a:rPr>
              <a:t>設定桿件斷面</a:t>
            </a:r>
          </a:p>
        </p:txBody>
      </p:sp>
      <p:cxnSp>
        <p:nvCxnSpPr>
          <p:cNvPr id="7" name="直線單箭頭接點 6">
            <a:extLst>
              <a:ext uri="{FF2B5EF4-FFF2-40B4-BE49-F238E27FC236}">
                <a16:creationId xmlns:a16="http://schemas.microsoft.com/office/drawing/2014/main" xmlns="" id="{15D979D3-269C-476E-BC52-463CF6F00BA1}"/>
              </a:ext>
            </a:extLst>
          </p:cNvPr>
          <p:cNvCxnSpPr>
            <a:cxnSpLocks/>
          </p:cNvCxnSpPr>
          <p:nvPr/>
        </p:nvCxnSpPr>
        <p:spPr>
          <a:xfrm>
            <a:off x="3745712" y="1616366"/>
            <a:ext cx="0" cy="364513"/>
          </a:xfrm>
          <a:prstGeom prst="straightConnector1">
            <a:avLst/>
          </a:prstGeom>
          <a:noFill/>
          <a:ln w="6350" cap="flat" cmpd="sng" algn="ctr">
            <a:solidFill>
              <a:sysClr val="windowText" lastClr="000000"/>
            </a:solidFill>
            <a:prstDash val="solid"/>
            <a:miter lim="800000"/>
            <a:tailEnd type="triangle"/>
          </a:ln>
          <a:effectLst/>
        </p:spPr>
      </p:cxnSp>
      <p:sp>
        <p:nvSpPr>
          <p:cNvPr id="8" name="矩形: 圓角 12">
            <a:extLst>
              <a:ext uri="{FF2B5EF4-FFF2-40B4-BE49-F238E27FC236}">
                <a16:creationId xmlns:a16="http://schemas.microsoft.com/office/drawing/2014/main" xmlns="" id="{6E2285DF-2327-4346-BF1F-9F27AA25D68B}"/>
              </a:ext>
            </a:extLst>
          </p:cNvPr>
          <p:cNvSpPr/>
          <p:nvPr/>
        </p:nvSpPr>
        <p:spPr>
          <a:xfrm>
            <a:off x="2860674" y="2723127"/>
            <a:ext cx="1753300" cy="340163"/>
          </a:xfrm>
          <a:prstGeom prst="roundRect">
            <a:avLst/>
          </a:prstGeom>
          <a:noFill/>
          <a:ln w="12700" cap="flat" cmpd="sng" algn="ctr">
            <a:solidFill>
              <a:sysClr val="windowText" lastClr="000000"/>
            </a:solidFill>
            <a:prstDash val="solid"/>
            <a:miter lim="800000"/>
          </a:ln>
          <a:effectLst/>
        </p:spPr>
        <p:txBody>
          <a:bodyPr rtlCol="0" anchor="ctr"/>
          <a:lstStyle/>
          <a:p>
            <a:pPr algn="ctr"/>
            <a:r>
              <a:rPr lang="zh-TW" altLang="en-US" kern="0" dirty="0" smtClean="0">
                <a:solidFill>
                  <a:prstClr val="black"/>
                </a:solidFill>
              </a:rPr>
              <a:t>設定支承形式</a:t>
            </a:r>
          </a:p>
        </p:txBody>
      </p:sp>
      <p:cxnSp>
        <p:nvCxnSpPr>
          <p:cNvPr id="9" name="直線單箭頭接點 8">
            <a:extLst>
              <a:ext uri="{FF2B5EF4-FFF2-40B4-BE49-F238E27FC236}">
                <a16:creationId xmlns:a16="http://schemas.microsoft.com/office/drawing/2014/main" xmlns="" id="{4C629144-849F-47C9-926B-52D99664E4EC}"/>
              </a:ext>
            </a:extLst>
          </p:cNvPr>
          <p:cNvCxnSpPr>
            <a:cxnSpLocks/>
          </p:cNvCxnSpPr>
          <p:nvPr/>
        </p:nvCxnSpPr>
        <p:spPr>
          <a:xfrm>
            <a:off x="3737324" y="2340890"/>
            <a:ext cx="0" cy="364513"/>
          </a:xfrm>
          <a:prstGeom prst="straightConnector1">
            <a:avLst/>
          </a:prstGeom>
          <a:noFill/>
          <a:ln w="6350" cap="flat" cmpd="sng" algn="ctr">
            <a:solidFill>
              <a:sysClr val="windowText" lastClr="000000"/>
            </a:solidFill>
            <a:prstDash val="solid"/>
            <a:miter lim="800000"/>
            <a:tailEnd type="triangle"/>
          </a:ln>
          <a:effectLst/>
        </p:spPr>
      </p:cxnSp>
      <p:sp>
        <p:nvSpPr>
          <p:cNvPr id="10" name="矩形: 圓角 14">
            <a:extLst>
              <a:ext uri="{FF2B5EF4-FFF2-40B4-BE49-F238E27FC236}">
                <a16:creationId xmlns:a16="http://schemas.microsoft.com/office/drawing/2014/main" xmlns="" id="{87CD15BC-CB62-4057-AE97-5B16ED2B9DEF}"/>
              </a:ext>
            </a:extLst>
          </p:cNvPr>
          <p:cNvSpPr/>
          <p:nvPr/>
        </p:nvSpPr>
        <p:spPr>
          <a:xfrm>
            <a:off x="1528920" y="3447651"/>
            <a:ext cx="4416805" cy="340163"/>
          </a:xfrm>
          <a:prstGeom prst="roundRect">
            <a:avLst/>
          </a:prstGeom>
          <a:noFill/>
          <a:ln w="12700" cap="flat" cmpd="sng" algn="ctr">
            <a:solidFill>
              <a:sysClr val="windowText" lastClr="000000"/>
            </a:solidFill>
            <a:prstDash val="solid"/>
            <a:miter lim="800000"/>
          </a:ln>
          <a:effectLst/>
        </p:spPr>
        <p:txBody>
          <a:bodyPr rtlCol="0" anchor="ctr"/>
          <a:lstStyle/>
          <a:p>
            <a:pPr algn="ctr"/>
            <a:r>
              <a:rPr lang="zh-TW" altLang="en-US" kern="0" dirty="0" smtClean="0">
                <a:solidFill>
                  <a:prstClr val="black"/>
                </a:solidFill>
              </a:rPr>
              <a:t>設定各項載重</a:t>
            </a:r>
            <a:r>
              <a:rPr lang="en-US" altLang="zh-TW" kern="0" dirty="0" smtClean="0">
                <a:solidFill>
                  <a:prstClr val="black"/>
                </a:solidFill>
              </a:rPr>
              <a:t>(</a:t>
            </a:r>
            <a:r>
              <a:rPr lang="zh-TW" altLang="en-US" kern="0" dirty="0" smtClean="0">
                <a:solidFill>
                  <a:prstClr val="black"/>
                </a:solidFill>
              </a:rPr>
              <a:t>靜載重、活載重、風載重</a:t>
            </a:r>
            <a:r>
              <a:rPr lang="en-US" altLang="zh-TW" kern="0" dirty="0" smtClean="0">
                <a:solidFill>
                  <a:prstClr val="black"/>
                </a:solidFill>
              </a:rPr>
              <a:t>)</a:t>
            </a:r>
            <a:endParaRPr lang="zh-TW" altLang="en-US" kern="0" dirty="0" smtClean="0">
              <a:solidFill>
                <a:prstClr val="black"/>
              </a:solidFill>
            </a:endParaRPr>
          </a:p>
        </p:txBody>
      </p:sp>
      <p:cxnSp>
        <p:nvCxnSpPr>
          <p:cNvPr id="11" name="直線單箭頭接點 10">
            <a:extLst>
              <a:ext uri="{FF2B5EF4-FFF2-40B4-BE49-F238E27FC236}">
                <a16:creationId xmlns:a16="http://schemas.microsoft.com/office/drawing/2014/main" xmlns="" id="{460AE44D-165A-48DC-8F73-691C9AC621E0}"/>
              </a:ext>
            </a:extLst>
          </p:cNvPr>
          <p:cNvCxnSpPr>
            <a:cxnSpLocks/>
          </p:cNvCxnSpPr>
          <p:nvPr/>
        </p:nvCxnSpPr>
        <p:spPr>
          <a:xfrm>
            <a:off x="3737324" y="3065414"/>
            <a:ext cx="0" cy="364513"/>
          </a:xfrm>
          <a:prstGeom prst="straightConnector1">
            <a:avLst/>
          </a:prstGeom>
          <a:noFill/>
          <a:ln w="6350" cap="flat" cmpd="sng" algn="ctr">
            <a:solidFill>
              <a:sysClr val="windowText" lastClr="000000"/>
            </a:solidFill>
            <a:prstDash val="solid"/>
            <a:miter lim="800000"/>
            <a:tailEnd type="triangle"/>
          </a:ln>
          <a:effectLst/>
        </p:spPr>
      </p:cxnSp>
      <p:sp>
        <p:nvSpPr>
          <p:cNvPr id="12" name="矩形: 圓角 16">
            <a:extLst>
              <a:ext uri="{FF2B5EF4-FFF2-40B4-BE49-F238E27FC236}">
                <a16:creationId xmlns:a16="http://schemas.microsoft.com/office/drawing/2014/main" xmlns="" id="{3B4AD9F0-99E2-4AFD-ACB8-1A370F154911}"/>
              </a:ext>
            </a:extLst>
          </p:cNvPr>
          <p:cNvSpPr/>
          <p:nvPr/>
        </p:nvSpPr>
        <p:spPr>
          <a:xfrm>
            <a:off x="2862072" y="4165178"/>
            <a:ext cx="1753300" cy="340163"/>
          </a:xfrm>
          <a:prstGeom prst="roundRect">
            <a:avLst/>
          </a:prstGeom>
          <a:noFill/>
          <a:ln w="12700" cap="flat" cmpd="sng" algn="ctr">
            <a:solidFill>
              <a:sysClr val="windowText" lastClr="000000"/>
            </a:solidFill>
            <a:prstDash val="solid"/>
            <a:miter lim="800000"/>
          </a:ln>
          <a:effectLst/>
        </p:spPr>
        <p:txBody>
          <a:bodyPr rtlCol="0" anchor="ctr"/>
          <a:lstStyle/>
          <a:p>
            <a:pPr algn="ctr"/>
            <a:r>
              <a:rPr lang="zh-TW" altLang="en-US" kern="0" dirty="0" smtClean="0">
                <a:solidFill>
                  <a:prstClr val="black"/>
                </a:solidFill>
              </a:rPr>
              <a:t>設定載重組合</a:t>
            </a:r>
          </a:p>
        </p:txBody>
      </p:sp>
      <p:cxnSp>
        <p:nvCxnSpPr>
          <p:cNvPr id="13" name="直線單箭頭接點 12">
            <a:extLst>
              <a:ext uri="{FF2B5EF4-FFF2-40B4-BE49-F238E27FC236}">
                <a16:creationId xmlns:a16="http://schemas.microsoft.com/office/drawing/2014/main" xmlns="" id="{B81F6922-531B-456C-9531-3337CF46E038}"/>
              </a:ext>
            </a:extLst>
          </p:cNvPr>
          <p:cNvCxnSpPr>
            <a:cxnSpLocks/>
          </p:cNvCxnSpPr>
          <p:nvPr/>
        </p:nvCxnSpPr>
        <p:spPr>
          <a:xfrm>
            <a:off x="3737324" y="3787814"/>
            <a:ext cx="0" cy="364513"/>
          </a:xfrm>
          <a:prstGeom prst="straightConnector1">
            <a:avLst/>
          </a:prstGeom>
          <a:noFill/>
          <a:ln w="6350" cap="flat" cmpd="sng" algn="ctr">
            <a:solidFill>
              <a:sysClr val="windowText" lastClr="000000"/>
            </a:solidFill>
            <a:prstDash val="solid"/>
            <a:miter lim="800000"/>
            <a:tailEnd type="triangle"/>
          </a:ln>
          <a:effectLst/>
        </p:spPr>
      </p:cxnSp>
      <p:sp>
        <p:nvSpPr>
          <p:cNvPr id="14" name="矩形: 圓角 18">
            <a:extLst>
              <a:ext uri="{FF2B5EF4-FFF2-40B4-BE49-F238E27FC236}">
                <a16:creationId xmlns:a16="http://schemas.microsoft.com/office/drawing/2014/main" xmlns="" id="{CE0CEB4E-A8CC-4C95-823B-E0D4EBD8FD73}"/>
              </a:ext>
            </a:extLst>
          </p:cNvPr>
          <p:cNvSpPr/>
          <p:nvPr/>
        </p:nvSpPr>
        <p:spPr>
          <a:xfrm>
            <a:off x="2860674" y="4878715"/>
            <a:ext cx="1753300" cy="340163"/>
          </a:xfrm>
          <a:prstGeom prst="roundRect">
            <a:avLst/>
          </a:prstGeom>
          <a:noFill/>
          <a:ln w="12700" cap="flat" cmpd="sng" algn="ctr">
            <a:solidFill>
              <a:sysClr val="windowText" lastClr="000000"/>
            </a:solidFill>
            <a:prstDash val="solid"/>
            <a:miter lim="800000"/>
          </a:ln>
          <a:effectLst/>
        </p:spPr>
        <p:txBody>
          <a:bodyPr rtlCol="0" anchor="ctr"/>
          <a:lstStyle/>
          <a:p>
            <a:pPr algn="ctr"/>
            <a:r>
              <a:rPr lang="zh-TW" altLang="en-US" kern="0" dirty="0" smtClean="0">
                <a:solidFill>
                  <a:prstClr val="black"/>
                </a:solidFill>
              </a:rPr>
              <a:t>選擇檢核規範</a:t>
            </a:r>
          </a:p>
        </p:txBody>
      </p:sp>
      <p:cxnSp>
        <p:nvCxnSpPr>
          <p:cNvPr id="15" name="直線單箭頭接點 14">
            <a:extLst>
              <a:ext uri="{FF2B5EF4-FFF2-40B4-BE49-F238E27FC236}">
                <a16:creationId xmlns:a16="http://schemas.microsoft.com/office/drawing/2014/main" xmlns="" id="{849E8D59-AAC8-4DE4-9D38-7B060257C46F}"/>
              </a:ext>
            </a:extLst>
          </p:cNvPr>
          <p:cNvCxnSpPr>
            <a:cxnSpLocks/>
          </p:cNvCxnSpPr>
          <p:nvPr/>
        </p:nvCxnSpPr>
        <p:spPr>
          <a:xfrm>
            <a:off x="3735926" y="4501351"/>
            <a:ext cx="0" cy="364513"/>
          </a:xfrm>
          <a:prstGeom prst="straightConnector1">
            <a:avLst/>
          </a:prstGeom>
          <a:noFill/>
          <a:ln w="6350" cap="flat" cmpd="sng" algn="ctr">
            <a:solidFill>
              <a:sysClr val="windowText" lastClr="000000"/>
            </a:solidFill>
            <a:prstDash val="solid"/>
            <a:miter lim="800000"/>
            <a:tailEnd type="triangle"/>
          </a:ln>
          <a:effectLst/>
        </p:spPr>
      </p:cxnSp>
      <p:sp>
        <p:nvSpPr>
          <p:cNvPr id="16" name="矩形: 圓角 20">
            <a:extLst>
              <a:ext uri="{FF2B5EF4-FFF2-40B4-BE49-F238E27FC236}">
                <a16:creationId xmlns:a16="http://schemas.microsoft.com/office/drawing/2014/main" xmlns="" id="{0DA6B757-53F3-47C7-A8B4-AC7517A57F8D}"/>
              </a:ext>
            </a:extLst>
          </p:cNvPr>
          <p:cNvSpPr/>
          <p:nvPr/>
        </p:nvSpPr>
        <p:spPr>
          <a:xfrm>
            <a:off x="2860674" y="5603239"/>
            <a:ext cx="1753300" cy="340163"/>
          </a:xfrm>
          <a:prstGeom prst="roundRect">
            <a:avLst/>
          </a:prstGeom>
          <a:noFill/>
          <a:ln w="12700" cap="flat" cmpd="sng" algn="ctr">
            <a:solidFill>
              <a:sysClr val="windowText" lastClr="000000"/>
            </a:solidFill>
            <a:prstDash val="solid"/>
            <a:miter lim="800000"/>
          </a:ln>
          <a:effectLst/>
        </p:spPr>
        <p:txBody>
          <a:bodyPr rtlCol="0" anchor="ctr"/>
          <a:lstStyle/>
          <a:p>
            <a:pPr algn="ctr"/>
            <a:r>
              <a:rPr lang="zh-TW" altLang="en-US" kern="0" dirty="0" smtClean="0">
                <a:solidFill>
                  <a:prstClr val="black"/>
                </a:solidFill>
              </a:rPr>
              <a:t>開始進行分析</a:t>
            </a:r>
          </a:p>
        </p:txBody>
      </p:sp>
      <p:cxnSp>
        <p:nvCxnSpPr>
          <p:cNvPr id="17" name="直線單箭頭接點 16">
            <a:extLst>
              <a:ext uri="{FF2B5EF4-FFF2-40B4-BE49-F238E27FC236}">
                <a16:creationId xmlns:a16="http://schemas.microsoft.com/office/drawing/2014/main" xmlns="" id="{34FD01CD-9AE6-48D2-81C2-C1DF1A7E00ED}"/>
              </a:ext>
            </a:extLst>
          </p:cNvPr>
          <p:cNvCxnSpPr>
            <a:cxnSpLocks/>
          </p:cNvCxnSpPr>
          <p:nvPr/>
        </p:nvCxnSpPr>
        <p:spPr>
          <a:xfrm>
            <a:off x="3735926" y="5225875"/>
            <a:ext cx="0" cy="364513"/>
          </a:xfrm>
          <a:prstGeom prst="straightConnector1">
            <a:avLst/>
          </a:prstGeom>
          <a:noFill/>
          <a:ln w="6350" cap="flat" cmpd="sng" algn="ctr">
            <a:solidFill>
              <a:sysClr val="windowText" lastClr="000000"/>
            </a:solidFill>
            <a:prstDash val="solid"/>
            <a:miter lim="800000"/>
            <a:tailEnd type="triangle"/>
          </a:ln>
          <a:effectLst/>
        </p:spPr>
      </p:cxnSp>
      <p:sp>
        <p:nvSpPr>
          <p:cNvPr id="18" name="矩形: 圓角 22">
            <a:extLst>
              <a:ext uri="{FF2B5EF4-FFF2-40B4-BE49-F238E27FC236}">
                <a16:creationId xmlns:a16="http://schemas.microsoft.com/office/drawing/2014/main" xmlns="" id="{5C7C3F93-9477-449A-86AD-29D985A5B879}"/>
              </a:ext>
            </a:extLst>
          </p:cNvPr>
          <p:cNvSpPr/>
          <p:nvPr/>
        </p:nvSpPr>
        <p:spPr>
          <a:xfrm>
            <a:off x="5246300" y="6329197"/>
            <a:ext cx="3239548" cy="340163"/>
          </a:xfrm>
          <a:prstGeom prst="roundRect">
            <a:avLst/>
          </a:prstGeom>
          <a:noFill/>
          <a:ln w="12700" cap="flat" cmpd="sng" algn="ctr">
            <a:solidFill>
              <a:sysClr val="windowText" lastClr="000000"/>
            </a:solidFill>
            <a:prstDash val="solid"/>
            <a:miter lim="800000"/>
          </a:ln>
          <a:effectLst/>
        </p:spPr>
        <p:txBody>
          <a:bodyPr rtlCol="0" anchor="ctr"/>
          <a:lstStyle/>
          <a:p>
            <a:pPr algn="ctr"/>
            <a:r>
              <a:rPr lang="zh-TW" altLang="en-US" kern="0" dirty="0" smtClean="0">
                <a:solidFill>
                  <a:prstClr val="black"/>
                </a:solidFill>
              </a:rPr>
              <a:t>針對強度不足之桿件進行補強</a:t>
            </a:r>
          </a:p>
        </p:txBody>
      </p:sp>
      <p:cxnSp>
        <p:nvCxnSpPr>
          <p:cNvPr id="19" name="直線單箭頭接點 18">
            <a:extLst>
              <a:ext uri="{FF2B5EF4-FFF2-40B4-BE49-F238E27FC236}">
                <a16:creationId xmlns:a16="http://schemas.microsoft.com/office/drawing/2014/main" xmlns="" id="{69C684BC-07E9-4D9E-8C07-940293E1196B}"/>
              </a:ext>
            </a:extLst>
          </p:cNvPr>
          <p:cNvCxnSpPr>
            <a:cxnSpLocks/>
            <a:endCxn id="18" idx="0"/>
          </p:cNvCxnSpPr>
          <p:nvPr/>
        </p:nvCxnSpPr>
        <p:spPr>
          <a:xfrm>
            <a:off x="6866074" y="5773320"/>
            <a:ext cx="0" cy="555877"/>
          </a:xfrm>
          <a:prstGeom prst="straightConnector1">
            <a:avLst/>
          </a:prstGeom>
          <a:noFill/>
          <a:ln w="6350" cap="flat" cmpd="sng" algn="ctr">
            <a:solidFill>
              <a:sysClr val="windowText" lastClr="000000"/>
            </a:solidFill>
            <a:prstDash val="lgDash"/>
            <a:miter lim="800000"/>
            <a:tailEnd type="triangle"/>
          </a:ln>
          <a:effectLst/>
        </p:spPr>
      </p:cxnSp>
      <p:cxnSp>
        <p:nvCxnSpPr>
          <p:cNvPr id="20" name="直線接點 19">
            <a:extLst>
              <a:ext uri="{FF2B5EF4-FFF2-40B4-BE49-F238E27FC236}">
                <a16:creationId xmlns:a16="http://schemas.microsoft.com/office/drawing/2014/main" xmlns="" id="{B8594067-86C0-4BEE-A85D-A22B5DE18727}"/>
              </a:ext>
            </a:extLst>
          </p:cNvPr>
          <p:cNvCxnSpPr>
            <a:cxnSpLocks/>
          </p:cNvCxnSpPr>
          <p:nvPr/>
        </p:nvCxnSpPr>
        <p:spPr>
          <a:xfrm flipV="1">
            <a:off x="4613974" y="5773320"/>
            <a:ext cx="2241259" cy="3914"/>
          </a:xfrm>
          <a:prstGeom prst="line">
            <a:avLst/>
          </a:prstGeom>
          <a:noFill/>
          <a:ln w="6350" cap="flat" cmpd="sng" algn="ctr">
            <a:solidFill>
              <a:sysClr val="windowText" lastClr="000000"/>
            </a:solidFill>
            <a:prstDash val="lgDash"/>
            <a:miter lim="800000"/>
          </a:ln>
          <a:effectLst/>
        </p:spPr>
      </p:cxnSp>
      <p:sp>
        <p:nvSpPr>
          <p:cNvPr id="21" name="矩形 20">
            <a:extLst>
              <a:ext uri="{FF2B5EF4-FFF2-40B4-BE49-F238E27FC236}">
                <a16:creationId xmlns:a16="http://schemas.microsoft.com/office/drawing/2014/main" xmlns="" id="{13AF436F-CECE-41F9-8CB9-C44EA8CE4E23}"/>
              </a:ext>
            </a:extLst>
          </p:cNvPr>
          <p:cNvSpPr/>
          <p:nvPr/>
        </p:nvSpPr>
        <p:spPr>
          <a:xfrm>
            <a:off x="5392858" y="5449997"/>
            <a:ext cx="479618" cy="369332"/>
          </a:xfrm>
          <a:prstGeom prst="rect">
            <a:avLst/>
          </a:prstGeom>
        </p:spPr>
        <p:txBody>
          <a:bodyPr wrap="none">
            <a:spAutoFit/>
          </a:bodyPr>
          <a:lstStyle/>
          <a:p>
            <a:r>
              <a:rPr lang="en-US" altLang="zh-TW" kern="0" dirty="0" smtClean="0">
                <a:solidFill>
                  <a:prstClr val="black"/>
                </a:solidFill>
              </a:rPr>
              <a:t>NG</a:t>
            </a:r>
            <a:endParaRPr lang="zh-TW" altLang="en-US" kern="0" dirty="0" smtClean="0">
              <a:solidFill>
                <a:prstClr val="black"/>
              </a:solidFill>
            </a:endParaRPr>
          </a:p>
        </p:txBody>
      </p:sp>
      <p:sp>
        <p:nvSpPr>
          <p:cNvPr id="22" name="矩形: 圓角 28">
            <a:extLst>
              <a:ext uri="{FF2B5EF4-FFF2-40B4-BE49-F238E27FC236}">
                <a16:creationId xmlns:a16="http://schemas.microsoft.com/office/drawing/2014/main" xmlns="" id="{F003E488-55F9-4DBC-A498-3760DF95B305}"/>
              </a:ext>
            </a:extLst>
          </p:cNvPr>
          <p:cNvSpPr/>
          <p:nvPr/>
        </p:nvSpPr>
        <p:spPr>
          <a:xfrm>
            <a:off x="3057988" y="6329196"/>
            <a:ext cx="1353079" cy="340163"/>
          </a:xfrm>
          <a:prstGeom prst="roundRect">
            <a:avLst/>
          </a:prstGeom>
          <a:noFill/>
          <a:ln w="12700" cap="flat" cmpd="sng" algn="ctr">
            <a:solidFill>
              <a:sysClr val="windowText" lastClr="000000"/>
            </a:solidFill>
            <a:prstDash val="solid"/>
            <a:miter lim="800000"/>
          </a:ln>
          <a:effectLst/>
        </p:spPr>
        <p:txBody>
          <a:bodyPr rtlCol="0" anchor="ctr"/>
          <a:lstStyle/>
          <a:p>
            <a:pPr algn="ctr"/>
            <a:r>
              <a:rPr lang="zh-TW" altLang="en-US" kern="0" dirty="0" smtClean="0">
                <a:solidFill>
                  <a:prstClr val="black"/>
                </a:solidFill>
              </a:rPr>
              <a:t>設計完成</a:t>
            </a:r>
          </a:p>
        </p:txBody>
      </p:sp>
      <p:cxnSp>
        <p:nvCxnSpPr>
          <p:cNvPr id="23" name="直線單箭頭接點 22">
            <a:extLst>
              <a:ext uri="{FF2B5EF4-FFF2-40B4-BE49-F238E27FC236}">
                <a16:creationId xmlns:a16="http://schemas.microsoft.com/office/drawing/2014/main" xmlns="" id="{A02B6D29-1664-4369-B5BB-04CAB41F548A}"/>
              </a:ext>
            </a:extLst>
          </p:cNvPr>
          <p:cNvCxnSpPr>
            <a:cxnSpLocks/>
          </p:cNvCxnSpPr>
          <p:nvPr/>
        </p:nvCxnSpPr>
        <p:spPr>
          <a:xfrm>
            <a:off x="3734528" y="5951784"/>
            <a:ext cx="0" cy="364513"/>
          </a:xfrm>
          <a:prstGeom prst="straightConnector1">
            <a:avLst/>
          </a:prstGeom>
          <a:noFill/>
          <a:ln w="6350" cap="flat" cmpd="sng" algn="ctr">
            <a:solidFill>
              <a:sysClr val="windowText" lastClr="000000"/>
            </a:solidFill>
            <a:prstDash val="solid"/>
            <a:miter lim="800000"/>
            <a:tailEnd type="triangle"/>
          </a:ln>
          <a:effectLst/>
        </p:spPr>
      </p:cxnSp>
      <p:sp>
        <p:nvSpPr>
          <p:cNvPr id="24" name="矩形 23">
            <a:extLst>
              <a:ext uri="{FF2B5EF4-FFF2-40B4-BE49-F238E27FC236}">
                <a16:creationId xmlns:a16="http://schemas.microsoft.com/office/drawing/2014/main" xmlns="" id="{1CF5C5E1-1B3A-499D-87BF-FBDD5F2E06B4}"/>
              </a:ext>
            </a:extLst>
          </p:cNvPr>
          <p:cNvSpPr/>
          <p:nvPr/>
        </p:nvSpPr>
        <p:spPr>
          <a:xfrm>
            <a:off x="3755183" y="5951609"/>
            <a:ext cx="457176" cy="369332"/>
          </a:xfrm>
          <a:prstGeom prst="rect">
            <a:avLst/>
          </a:prstGeom>
        </p:spPr>
        <p:txBody>
          <a:bodyPr wrap="none">
            <a:spAutoFit/>
          </a:bodyPr>
          <a:lstStyle/>
          <a:p>
            <a:r>
              <a:rPr lang="en-US" altLang="zh-TW" kern="0" dirty="0" smtClean="0">
                <a:solidFill>
                  <a:prstClr val="black"/>
                </a:solidFill>
              </a:rPr>
              <a:t>OK</a:t>
            </a:r>
            <a:endParaRPr lang="zh-TW" altLang="en-US" kern="0" dirty="0" smtClean="0">
              <a:solidFill>
                <a:prstClr val="black"/>
              </a:solidFill>
            </a:endParaRPr>
          </a:p>
        </p:txBody>
      </p:sp>
      <p:cxnSp>
        <p:nvCxnSpPr>
          <p:cNvPr id="25" name="直線接點 24">
            <a:extLst>
              <a:ext uri="{FF2B5EF4-FFF2-40B4-BE49-F238E27FC236}">
                <a16:creationId xmlns:a16="http://schemas.microsoft.com/office/drawing/2014/main" xmlns="" id="{FBBB8B00-0FA4-4A37-81F4-42DF193C18E0}"/>
              </a:ext>
            </a:extLst>
          </p:cNvPr>
          <p:cNvCxnSpPr>
            <a:cxnSpLocks/>
          </p:cNvCxnSpPr>
          <p:nvPr/>
        </p:nvCxnSpPr>
        <p:spPr>
          <a:xfrm flipH="1" flipV="1">
            <a:off x="7092280" y="2240917"/>
            <a:ext cx="66674" cy="4075380"/>
          </a:xfrm>
          <a:prstGeom prst="line">
            <a:avLst/>
          </a:prstGeom>
          <a:noFill/>
          <a:ln w="6350" cap="flat" cmpd="sng" algn="ctr">
            <a:solidFill>
              <a:sysClr val="windowText" lastClr="000000"/>
            </a:solidFill>
            <a:prstDash val="lgDash"/>
            <a:miter lim="800000"/>
          </a:ln>
          <a:effectLst/>
        </p:spPr>
      </p:cxnSp>
      <p:cxnSp>
        <p:nvCxnSpPr>
          <p:cNvPr id="26" name="直線接點 25">
            <a:extLst>
              <a:ext uri="{FF2B5EF4-FFF2-40B4-BE49-F238E27FC236}">
                <a16:creationId xmlns:a16="http://schemas.microsoft.com/office/drawing/2014/main" xmlns="" id="{B1A02080-31C5-4337-BE88-2856105CCA3F}"/>
              </a:ext>
            </a:extLst>
          </p:cNvPr>
          <p:cNvCxnSpPr>
            <a:cxnSpLocks/>
          </p:cNvCxnSpPr>
          <p:nvPr/>
        </p:nvCxnSpPr>
        <p:spPr>
          <a:xfrm>
            <a:off x="5392858" y="2165620"/>
            <a:ext cx="1699422" cy="0"/>
          </a:xfrm>
          <a:prstGeom prst="line">
            <a:avLst/>
          </a:prstGeom>
          <a:noFill/>
          <a:ln w="6350" cap="flat" cmpd="sng" algn="ctr">
            <a:solidFill>
              <a:sysClr val="windowText" lastClr="000000"/>
            </a:solidFill>
            <a:prstDash val="lgDash"/>
            <a:miter lim="800000"/>
          </a:ln>
          <a:effectLst/>
        </p:spPr>
      </p:cxnSp>
      <p:cxnSp>
        <p:nvCxnSpPr>
          <p:cNvPr id="27" name="直線單箭頭接點 26">
            <a:extLst>
              <a:ext uri="{FF2B5EF4-FFF2-40B4-BE49-F238E27FC236}">
                <a16:creationId xmlns:a16="http://schemas.microsoft.com/office/drawing/2014/main" xmlns="" id="{7F124FF1-5348-41EF-ADBF-40139AB52269}"/>
              </a:ext>
            </a:extLst>
          </p:cNvPr>
          <p:cNvCxnSpPr>
            <a:cxnSpLocks/>
          </p:cNvCxnSpPr>
          <p:nvPr/>
        </p:nvCxnSpPr>
        <p:spPr>
          <a:xfrm flipH="1" flipV="1">
            <a:off x="4613974" y="2165620"/>
            <a:ext cx="1051200" cy="0"/>
          </a:xfrm>
          <a:prstGeom prst="straightConnector1">
            <a:avLst/>
          </a:prstGeom>
          <a:noFill/>
          <a:ln w="6350" cap="flat" cmpd="sng" algn="ctr">
            <a:solidFill>
              <a:sysClr val="windowText" lastClr="000000"/>
            </a:solidFill>
            <a:prstDash val="lgDash"/>
            <a:miter lim="800000"/>
            <a:tailEnd type="triangle"/>
          </a:ln>
          <a:effectLst/>
        </p:spPr>
      </p:cxnSp>
      <p:sp>
        <p:nvSpPr>
          <p:cNvPr id="33" name="圓角矩形 32"/>
          <p:cNvSpPr/>
          <p:nvPr/>
        </p:nvSpPr>
        <p:spPr>
          <a:xfrm>
            <a:off x="2349459" y="24438"/>
            <a:ext cx="3725799" cy="498547"/>
          </a:xfrm>
          <a:prstGeom prst="roundRect">
            <a:avLst/>
          </a:prstGeom>
          <a:solidFill>
            <a:srgbClr val="FFFF99"/>
          </a:solidFill>
          <a:ln w="127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3200" b="1"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rPr>
              <a:t>溫室結構設計</a:t>
            </a:r>
          </a:p>
        </p:txBody>
      </p:sp>
    </p:spTree>
    <p:extLst>
      <p:ext uri="{BB962C8B-B14F-4D97-AF65-F5344CB8AC3E}">
        <p14:creationId xmlns:p14="http://schemas.microsoft.com/office/powerpoint/2010/main" val="26896412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49</a:t>
            </a:fld>
            <a:endParaRPr lang="zh-TW" altLang="en-US">
              <a:solidFill>
                <a:prstClr val="black">
                  <a:tint val="75000"/>
                </a:prstClr>
              </a:solidFill>
            </a:endParaRPr>
          </a:p>
        </p:txBody>
      </p:sp>
      <p:pic>
        <p:nvPicPr>
          <p:cNvPr id="56" name="圖片 55"/>
          <p:cNvPicPr>
            <a:picLocks noChangeAspect="1"/>
          </p:cNvPicPr>
          <p:nvPr/>
        </p:nvPicPr>
        <p:blipFill>
          <a:blip r:embed="rId2"/>
          <a:stretch>
            <a:fillRect/>
          </a:stretch>
        </p:blipFill>
        <p:spPr>
          <a:xfrm>
            <a:off x="683568" y="1124744"/>
            <a:ext cx="8136904" cy="5231606"/>
          </a:xfrm>
          <a:prstGeom prst="rect">
            <a:avLst/>
          </a:prstGeom>
        </p:spPr>
      </p:pic>
      <p:sp>
        <p:nvSpPr>
          <p:cNvPr id="58" name="圓角矩形 57"/>
          <p:cNvSpPr/>
          <p:nvPr/>
        </p:nvSpPr>
        <p:spPr>
          <a:xfrm>
            <a:off x="2339752" y="255563"/>
            <a:ext cx="4680520" cy="504056"/>
          </a:xfrm>
          <a:prstGeom prst="roundRect">
            <a:avLst/>
          </a:prstGeom>
          <a:solidFill>
            <a:srgbClr val="FFFF99"/>
          </a:solidFill>
          <a:ln w="1270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800" b="1"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rPr>
              <a:t>溫室結構載重與基礎設計</a:t>
            </a:r>
          </a:p>
        </p:txBody>
      </p:sp>
    </p:spTree>
    <p:extLst>
      <p:ext uri="{BB962C8B-B14F-4D97-AF65-F5344CB8AC3E}">
        <p14:creationId xmlns:p14="http://schemas.microsoft.com/office/powerpoint/2010/main" val="203740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t>5</a:t>
            </a:fld>
            <a:endParaRPr lang="zh-TW" altLang="en-US"/>
          </a:p>
        </p:txBody>
      </p:sp>
      <p:sp>
        <p:nvSpPr>
          <p:cNvPr id="6" name="Rectangle 19"/>
          <p:cNvSpPr>
            <a:spLocks noChangeArrowheads="1"/>
          </p:cNvSpPr>
          <p:nvPr/>
        </p:nvSpPr>
        <p:spPr bwMode="auto">
          <a:xfrm>
            <a:off x="1876072" y="457334"/>
            <a:ext cx="5792272" cy="446272"/>
          </a:xfrm>
          <a:prstGeom prst="rect">
            <a:avLst/>
          </a:prstGeom>
          <a:solidFill>
            <a:schemeClr val="accent6">
              <a:lumMod val="40000"/>
              <a:lumOff val="60000"/>
            </a:schemeClr>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gn="ctr">
              <a:lnSpc>
                <a:spcPts val="3500"/>
              </a:lnSpc>
            </a:pP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構造</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設計輔助</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專家</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系統</a:t>
            </a: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(109-110</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Rectangle 19"/>
          <p:cNvSpPr>
            <a:spLocks noChangeArrowheads="1"/>
          </p:cNvSpPr>
          <p:nvPr/>
        </p:nvSpPr>
        <p:spPr bwMode="auto">
          <a:xfrm>
            <a:off x="526625" y="3810904"/>
            <a:ext cx="3380235" cy="934033"/>
          </a:xfrm>
          <a:prstGeom prst="rect">
            <a:avLst/>
          </a:prstGeom>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溫室構造總體規劃設計子</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專家</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系統</a:t>
            </a: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(110</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11" name="Rectangle 19"/>
          <p:cNvSpPr>
            <a:spLocks noChangeArrowheads="1"/>
          </p:cNvSpPr>
          <p:nvPr/>
        </p:nvSpPr>
        <p:spPr bwMode="auto">
          <a:xfrm>
            <a:off x="539552" y="1346854"/>
            <a:ext cx="3380235" cy="934033"/>
          </a:xfrm>
          <a:prstGeom prst="rect">
            <a:avLst/>
          </a:prstGeom>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溫室構造設計技術</a:t>
            </a:r>
            <a:endPar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子</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專家系統</a:t>
            </a: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12" name="Rectangle 19"/>
          <p:cNvSpPr>
            <a:spLocks noChangeArrowheads="1"/>
          </p:cNvSpPr>
          <p:nvPr/>
        </p:nvSpPr>
        <p:spPr bwMode="auto">
          <a:xfrm>
            <a:off x="554617" y="5424053"/>
            <a:ext cx="3352243" cy="934033"/>
          </a:xfrm>
          <a:prstGeom prst="rect">
            <a:avLst/>
          </a:prstGeom>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溫室構造設計優化</a:t>
            </a:r>
            <a:endPar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子</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專家系統</a:t>
            </a: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(110</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13" name="Rectangle 19"/>
          <p:cNvSpPr>
            <a:spLocks noChangeArrowheads="1"/>
          </p:cNvSpPr>
          <p:nvPr/>
        </p:nvSpPr>
        <p:spPr bwMode="auto">
          <a:xfrm>
            <a:off x="4184156" y="2216705"/>
            <a:ext cx="4776896" cy="1382874"/>
          </a:xfrm>
          <a:prstGeom prst="rect">
            <a:avLst/>
          </a:prstGeom>
          <a:solidFill>
            <a:srgbClr val="FFFF99"/>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提供農民、溫室業者、設計者進行</a:t>
            </a:r>
            <a:endParaRPr lang="en-US" altLang="zh-TW"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溫室技術諮詢與經驗收集，建立溫室專業知識的共通平台。</a:t>
            </a:r>
            <a:endParaRPr lang="en-US" altLang="zh-TW"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Rectangle 19"/>
          <p:cNvSpPr>
            <a:spLocks noChangeArrowheads="1"/>
          </p:cNvSpPr>
          <p:nvPr/>
        </p:nvSpPr>
        <p:spPr bwMode="auto">
          <a:xfrm>
            <a:off x="4184156" y="1280494"/>
            <a:ext cx="4776896" cy="934033"/>
          </a:xfrm>
          <a:prstGeom prst="rect">
            <a:avLst/>
          </a:prstGeom>
          <a:solidFill>
            <a:srgbClr val="FFFF99"/>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提供專家、知識工程師進行</a:t>
            </a:r>
            <a:endParaRPr lang="en-US" altLang="zh-TW"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溫室專業技術資料與知識庫建立。</a:t>
            </a:r>
            <a:endParaRPr lang="en-US" altLang="zh-TW"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Rectangle 19"/>
          <p:cNvSpPr>
            <a:spLocks noChangeArrowheads="1"/>
          </p:cNvSpPr>
          <p:nvPr/>
        </p:nvSpPr>
        <p:spPr bwMode="auto">
          <a:xfrm>
            <a:off x="4184156" y="3823826"/>
            <a:ext cx="4776896" cy="1382874"/>
          </a:xfrm>
          <a:prstGeom prst="rect">
            <a:avLst/>
          </a:prstGeom>
          <a:solidFill>
            <a:srgbClr val="FFFF99"/>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提供農民、溫室業者、設計者進行</a:t>
            </a:r>
            <a:endParaRPr lang="en-US" altLang="zh-TW"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溫室總體規劃之設計整合，以達品質性能、工期預估、成本控制的電腦工程化模擬。</a:t>
            </a:r>
            <a:endParaRPr lang="en-US" altLang="zh-TW"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Rectangle 19"/>
          <p:cNvSpPr>
            <a:spLocks noChangeArrowheads="1"/>
          </p:cNvSpPr>
          <p:nvPr/>
        </p:nvSpPr>
        <p:spPr bwMode="auto">
          <a:xfrm>
            <a:off x="4202308" y="5389370"/>
            <a:ext cx="4776896" cy="1382874"/>
          </a:xfrm>
          <a:prstGeom prst="rect">
            <a:avLst/>
          </a:prstGeom>
          <a:solidFill>
            <a:srgbClr val="FFFF99"/>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提供溫室業者、設計者進行溫室之優化設計整合，以達性能強化、工期加速、成本降低、壽命提升的最適化設計。</a:t>
            </a:r>
            <a:endParaRPr lang="en-US" altLang="zh-TW"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563977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1"/>
          <p:cNvSpPr>
            <a:spLocks noGrp="1"/>
          </p:cNvSpPr>
          <p:nvPr>
            <p:ph type="sldNum" sz="quarter" idx="11"/>
          </p:nvPr>
        </p:nvSpPr>
        <p:spPr>
          <a:xfrm>
            <a:off x="6553200" y="6085207"/>
            <a:ext cx="2133600" cy="449187"/>
          </a:xfrm>
        </p:spPr>
        <p:txBody>
          <a:bodyPr/>
          <a:lstStyle/>
          <a:p>
            <a:pPr>
              <a:defRPr/>
            </a:pPr>
            <a:r>
              <a:rPr lang="en-US" altLang="ko-KR" sz="1800" dirty="0">
                <a:solidFill>
                  <a:prstClr val="black"/>
                </a:solidFill>
                <a:latin typeface="Times New Roman" panose="02020603050405020304" pitchFamily="18" charset="0"/>
              </a:rPr>
              <a:t>p</a:t>
            </a:r>
            <a:fld id="{93D9387D-09C2-4D3F-A5D3-506E2E55693F}" type="slidenum">
              <a:rPr lang="en-US" altLang="ko-KR" sz="1800">
                <a:solidFill>
                  <a:prstClr val="black"/>
                </a:solidFill>
                <a:latin typeface="Times New Roman" panose="02020603050405020304" pitchFamily="18" charset="0"/>
              </a:rPr>
              <a:pPr>
                <a:defRPr/>
              </a:pPr>
              <a:t>50</a:t>
            </a:fld>
            <a:endParaRPr lang="en-US" altLang="ko-KR" sz="1800" dirty="0">
              <a:solidFill>
                <a:prstClr val="black"/>
              </a:solidFill>
              <a:latin typeface="Times New Roman" panose="02020603050405020304" pitchFamily="18" charset="0"/>
            </a:endParaRPr>
          </a:p>
        </p:txBody>
      </p:sp>
      <p:cxnSp>
        <p:nvCxnSpPr>
          <p:cNvPr id="9" name="肘形接點 8"/>
          <p:cNvCxnSpPr>
            <a:stCxn id="19" idx="1"/>
            <a:endCxn id="16" idx="3"/>
          </p:cNvCxnSpPr>
          <p:nvPr/>
        </p:nvCxnSpPr>
        <p:spPr>
          <a:xfrm rot="10800000" flipV="1">
            <a:off x="4341715" y="1737403"/>
            <a:ext cx="601928" cy="906584"/>
          </a:xfrm>
          <a:prstGeom prst="bentConnector3">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圓角矩形 9"/>
          <p:cNvSpPr/>
          <p:nvPr/>
        </p:nvSpPr>
        <p:spPr>
          <a:xfrm>
            <a:off x="2641695" y="337881"/>
            <a:ext cx="4333308" cy="671119"/>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zh-TW" altLang="en-US" sz="2800" b="1" dirty="0" smtClean="0">
                <a:solidFill>
                  <a:prstClr val="black"/>
                </a:solidFill>
                <a:ea typeface="標楷體" pitchFamily="65" charset="-120"/>
              </a:rPr>
              <a:t>智慧化溫室總體規劃</a:t>
            </a:r>
            <a:r>
              <a:rPr lang="zh-TW" altLang="en-US" sz="2800" b="1" dirty="0">
                <a:solidFill>
                  <a:prstClr val="black"/>
                </a:solidFill>
                <a:ea typeface="標楷體" pitchFamily="65" charset="-120"/>
              </a:rPr>
              <a:t>系統</a:t>
            </a:r>
          </a:p>
        </p:txBody>
      </p:sp>
      <p:sp>
        <p:nvSpPr>
          <p:cNvPr id="13" name="圓角矩形 12"/>
          <p:cNvSpPr/>
          <p:nvPr/>
        </p:nvSpPr>
        <p:spPr>
          <a:xfrm>
            <a:off x="171895" y="3933298"/>
            <a:ext cx="2159808" cy="1055199"/>
          </a:xfrm>
          <a:prstGeom prst="roundRect">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1</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a:t>
            </a:r>
            <a:r>
              <a:rPr lang="zh-TW" altLang="en-US" b="1" dirty="0" smtClean="0">
                <a:solidFill>
                  <a:prstClr val="black"/>
                </a:solidFill>
                <a:ea typeface="標楷體" pitchFamily="65" charset="-120"/>
              </a:rPr>
              <a:t>資料</a:t>
            </a:r>
            <a:endParaRPr lang="en-US" altLang="zh-TW" b="1" dirty="0" smtClean="0">
              <a:solidFill>
                <a:prstClr val="black"/>
              </a:solidFill>
              <a:ea typeface="標楷體" pitchFamily="65" charset="-120"/>
            </a:endParaRPr>
          </a:p>
          <a:p>
            <a:pPr algn="ctr"/>
            <a:r>
              <a:rPr lang="zh-TW" altLang="en-US" b="1" dirty="0" smtClean="0">
                <a:solidFill>
                  <a:prstClr val="black"/>
                </a:solidFill>
                <a:ea typeface="標楷體" pitchFamily="65" charset="-120"/>
              </a:rPr>
              <a:t>輸入</a:t>
            </a:r>
            <a:r>
              <a:rPr lang="zh-TW" altLang="en-US" b="1" dirty="0">
                <a:solidFill>
                  <a:prstClr val="black"/>
                </a:solidFill>
                <a:ea typeface="標楷體" pitchFamily="65" charset="-120"/>
              </a:rPr>
              <a:t>系統</a:t>
            </a:r>
          </a:p>
        </p:txBody>
      </p:sp>
      <p:cxnSp>
        <p:nvCxnSpPr>
          <p:cNvPr id="14" name="直線單箭頭接點 13"/>
          <p:cNvCxnSpPr>
            <a:stCxn id="13" idx="3"/>
            <a:endCxn id="15" idx="1"/>
          </p:cNvCxnSpPr>
          <p:nvPr/>
        </p:nvCxnSpPr>
        <p:spPr>
          <a:xfrm>
            <a:off x="2331720" y="4460898"/>
            <a:ext cx="30999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圓角矩形 14"/>
          <p:cNvSpPr/>
          <p:nvPr/>
        </p:nvSpPr>
        <p:spPr>
          <a:xfrm>
            <a:off x="2641695" y="3933313"/>
            <a:ext cx="1699960" cy="1055200"/>
          </a:xfrm>
          <a:prstGeom prst="roundRect">
            <a:avLst/>
          </a:prstGeom>
          <a:solidFill>
            <a:srgbClr val="FF00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3</a:t>
            </a:r>
            <a:r>
              <a:rPr lang="en-US" altLang="zh-TW" b="1" dirty="0">
                <a:solidFill>
                  <a:prstClr val="black"/>
                </a:solidFill>
                <a:ea typeface="標楷體" pitchFamily="65" charset="-120"/>
              </a:rPr>
              <a:t>.</a:t>
            </a:r>
            <a:r>
              <a:rPr lang="zh-TW" altLang="en-US" b="1" dirty="0" smtClean="0">
                <a:solidFill>
                  <a:prstClr val="black"/>
                </a:solidFill>
                <a:ea typeface="標楷體" pitchFamily="65" charset="-120"/>
              </a:rPr>
              <a:t>溫室</a:t>
            </a:r>
            <a:endParaRPr lang="en-US" altLang="zh-TW" b="1" dirty="0" smtClean="0">
              <a:solidFill>
                <a:prstClr val="black"/>
              </a:solidFill>
              <a:ea typeface="標楷體" pitchFamily="65" charset="-120"/>
            </a:endParaRPr>
          </a:p>
          <a:p>
            <a:pPr algn="ctr"/>
            <a:r>
              <a:rPr lang="zh-TW" altLang="en-US" b="1" dirty="0" smtClean="0">
                <a:solidFill>
                  <a:prstClr val="black"/>
                </a:solidFill>
                <a:ea typeface="標楷體" pitchFamily="65" charset="-120"/>
              </a:rPr>
              <a:t>分析</a:t>
            </a:r>
            <a:r>
              <a:rPr lang="zh-TW" altLang="en-US" b="1" dirty="0">
                <a:solidFill>
                  <a:prstClr val="black"/>
                </a:solidFill>
                <a:ea typeface="標楷體" pitchFamily="65" charset="-120"/>
              </a:rPr>
              <a:t>系統</a:t>
            </a:r>
          </a:p>
        </p:txBody>
      </p:sp>
      <p:sp>
        <p:nvSpPr>
          <p:cNvPr id="16" name="圓角矩形 15"/>
          <p:cNvSpPr/>
          <p:nvPr/>
        </p:nvSpPr>
        <p:spPr>
          <a:xfrm>
            <a:off x="2641752" y="2281315"/>
            <a:ext cx="1699960" cy="725312"/>
          </a:xfrm>
          <a:prstGeom prst="roundRect">
            <a:avLst/>
          </a:prstGeom>
          <a:solidFill>
            <a:srgbClr val="92D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2</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溫室資訊分析系統</a:t>
            </a:r>
          </a:p>
        </p:txBody>
      </p:sp>
      <p:cxnSp>
        <p:nvCxnSpPr>
          <p:cNvPr id="17" name="直線單箭頭接點 16"/>
          <p:cNvCxnSpPr>
            <a:stCxn id="16" idx="2"/>
            <a:endCxn id="15" idx="0"/>
          </p:cNvCxnSpPr>
          <p:nvPr/>
        </p:nvCxnSpPr>
        <p:spPr>
          <a:xfrm flipH="1">
            <a:off x="3491691" y="3006642"/>
            <a:ext cx="57" cy="92667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肘形接點 17"/>
          <p:cNvCxnSpPr>
            <a:stCxn id="20" idx="1"/>
            <a:endCxn id="16" idx="3"/>
          </p:cNvCxnSpPr>
          <p:nvPr/>
        </p:nvCxnSpPr>
        <p:spPr>
          <a:xfrm rot="10800000" flipV="1">
            <a:off x="4341715" y="2360077"/>
            <a:ext cx="601928" cy="283909"/>
          </a:xfrm>
          <a:prstGeom prst="bentConnector3">
            <a:avLst>
              <a:gd name="adj1" fmla="val 50000"/>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圓角矩形 18"/>
          <p:cNvSpPr/>
          <p:nvPr/>
        </p:nvSpPr>
        <p:spPr>
          <a:xfrm>
            <a:off x="4943640" y="1452606"/>
            <a:ext cx="1706142" cy="569564"/>
          </a:xfrm>
          <a:prstGeom prst="roundRect">
            <a:avLst/>
          </a:prstGeom>
          <a:solidFill>
            <a:srgbClr val="92D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21</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a:t>
            </a:r>
            <a:r>
              <a:rPr lang="zh-TW" altLang="en-US" b="1" dirty="0" smtClean="0">
                <a:solidFill>
                  <a:prstClr val="black"/>
                </a:solidFill>
                <a:ea typeface="標楷體" pitchFamily="65" charset="-120"/>
              </a:rPr>
              <a:t>作物</a:t>
            </a:r>
            <a:endParaRPr lang="en-US" altLang="zh-TW" b="1" dirty="0" smtClean="0">
              <a:solidFill>
                <a:prstClr val="black"/>
              </a:solidFill>
              <a:ea typeface="標楷體" pitchFamily="65" charset="-120"/>
            </a:endParaRPr>
          </a:p>
          <a:p>
            <a:pPr algn="ctr"/>
            <a:r>
              <a:rPr lang="zh-TW" altLang="en-US" b="1" dirty="0" smtClean="0">
                <a:solidFill>
                  <a:prstClr val="black"/>
                </a:solidFill>
                <a:ea typeface="標楷體" pitchFamily="65" charset="-120"/>
              </a:rPr>
              <a:t>技術</a:t>
            </a:r>
            <a:r>
              <a:rPr lang="zh-TW" altLang="en-US" b="1" dirty="0">
                <a:solidFill>
                  <a:prstClr val="black"/>
                </a:solidFill>
                <a:ea typeface="標楷體" pitchFamily="65" charset="-120"/>
              </a:rPr>
              <a:t>資料庫</a:t>
            </a:r>
          </a:p>
        </p:txBody>
      </p:sp>
      <p:sp>
        <p:nvSpPr>
          <p:cNvPr id="20" name="圓角矩形 19"/>
          <p:cNvSpPr/>
          <p:nvPr/>
        </p:nvSpPr>
        <p:spPr>
          <a:xfrm>
            <a:off x="4943640" y="2112889"/>
            <a:ext cx="1706142" cy="494375"/>
          </a:xfrm>
          <a:prstGeom prst="roundRect">
            <a:avLst/>
          </a:prstGeom>
          <a:solidFill>
            <a:srgbClr val="92D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22</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a:t>
            </a:r>
            <a:r>
              <a:rPr lang="zh-TW" altLang="en-US" b="1" dirty="0" smtClean="0">
                <a:solidFill>
                  <a:prstClr val="black"/>
                </a:solidFill>
                <a:ea typeface="標楷體" pitchFamily="65" charset="-120"/>
              </a:rPr>
              <a:t>環境</a:t>
            </a:r>
            <a:endParaRPr lang="en-US" altLang="zh-TW" b="1" dirty="0" smtClean="0">
              <a:solidFill>
                <a:prstClr val="black"/>
              </a:solidFill>
              <a:ea typeface="標楷體" pitchFamily="65" charset="-120"/>
            </a:endParaRPr>
          </a:p>
          <a:p>
            <a:pPr algn="ctr"/>
            <a:r>
              <a:rPr lang="zh-TW" altLang="en-US" b="1" dirty="0" smtClean="0">
                <a:solidFill>
                  <a:prstClr val="black"/>
                </a:solidFill>
                <a:ea typeface="標楷體" pitchFamily="65" charset="-120"/>
              </a:rPr>
              <a:t>氣候</a:t>
            </a:r>
            <a:r>
              <a:rPr lang="zh-TW" altLang="en-US" b="1" dirty="0">
                <a:solidFill>
                  <a:prstClr val="black"/>
                </a:solidFill>
                <a:ea typeface="標楷體" pitchFamily="65" charset="-120"/>
              </a:rPr>
              <a:t>資料庫</a:t>
            </a:r>
          </a:p>
        </p:txBody>
      </p:sp>
      <p:sp>
        <p:nvSpPr>
          <p:cNvPr id="21" name="圓角矩形 20"/>
          <p:cNvSpPr/>
          <p:nvPr/>
        </p:nvSpPr>
        <p:spPr>
          <a:xfrm>
            <a:off x="4943640" y="2697970"/>
            <a:ext cx="1706142" cy="477471"/>
          </a:xfrm>
          <a:prstGeom prst="roundRect">
            <a:avLst/>
          </a:prstGeom>
          <a:solidFill>
            <a:srgbClr val="92D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23</a:t>
            </a:r>
            <a:r>
              <a:rPr lang="en-US" altLang="zh-TW" b="1" dirty="0">
                <a:solidFill>
                  <a:prstClr val="black"/>
                </a:solidFill>
                <a:ea typeface="標楷體" pitchFamily="65" charset="-120"/>
              </a:rPr>
              <a:t>.</a:t>
            </a:r>
            <a:r>
              <a:rPr lang="zh-TW" altLang="en-US" b="1" dirty="0" smtClean="0">
                <a:solidFill>
                  <a:prstClr val="black"/>
                </a:solidFill>
                <a:ea typeface="標楷體" pitchFamily="65" charset="-120"/>
              </a:rPr>
              <a:t>溫室地形</a:t>
            </a:r>
            <a:endParaRPr lang="en-US" altLang="zh-TW" b="1" dirty="0" smtClean="0">
              <a:solidFill>
                <a:prstClr val="black"/>
              </a:solidFill>
              <a:ea typeface="標楷體" pitchFamily="65" charset="-120"/>
            </a:endParaRPr>
          </a:p>
          <a:p>
            <a:pPr algn="ctr"/>
            <a:r>
              <a:rPr lang="zh-TW" altLang="en-US" b="1" dirty="0" smtClean="0">
                <a:solidFill>
                  <a:prstClr val="black"/>
                </a:solidFill>
                <a:ea typeface="標楷體" pitchFamily="65" charset="-120"/>
              </a:rPr>
              <a:t>地</a:t>
            </a:r>
            <a:r>
              <a:rPr lang="zh-TW" altLang="en-US" b="1" dirty="0">
                <a:solidFill>
                  <a:prstClr val="black"/>
                </a:solidFill>
                <a:ea typeface="標楷體" pitchFamily="65" charset="-120"/>
              </a:rPr>
              <a:t>貌資料庫</a:t>
            </a:r>
          </a:p>
        </p:txBody>
      </p:sp>
      <p:sp>
        <p:nvSpPr>
          <p:cNvPr id="22" name="圓角矩形 21"/>
          <p:cNvSpPr/>
          <p:nvPr/>
        </p:nvSpPr>
        <p:spPr>
          <a:xfrm>
            <a:off x="4943640" y="3266129"/>
            <a:ext cx="1706142" cy="535832"/>
          </a:xfrm>
          <a:prstGeom prst="roundRect">
            <a:avLst/>
          </a:prstGeom>
          <a:solidFill>
            <a:srgbClr val="92D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24</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a:t>
            </a:r>
            <a:r>
              <a:rPr lang="zh-TW" altLang="en-US" b="1" dirty="0" smtClean="0">
                <a:solidFill>
                  <a:prstClr val="black"/>
                </a:solidFill>
                <a:ea typeface="標楷體" pitchFamily="65" charset="-120"/>
              </a:rPr>
              <a:t>基本</a:t>
            </a:r>
            <a:endParaRPr lang="en-US" altLang="zh-TW" b="1" dirty="0" smtClean="0">
              <a:solidFill>
                <a:prstClr val="black"/>
              </a:solidFill>
              <a:ea typeface="標楷體" pitchFamily="65" charset="-120"/>
            </a:endParaRPr>
          </a:p>
          <a:p>
            <a:pPr algn="ctr"/>
            <a:r>
              <a:rPr lang="zh-TW" altLang="en-US" b="1" dirty="0" smtClean="0">
                <a:solidFill>
                  <a:prstClr val="black"/>
                </a:solidFill>
                <a:ea typeface="標楷體" pitchFamily="65" charset="-120"/>
              </a:rPr>
              <a:t>設計</a:t>
            </a:r>
            <a:r>
              <a:rPr lang="zh-TW" altLang="en-US" b="1" dirty="0">
                <a:solidFill>
                  <a:prstClr val="black"/>
                </a:solidFill>
                <a:ea typeface="標楷體" pitchFamily="65" charset="-120"/>
              </a:rPr>
              <a:t>資料庫</a:t>
            </a:r>
          </a:p>
        </p:txBody>
      </p:sp>
      <p:cxnSp>
        <p:nvCxnSpPr>
          <p:cNvPr id="23" name="肘形接點 22"/>
          <p:cNvCxnSpPr>
            <a:stCxn id="21" idx="1"/>
            <a:endCxn id="16" idx="3"/>
          </p:cNvCxnSpPr>
          <p:nvPr/>
        </p:nvCxnSpPr>
        <p:spPr>
          <a:xfrm rot="10800000">
            <a:off x="4341715" y="2643971"/>
            <a:ext cx="601928" cy="292718"/>
          </a:xfrm>
          <a:prstGeom prst="bentConnector3">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肘形接點 23"/>
          <p:cNvCxnSpPr>
            <a:stCxn id="22" idx="1"/>
            <a:endCxn id="16" idx="3"/>
          </p:cNvCxnSpPr>
          <p:nvPr/>
        </p:nvCxnSpPr>
        <p:spPr>
          <a:xfrm rot="10800000">
            <a:off x="4341715" y="2643972"/>
            <a:ext cx="601928" cy="890073"/>
          </a:xfrm>
          <a:prstGeom prst="bentConnector3">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圓角矩形 24"/>
          <p:cNvSpPr/>
          <p:nvPr/>
        </p:nvSpPr>
        <p:spPr>
          <a:xfrm>
            <a:off x="4695895" y="3933314"/>
            <a:ext cx="1699960" cy="1055200"/>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4</a:t>
            </a:r>
            <a:r>
              <a:rPr lang="en-US" altLang="zh-TW" b="1" dirty="0">
                <a:solidFill>
                  <a:prstClr val="black"/>
                </a:solidFill>
                <a:ea typeface="標楷體" pitchFamily="65" charset="-120"/>
              </a:rPr>
              <a:t>.</a:t>
            </a:r>
            <a:r>
              <a:rPr lang="zh-TW" altLang="en-US" b="1" dirty="0" smtClean="0">
                <a:solidFill>
                  <a:prstClr val="black"/>
                </a:solidFill>
                <a:ea typeface="標楷體" pitchFamily="65" charset="-120"/>
              </a:rPr>
              <a:t>溫室</a:t>
            </a:r>
            <a:endParaRPr lang="en-US" altLang="zh-TW" b="1" dirty="0" smtClean="0">
              <a:solidFill>
                <a:prstClr val="black"/>
              </a:solidFill>
              <a:ea typeface="標楷體" pitchFamily="65" charset="-120"/>
            </a:endParaRPr>
          </a:p>
          <a:p>
            <a:pPr algn="ctr"/>
            <a:r>
              <a:rPr lang="zh-TW" altLang="en-US" b="1" dirty="0" smtClean="0">
                <a:solidFill>
                  <a:prstClr val="black"/>
                </a:solidFill>
                <a:ea typeface="標楷體" pitchFamily="65" charset="-120"/>
              </a:rPr>
              <a:t>設計</a:t>
            </a:r>
            <a:r>
              <a:rPr lang="zh-TW" altLang="en-US" b="1" dirty="0">
                <a:solidFill>
                  <a:prstClr val="black"/>
                </a:solidFill>
                <a:ea typeface="標楷體" pitchFamily="65" charset="-120"/>
              </a:rPr>
              <a:t>系統</a:t>
            </a:r>
          </a:p>
        </p:txBody>
      </p:sp>
      <p:cxnSp>
        <p:nvCxnSpPr>
          <p:cNvPr id="26" name="直線單箭頭接點 25"/>
          <p:cNvCxnSpPr>
            <a:stCxn id="15" idx="3"/>
            <a:endCxn id="25" idx="1"/>
          </p:cNvCxnSpPr>
          <p:nvPr/>
        </p:nvCxnSpPr>
        <p:spPr>
          <a:xfrm>
            <a:off x="4341655" y="4460913"/>
            <a:ext cx="354240" cy="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圓角矩形 26"/>
          <p:cNvSpPr/>
          <p:nvPr/>
        </p:nvSpPr>
        <p:spPr>
          <a:xfrm>
            <a:off x="6975003" y="3933313"/>
            <a:ext cx="1897744" cy="10552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5</a:t>
            </a:r>
            <a:r>
              <a:rPr lang="en-US" altLang="zh-TW" b="1" dirty="0">
                <a:solidFill>
                  <a:prstClr val="black"/>
                </a:solidFill>
                <a:ea typeface="標楷體" pitchFamily="65" charset="-120"/>
              </a:rPr>
              <a:t>.</a:t>
            </a:r>
            <a:r>
              <a:rPr lang="zh-TW" altLang="en-US" b="1" dirty="0" smtClean="0">
                <a:solidFill>
                  <a:prstClr val="black"/>
                </a:solidFill>
                <a:ea typeface="標楷體" pitchFamily="65" charset="-120"/>
              </a:rPr>
              <a:t>溫室設計</a:t>
            </a:r>
            <a:endParaRPr lang="en-US" altLang="zh-TW" b="1" dirty="0" smtClean="0">
              <a:solidFill>
                <a:prstClr val="black"/>
              </a:solidFill>
              <a:ea typeface="標楷體" pitchFamily="65" charset="-120"/>
            </a:endParaRPr>
          </a:p>
          <a:p>
            <a:pPr algn="ctr"/>
            <a:r>
              <a:rPr lang="zh-TW" altLang="en-US" b="1" dirty="0" smtClean="0">
                <a:solidFill>
                  <a:prstClr val="black"/>
                </a:solidFill>
                <a:ea typeface="標楷體" pitchFamily="65" charset="-120"/>
              </a:rPr>
              <a:t>輸出</a:t>
            </a:r>
            <a:r>
              <a:rPr lang="zh-TW" altLang="en-US" b="1" dirty="0">
                <a:solidFill>
                  <a:prstClr val="black"/>
                </a:solidFill>
                <a:ea typeface="標楷體" pitchFamily="65" charset="-120"/>
              </a:rPr>
              <a:t>系統</a:t>
            </a:r>
          </a:p>
        </p:txBody>
      </p:sp>
      <p:cxnSp>
        <p:nvCxnSpPr>
          <p:cNvPr id="28" name="直線單箭頭接點 27"/>
          <p:cNvCxnSpPr>
            <a:endCxn id="25" idx="2"/>
          </p:cNvCxnSpPr>
          <p:nvPr/>
        </p:nvCxnSpPr>
        <p:spPr>
          <a:xfrm flipV="1">
            <a:off x="5545875" y="4988498"/>
            <a:ext cx="0" cy="206775"/>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9" name="圓角矩形 28"/>
          <p:cNvSpPr/>
          <p:nvPr/>
        </p:nvSpPr>
        <p:spPr>
          <a:xfrm>
            <a:off x="74819" y="5195274"/>
            <a:ext cx="8941963" cy="1382348"/>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endParaRPr lang="zh-TW" altLang="en-US" sz="1693" b="1" dirty="0">
              <a:solidFill>
                <a:prstClr val="black"/>
              </a:solidFill>
              <a:ea typeface="標楷體" pitchFamily="65" charset="-120"/>
            </a:endParaRPr>
          </a:p>
        </p:txBody>
      </p:sp>
      <p:sp>
        <p:nvSpPr>
          <p:cNvPr id="30" name="圓角矩形 29"/>
          <p:cNvSpPr/>
          <p:nvPr/>
        </p:nvSpPr>
        <p:spPr>
          <a:xfrm>
            <a:off x="163950" y="5283417"/>
            <a:ext cx="1204531" cy="527600"/>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41</a:t>
            </a:r>
            <a:r>
              <a:rPr lang="en-US" altLang="zh-TW" b="1" dirty="0">
                <a:solidFill>
                  <a:prstClr val="black"/>
                </a:solidFill>
                <a:ea typeface="標楷體" pitchFamily="65" charset="-120"/>
              </a:rPr>
              <a:t>.</a:t>
            </a:r>
            <a:r>
              <a:rPr lang="zh-TW" altLang="en-US" b="1" dirty="0">
                <a:solidFill>
                  <a:prstClr val="black"/>
                </a:solidFill>
                <a:ea typeface="標楷體" pitchFamily="65" charset="-120"/>
              </a:rPr>
              <a:t>環境需求設計</a:t>
            </a:r>
          </a:p>
        </p:txBody>
      </p:sp>
      <p:sp>
        <p:nvSpPr>
          <p:cNvPr id="31" name="圓角矩形 30"/>
          <p:cNvSpPr/>
          <p:nvPr/>
        </p:nvSpPr>
        <p:spPr>
          <a:xfrm>
            <a:off x="1545260" y="5283417"/>
            <a:ext cx="1204531" cy="527600"/>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42</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溫室基本設計</a:t>
            </a:r>
          </a:p>
        </p:txBody>
      </p:sp>
      <p:sp>
        <p:nvSpPr>
          <p:cNvPr id="32" name="圓角矩形 31"/>
          <p:cNvSpPr/>
          <p:nvPr/>
        </p:nvSpPr>
        <p:spPr>
          <a:xfrm>
            <a:off x="2926570" y="5283417"/>
            <a:ext cx="1204531" cy="527600"/>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43</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溫室結構設計</a:t>
            </a:r>
          </a:p>
        </p:txBody>
      </p:sp>
      <p:sp>
        <p:nvSpPr>
          <p:cNvPr id="33" name="圓角矩形 32"/>
          <p:cNvSpPr/>
          <p:nvPr/>
        </p:nvSpPr>
        <p:spPr>
          <a:xfrm>
            <a:off x="4307880" y="5283417"/>
            <a:ext cx="1679857" cy="527600"/>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44</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a:t>
            </a:r>
            <a:r>
              <a:rPr lang="zh-TW" altLang="en-US" b="1" dirty="0" smtClean="0">
                <a:solidFill>
                  <a:prstClr val="black"/>
                </a:solidFill>
                <a:ea typeface="標楷體" pitchFamily="65" charset="-120"/>
              </a:rPr>
              <a:t>防颱</a:t>
            </a:r>
            <a:endParaRPr lang="en-US" altLang="zh-TW" b="1" dirty="0" smtClean="0">
              <a:solidFill>
                <a:prstClr val="black"/>
              </a:solidFill>
              <a:ea typeface="標楷體" pitchFamily="65" charset="-120"/>
            </a:endParaRPr>
          </a:p>
          <a:p>
            <a:pPr algn="ctr"/>
            <a:r>
              <a:rPr lang="zh-TW" altLang="en-US" b="1" dirty="0" smtClean="0">
                <a:solidFill>
                  <a:prstClr val="black"/>
                </a:solidFill>
                <a:ea typeface="標楷體" pitchFamily="65" charset="-120"/>
              </a:rPr>
              <a:t>強化</a:t>
            </a:r>
            <a:r>
              <a:rPr lang="zh-TW" altLang="en-US" b="1" dirty="0">
                <a:solidFill>
                  <a:prstClr val="black"/>
                </a:solidFill>
                <a:ea typeface="標楷體" pitchFamily="65" charset="-120"/>
              </a:rPr>
              <a:t>設計</a:t>
            </a:r>
          </a:p>
        </p:txBody>
      </p:sp>
      <p:cxnSp>
        <p:nvCxnSpPr>
          <p:cNvPr id="34" name="直線單箭頭接點 33"/>
          <p:cNvCxnSpPr>
            <a:stCxn id="30" idx="3"/>
            <a:endCxn id="31" idx="1"/>
          </p:cNvCxnSpPr>
          <p:nvPr/>
        </p:nvCxnSpPr>
        <p:spPr>
          <a:xfrm>
            <a:off x="1368464" y="5547201"/>
            <a:ext cx="176779"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31" idx="3"/>
            <a:endCxn id="32" idx="1"/>
          </p:cNvCxnSpPr>
          <p:nvPr/>
        </p:nvCxnSpPr>
        <p:spPr>
          <a:xfrm>
            <a:off x="2749774" y="5547201"/>
            <a:ext cx="176779"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2" idx="3"/>
            <a:endCxn id="33" idx="1"/>
          </p:cNvCxnSpPr>
          <p:nvPr/>
        </p:nvCxnSpPr>
        <p:spPr>
          <a:xfrm>
            <a:off x="4131084" y="5547201"/>
            <a:ext cx="176779"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124906" y="5813020"/>
            <a:ext cx="0" cy="27123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圓角矩形 37"/>
          <p:cNvSpPr/>
          <p:nvPr/>
        </p:nvSpPr>
        <p:spPr>
          <a:xfrm>
            <a:off x="4300372" y="5975355"/>
            <a:ext cx="1864127" cy="527600"/>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45</a:t>
            </a:r>
            <a:r>
              <a:rPr lang="en-US" altLang="zh-TW" b="1" dirty="0">
                <a:solidFill>
                  <a:prstClr val="black"/>
                </a:solidFill>
                <a:ea typeface="標楷體" pitchFamily="65" charset="-120"/>
              </a:rPr>
              <a:t>.</a:t>
            </a:r>
            <a:r>
              <a:rPr lang="zh-TW" altLang="en-US" b="1" dirty="0" smtClean="0">
                <a:solidFill>
                  <a:prstClr val="black"/>
                </a:solidFill>
                <a:ea typeface="標楷體" pitchFamily="65" charset="-120"/>
              </a:rPr>
              <a:t>溫室</a:t>
            </a:r>
            <a:endParaRPr lang="en-US" altLang="zh-TW" b="1" dirty="0" smtClean="0">
              <a:solidFill>
                <a:prstClr val="black"/>
              </a:solidFill>
              <a:ea typeface="標楷體" pitchFamily="65" charset="-120"/>
            </a:endParaRPr>
          </a:p>
          <a:p>
            <a:pPr algn="ctr"/>
            <a:r>
              <a:rPr lang="zh-TW" altLang="en-US" b="1" dirty="0" smtClean="0">
                <a:solidFill>
                  <a:prstClr val="black"/>
                </a:solidFill>
                <a:ea typeface="標楷體" pitchFamily="65" charset="-120"/>
              </a:rPr>
              <a:t>處理</a:t>
            </a:r>
            <a:r>
              <a:rPr lang="zh-TW" altLang="en-US" b="1" dirty="0">
                <a:solidFill>
                  <a:prstClr val="black"/>
                </a:solidFill>
                <a:ea typeface="標楷體" pitchFamily="65" charset="-120"/>
              </a:rPr>
              <a:t>設計</a:t>
            </a:r>
          </a:p>
        </p:txBody>
      </p:sp>
      <p:sp>
        <p:nvSpPr>
          <p:cNvPr id="39" name="圓角矩形 38"/>
          <p:cNvSpPr/>
          <p:nvPr/>
        </p:nvSpPr>
        <p:spPr>
          <a:xfrm>
            <a:off x="6164516" y="5283417"/>
            <a:ext cx="1204531" cy="527600"/>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46</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溫室工程設計</a:t>
            </a:r>
          </a:p>
        </p:txBody>
      </p:sp>
      <p:cxnSp>
        <p:nvCxnSpPr>
          <p:cNvPr id="40" name="直線單箭頭接點 39"/>
          <p:cNvCxnSpPr>
            <a:stCxn id="33" idx="3"/>
            <a:endCxn id="39" idx="1"/>
          </p:cNvCxnSpPr>
          <p:nvPr/>
        </p:nvCxnSpPr>
        <p:spPr>
          <a:xfrm>
            <a:off x="5987720" y="5547201"/>
            <a:ext cx="176779"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圓角矩形 40"/>
          <p:cNvSpPr/>
          <p:nvPr/>
        </p:nvSpPr>
        <p:spPr>
          <a:xfrm>
            <a:off x="7545825" y="5283417"/>
            <a:ext cx="1204531" cy="527600"/>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47</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溫室成本設計</a:t>
            </a:r>
          </a:p>
        </p:txBody>
      </p:sp>
      <p:cxnSp>
        <p:nvCxnSpPr>
          <p:cNvPr id="42" name="直線單箭頭接點 41"/>
          <p:cNvCxnSpPr>
            <a:stCxn id="39" idx="3"/>
            <a:endCxn id="41" idx="1"/>
          </p:cNvCxnSpPr>
          <p:nvPr/>
        </p:nvCxnSpPr>
        <p:spPr>
          <a:xfrm>
            <a:off x="7369031" y="5547201"/>
            <a:ext cx="1767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7" idx="0"/>
            <a:endCxn id="45" idx="2"/>
          </p:cNvCxnSpPr>
          <p:nvPr/>
        </p:nvCxnSpPr>
        <p:spPr>
          <a:xfrm flipV="1">
            <a:off x="7923875" y="3801976"/>
            <a:ext cx="0" cy="131336"/>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5" idx="3"/>
            <a:endCxn id="27" idx="1"/>
          </p:cNvCxnSpPr>
          <p:nvPr/>
        </p:nvCxnSpPr>
        <p:spPr>
          <a:xfrm flipV="1">
            <a:off x="6395855" y="4460913"/>
            <a:ext cx="579148" cy="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圓角矩形 44"/>
          <p:cNvSpPr/>
          <p:nvPr/>
        </p:nvSpPr>
        <p:spPr>
          <a:xfrm>
            <a:off x="6831455" y="1266624"/>
            <a:ext cx="2184873" cy="2535352"/>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endParaRPr lang="zh-TW" altLang="en-US" b="1" dirty="0">
              <a:solidFill>
                <a:prstClr val="black"/>
              </a:solidFill>
              <a:ea typeface="標楷體" pitchFamily="65" charset="-120"/>
            </a:endParaRPr>
          </a:p>
        </p:txBody>
      </p:sp>
      <p:sp>
        <p:nvSpPr>
          <p:cNvPr id="46" name="圓角矩形 45"/>
          <p:cNvSpPr/>
          <p:nvPr/>
        </p:nvSpPr>
        <p:spPr>
          <a:xfrm>
            <a:off x="6975463" y="1329223"/>
            <a:ext cx="1897745" cy="5276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a:solidFill>
                  <a:prstClr val="black"/>
                </a:solidFill>
                <a:ea typeface="標楷體" pitchFamily="65" charset="-120"/>
              </a:rPr>
              <a:t>5</a:t>
            </a:r>
            <a:r>
              <a:rPr lang="en-US" altLang="zh-TW" b="1" dirty="0" smtClean="0">
                <a:solidFill>
                  <a:prstClr val="black"/>
                </a:solidFill>
                <a:ea typeface="標楷體" pitchFamily="65" charset="-120"/>
              </a:rPr>
              <a:t>1</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溫室工程圖</a:t>
            </a:r>
          </a:p>
        </p:txBody>
      </p:sp>
      <p:sp>
        <p:nvSpPr>
          <p:cNvPr id="47" name="圓角矩形 46"/>
          <p:cNvSpPr/>
          <p:nvPr/>
        </p:nvSpPr>
        <p:spPr>
          <a:xfrm>
            <a:off x="6975458" y="1954875"/>
            <a:ext cx="1897744" cy="5276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52</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溫室資材表</a:t>
            </a:r>
          </a:p>
        </p:txBody>
      </p:sp>
      <p:sp>
        <p:nvSpPr>
          <p:cNvPr id="48" name="圓角矩形 47"/>
          <p:cNvSpPr/>
          <p:nvPr/>
        </p:nvSpPr>
        <p:spPr>
          <a:xfrm>
            <a:off x="6975458" y="2580526"/>
            <a:ext cx="1897744" cy="5276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53</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溫室進度表</a:t>
            </a:r>
          </a:p>
        </p:txBody>
      </p:sp>
      <p:sp>
        <p:nvSpPr>
          <p:cNvPr id="49" name="圓角矩形 48"/>
          <p:cNvSpPr/>
          <p:nvPr/>
        </p:nvSpPr>
        <p:spPr>
          <a:xfrm>
            <a:off x="6975458" y="3206177"/>
            <a:ext cx="1897744" cy="5276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en-US" altLang="zh-TW" b="1" dirty="0" smtClean="0">
                <a:solidFill>
                  <a:prstClr val="black"/>
                </a:solidFill>
                <a:ea typeface="標楷體" pitchFamily="65" charset="-120"/>
              </a:rPr>
              <a:t>54</a:t>
            </a:r>
            <a:r>
              <a:rPr lang="en-US" altLang="zh-TW" b="1" dirty="0">
                <a:solidFill>
                  <a:prstClr val="black"/>
                </a:solidFill>
                <a:ea typeface="標楷體" pitchFamily="65" charset="-120"/>
              </a:rPr>
              <a:t>.</a:t>
            </a:r>
            <a:r>
              <a:rPr lang="zh-TW" altLang="en-US" b="1" dirty="0">
                <a:solidFill>
                  <a:prstClr val="black"/>
                </a:solidFill>
                <a:ea typeface="標楷體" pitchFamily="65" charset="-120"/>
              </a:rPr>
              <a:t>溫室經費表</a:t>
            </a:r>
          </a:p>
        </p:txBody>
      </p:sp>
    </p:spTree>
    <p:extLst>
      <p:ext uri="{BB962C8B-B14F-4D97-AF65-F5344CB8AC3E}">
        <p14:creationId xmlns:p14="http://schemas.microsoft.com/office/powerpoint/2010/main" val="732602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6905289" y="6858000"/>
            <a:ext cx="2057400" cy="365125"/>
          </a:xfrm>
        </p:spPr>
        <p:txBody>
          <a:bodyPr/>
          <a:lstStyle/>
          <a:p>
            <a:pPr>
              <a:defRPr/>
            </a:pPr>
            <a:fld id="{6A94D31D-0B0A-4464-ADBC-5EACA5E46C3C}" type="slidenum">
              <a:rPr lang="zh-TW" altLang="en-US" b="1" smtClean="0">
                <a:solidFill>
                  <a:prstClr val="black">
                    <a:tint val="75000"/>
                  </a:prstClr>
                </a:solidFill>
                <a:latin typeface="標楷體" panose="03000509000000000000" pitchFamily="65" charset="-120"/>
                <a:ea typeface="標楷體" panose="03000509000000000000" pitchFamily="65" charset="-120"/>
              </a:rPr>
              <a:pPr>
                <a:defRPr/>
              </a:pPr>
              <a:t>51</a:t>
            </a:fld>
            <a:endParaRPr lang="zh-TW" altLang="en-US" b="1">
              <a:solidFill>
                <a:prstClr val="black">
                  <a:tint val="75000"/>
                </a:prstClr>
              </a:solidFill>
              <a:latin typeface="標楷體" panose="03000509000000000000" pitchFamily="65" charset="-120"/>
              <a:ea typeface="標楷體" panose="03000509000000000000" pitchFamily="65" charset="-120"/>
            </a:endParaRPr>
          </a:p>
        </p:txBody>
      </p:sp>
      <p:sp>
        <p:nvSpPr>
          <p:cNvPr id="3" name="矩形 2"/>
          <p:cNvSpPr/>
          <p:nvPr/>
        </p:nvSpPr>
        <p:spPr>
          <a:xfrm>
            <a:off x="2057793" y="4616607"/>
            <a:ext cx="1728192" cy="73022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溫室技術</a:t>
            </a:r>
            <a:endParaRPr lang="en-US" altLang="zh-TW" sz="2000" b="1" dirty="0" smtClean="0">
              <a:solidFill>
                <a:prstClr val="white"/>
              </a:solidFill>
              <a:latin typeface="標楷體" panose="03000509000000000000" pitchFamily="65" charset="-120"/>
              <a:ea typeface="標楷體" panose="03000509000000000000" pitchFamily="65" charset="-120"/>
            </a:endParaRPr>
          </a:p>
          <a:p>
            <a:pPr algn="ctr"/>
            <a:r>
              <a:rPr lang="zh-TW" altLang="en-US" sz="2000" b="1" dirty="0">
                <a:solidFill>
                  <a:prstClr val="white"/>
                </a:solidFill>
                <a:latin typeface="標楷體" panose="03000509000000000000" pitchFamily="65" charset="-120"/>
                <a:ea typeface="標楷體" panose="03000509000000000000" pitchFamily="65" charset="-120"/>
              </a:rPr>
              <a:t>知識</a:t>
            </a:r>
            <a:r>
              <a:rPr lang="zh-TW" altLang="en-US" sz="2000" b="1" dirty="0" smtClean="0">
                <a:solidFill>
                  <a:prstClr val="white"/>
                </a:solidFill>
                <a:latin typeface="標楷體" panose="03000509000000000000" pitchFamily="65" charset="-120"/>
                <a:ea typeface="標楷體" panose="03000509000000000000" pitchFamily="65" charset="-120"/>
              </a:rPr>
              <a:t>庫</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4" name="矩形 3"/>
          <p:cNvSpPr/>
          <p:nvPr/>
        </p:nvSpPr>
        <p:spPr>
          <a:xfrm>
            <a:off x="4313001" y="4684496"/>
            <a:ext cx="1728192" cy="68371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溫室</a:t>
            </a:r>
            <a:r>
              <a:rPr lang="zh-TW" altLang="en-US" sz="2000" b="1" dirty="0">
                <a:solidFill>
                  <a:prstClr val="white"/>
                </a:solidFill>
                <a:latin typeface="標楷體" panose="03000509000000000000" pitchFamily="65" charset="-120"/>
                <a:ea typeface="標楷體" panose="03000509000000000000" pitchFamily="65" charset="-120"/>
              </a:rPr>
              <a:t>技術</a:t>
            </a:r>
            <a:endParaRPr lang="en-US" altLang="zh-TW" sz="2000" b="1" dirty="0" smtClean="0">
              <a:solidFill>
                <a:prstClr val="white"/>
              </a:solidFill>
              <a:latin typeface="標楷體" panose="03000509000000000000" pitchFamily="65" charset="-120"/>
              <a:ea typeface="標楷體" panose="03000509000000000000" pitchFamily="65" charset="-120"/>
            </a:endParaRPr>
          </a:p>
          <a:p>
            <a:pPr algn="ctr"/>
            <a:r>
              <a:rPr lang="zh-TW" altLang="en-US" sz="2000" b="1" dirty="0" smtClean="0">
                <a:solidFill>
                  <a:prstClr val="white"/>
                </a:solidFill>
                <a:latin typeface="標楷體" panose="03000509000000000000" pitchFamily="65" charset="-120"/>
                <a:ea typeface="標楷體" panose="03000509000000000000" pitchFamily="65" charset="-120"/>
              </a:rPr>
              <a:t>資</a:t>
            </a:r>
            <a:r>
              <a:rPr lang="zh-TW" altLang="en-US" sz="2000" b="1" dirty="0">
                <a:solidFill>
                  <a:prstClr val="white"/>
                </a:solidFill>
                <a:latin typeface="標楷體" panose="03000509000000000000" pitchFamily="65" charset="-120"/>
                <a:ea typeface="標楷體" panose="03000509000000000000" pitchFamily="65" charset="-120"/>
              </a:rPr>
              <a:t>料</a:t>
            </a:r>
            <a:r>
              <a:rPr lang="zh-TW" altLang="en-US" sz="2000" b="1" dirty="0" smtClean="0">
                <a:solidFill>
                  <a:prstClr val="white"/>
                </a:solidFill>
                <a:latin typeface="標楷體" panose="03000509000000000000" pitchFamily="65" charset="-120"/>
                <a:ea typeface="標楷體" panose="03000509000000000000" pitchFamily="65" charset="-120"/>
              </a:rPr>
              <a:t>庫</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5" name="矩形 4"/>
          <p:cNvSpPr/>
          <p:nvPr/>
        </p:nvSpPr>
        <p:spPr>
          <a:xfrm>
            <a:off x="5306292" y="2276872"/>
            <a:ext cx="1788752" cy="7732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溫室設計優化</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zh-TW" altLang="en-US" b="1" dirty="0" smtClean="0">
                <a:solidFill>
                  <a:schemeClr val="tx1"/>
                </a:solidFill>
                <a:latin typeface="標楷體" panose="03000509000000000000" pitchFamily="65" charset="-120"/>
                <a:ea typeface="標楷體" panose="03000509000000000000" pitchFamily="65" charset="-120"/>
              </a:rPr>
              <a:t>子系統</a:t>
            </a:r>
            <a:r>
              <a:rPr lang="en-US" altLang="zh-TW" b="1" dirty="0" smtClean="0">
                <a:solidFill>
                  <a:schemeClr val="tx1"/>
                </a:solidFill>
                <a:latin typeface="標楷體" panose="03000509000000000000" pitchFamily="65" charset="-120"/>
                <a:ea typeface="標楷體" panose="03000509000000000000" pitchFamily="65" charset="-120"/>
              </a:rPr>
              <a:t>(110)</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6" name="矩形 5"/>
          <p:cNvSpPr/>
          <p:nvPr/>
        </p:nvSpPr>
        <p:spPr>
          <a:xfrm>
            <a:off x="66784" y="7701079"/>
            <a:ext cx="1804528" cy="879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溫室設計</a:t>
            </a:r>
            <a:endParaRPr lang="en-US" altLang="zh-TW" dirty="0" smtClean="0">
              <a:solidFill>
                <a:prstClr val="white"/>
              </a:solidFill>
            </a:endParaRPr>
          </a:p>
          <a:p>
            <a:pPr algn="ctr"/>
            <a:r>
              <a:rPr lang="zh-TW" altLang="en-US" dirty="0" smtClean="0">
                <a:solidFill>
                  <a:prstClr val="white"/>
                </a:solidFill>
              </a:rPr>
              <a:t>規劃系統介面</a:t>
            </a:r>
            <a:endParaRPr lang="zh-TW" altLang="en-US" dirty="0">
              <a:solidFill>
                <a:prstClr val="white"/>
              </a:solidFill>
            </a:endParaRPr>
          </a:p>
        </p:txBody>
      </p:sp>
      <p:sp>
        <p:nvSpPr>
          <p:cNvPr id="7" name="矩形 6"/>
          <p:cNvSpPr/>
          <p:nvPr/>
        </p:nvSpPr>
        <p:spPr>
          <a:xfrm>
            <a:off x="3113416" y="7125015"/>
            <a:ext cx="1728192" cy="1061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溫室專家輔助</a:t>
            </a:r>
            <a:endParaRPr lang="en-US" altLang="zh-TW" dirty="0" smtClean="0">
              <a:solidFill>
                <a:prstClr val="white"/>
              </a:solidFill>
            </a:endParaRPr>
          </a:p>
          <a:p>
            <a:pPr algn="ctr"/>
            <a:r>
              <a:rPr lang="zh-TW" altLang="en-US" dirty="0" smtClean="0">
                <a:solidFill>
                  <a:prstClr val="white"/>
                </a:solidFill>
              </a:rPr>
              <a:t>設計系統</a:t>
            </a:r>
            <a:endParaRPr lang="zh-TW" altLang="en-US" dirty="0">
              <a:solidFill>
                <a:prstClr val="white"/>
              </a:solidFill>
            </a:endParaRPr>
          </a:p>
        </p:txBody>
      </p:sp>
      <p:sp>
        <p:nvSpPr>
          <p:cNvPr id="10" name="矩形 9"/>
          <p:cNvSpPr/>
          <p:nvPr/>
        </p:nvSpPr>
        <p:spPr>
          <a:xfrm>
            <a:off x="6041193" y="7708895"/>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溫室設計</a:t>
            </a:r>
            <a:endParaRPr lang="en-US" altLang="zh-TW" dirty="0" smtClean="0">
              <a:solidFill>
                <a:prstClr val="white"/>
              </a:solidFill>
            </a:endParaRPr>
          </a:p>
          <a:p>
            <a:pPr algn="ctr"/>
            <a:r>
              <a:rPr lang="zh-TW" altLang="en-US" dirty="0" smtClean="0">
                <a:solidFill>
                  <a:prstClr val="white"/>
                </a:solidFill>
              </a:rPr>
              <a:t>規劃系統產出</a:t>
            </a:r>
            <a:endParaRPr lang="zh-TW" altLang="en-US" dirty="0">
              <a:solidFill>
                <a:prstClr val="white"/>
              </a:solidFill>
            </a:endParaRPr>
          </a:p>
        </p:txBody>
      </p:sp>
      <p:cxnSp>
        <p:nvCxnSpPr>
          <p:cNvPr id="12" name="直線單箭頭接點 11"/>
          <p:cNvCxnSpPr/>
          <p:nvPr/>
        </p:nvCxnSpPr>
        <p:spPr>
          <a:xfrm>
            <a:off x="3404951" y="4243664"/>
            <a:ext cx="0" cy="414019"/>
          </a:xfrm>
          <a:prstGeom prst="straightConnector1">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943768" y="8284959"/>
            <a:ext cx="0" cy="59169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1985755" y="7269031"/>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a:off x="1985755" y="7917103"/>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5050265" y="7275391"/>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5050265" y="7923463"/>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圓角矩形 16"/>
          <p:cNvSpPr/>
          <p:nvPr/>
        </p:nvSpPr>
        <p:spPr>
          <a:xfrm>
            <a:off x="1663276" y="260541"/>
            <a:ext cx="4718831" cy="499911"/>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zh-TW" altLang="en-US" sz="2800" b="1" dirty="0" smtClean="0">
                <a:solidFill>
                  <a:prstClr val="black"/>
                </a:solidFill>
                <a:ea typeface="標楷體" pitchFamily="65" charset="-120"/>
              </a:rPr>
              <a:t>溫室設計專家知識系統</a:t>
            </a:r>
            <a:endParaRPr lang="zh-TW" altLang="en-US" sz="2800" b="1" dirty="0">
              <a:solidFill>
                <a:prstClr val="black"/>
              </a:solidFill>
              <a:ea typeface="標楷體" pitchFamily="65" charset="-120"/>
            </a:endParaRPr>
          </a:p>
        </p:txBody>
      </p:sp>
      <p:sp>
        <p:nvSpPr>
          <p:cNvPr id="8" name="矩形 7"/>
          <p:cNvSpPr/>
          <p:nvPr/>
        </p:nvSpPr>
        <p:spPr>
          <a:xfrm>
            <a:off x="2468847" y="1012343"/>
            <a:ext cx="792088" cy="586212"/>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農民</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8" name="矩形 17"/>
          <p:cNvSpPr/>
          <p:nvPr/>
        </p:nvSpPr>
        <p:spPr>
          <a:xfrm>
            <a:off x="3404951" y="1007355"/>
            <a:ext cx="792088" cy="57606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溫室</a:t>
            </a:r>
            <a:r>
              <a:rPr lang="zh-TW" altLang="en-US" b="1" dirty="0">
                <a:solidFill>
                  <a:schemeClr val="tx1"/>
                </a:solidFill>
                <a:latin typeface="標楷體" panose="03000509000000000000" pitchFamily="65" charset="-120"/>
                <a:ea typeface="標楷體" panose="03000509000000000000" pitchFamily="65" charset="-120"/>
              </a:rPr>
              <a:t>業者</a:t>
            </a:r>
          </a:p>
        </p:txBody>
      </p:sp>
      <p:sp>
        <p:nvSpPr>
          <p:cNvPr id="19" name="矩形 18"/>
          <p:cNvSpPr/>
          <p:nvPr/>
        </p:nvSpPr>
        <p:spPr>
          <a:xfrm>
            <a:off x="4345783" y="982059"/>
            <a:ext cx="1075392" cy="57606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溫室設計</a:t>
            </a:r>
            <a:r>
              <a:rPr lang="zh-TW" altLang="en-US" b="1" dirty="0">
                <a:solidFill>
                  <a:schemeClr val="tx1"/>
                </a:solidFill>
                <a:latin typeface="標楷體" panose="03000509000000000000" pitchFamily="65" charset="-120"/>
                <a:ea typeface="標楷體" panose="03000509000000000000" pitchFamily="65" charset="-120"/>
              </a:rPr>
              <a:t>師</a:t>
            </a:r>
          </a:p>
        </p:txBody>
      </p:sp>
      <p:sp>
        <p:nvSpPr>
          <p:cNvPr id="23" name="矩形 22"/>
          <p:cNvSpPr/>
          <p:nvPr/>
        </p:nvSpPr>
        <p:spPr>
          <a:xfrm>
            <a:off x="323528" y="6198074"/>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作物專</a:t>
            </a:r>
            <a:r>
              <a:rPr lang="zh-TW" altLang="en-US" b="1" dirty="0">
                <a:solidFill>
                  <a:schemeClr val="tx1"/>
                </a:solidFill>
                <a:latin typeface="標楷體" panose="03000509000000000000" pitchFamily="65" charset="-120"/>
                <a:ea typeface="標楷體" panose="03000509000000000000" pitchFamily="65" charset="-120"/>
              </a:rPr>
              <a:t>家</a:t>
            </a:r>
          </a:p>
        </p:txBody>
      </p:sp>
      <p:sp>
        <p:nvSpPr>
          <p:cNvPr id="24" name="矩形 23"/>
          <p:cNvSpPr/>
          <p:nvPr/>
        </p:nvSpPr>
        <p:spPr>
          <a:xfrm>
            <a:off x="1782215" y="6185554"/>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設施專家</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25" name="矩形 24"/>
          <p:cNvSpPr/>
          <p:nvPr/>
        </p:nvSpPr>
        <p:spPr>
          <a:xfrm>
            <a:off x="7616963" y="6187250"/>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資</a:t>
            </a:r>
            <a:r>
              <a:rPr lang="zh-TW" altLang="en-US" b="1" dirty="0">
                <a:solidFill>
                  <a:schemeClr val="tx1"/>
                </a:solidFill>
                <a:latin typeface="標楷體" panose="03000509000000000000" pitchFamily="65" charset="-120"/>
                <a:ea typeface="標楷體" panose="03000509000000000000" pitchFamily="65" charset="-120"/>
              </a:rPr>
              <a:t>訊</a:t>
            </a:r>
            <a:r>
              <a:rPr lang="zh-TW" altLang="en-US" b="1" dirty="0" smtClean="0">
                <a:solidFill>
                  <a:schemeClr val="tx1"/>
                </a:solidFill>
                <a:latin typeface="標楷體" panose="03000509000000000000" pitchFamily="65" charset="-120"/>
                <a:ea typeface="標楷體" panose="03000509000000000000" pitchFamily="65" charset="-120"/>
              </a:rPr>
              <a:t>專家</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26" name="矩形 25"/>
          <p:cNvSpPr/>
          <p:nvPr/>
        </p:nvSpPr>
        <p:spPr>
          <a:xfrm>
            <a:off x="6158276" y="6198074"/>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知識</a:t>
            </a:r>
            <a:r>
              <a:rPr lang="zh-TW" altLang="en-US" b="1" dirty="0" smtClean="0">
                <a:solidFill>
                  <a:schemeClr val="tx1"/>
                </a:solidFill>
                <a:latin typeface="標楷體" panose="03000509000000000000" pitchFamily="65" charset="-120"/>
                <a:ea typeface="標楷體" panose="03000509000000000000" pitchFamily="65" charset="-120"/>
              </a:rPr>
              <a:t>專家</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1" name="圓角矩形 10"/>
          <p:cNvSpPr/>
          <p:nvPr/>
        </p:nvSpPr>
        <p:spPr>
          <a:xfrm>
            <a:off x="2371891" y="1671951"/>
            <a:ext cx="3110535" cy="46669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標楷體" panose="03000509000000000000" pitchFamily="65" charset="-120"/>
                <a:ea typeface="標楷體" panose="03000509000000000000" pitchFamily="65" charset="-120"/>
              </a:rPr>
              <a:t>使用者介面</a:t>
            </a:r>
            <a:endParaRPr lang="zh-TW" altLang="en-US" b="1" dirty="0">
              <a:latin typeface="標楷體" panose="03000509000000000000" pitchFamily="65" charset="-120"/>
              <a:ea typeface="標楷體" panose="03000509000000000000" pitchFamily="65" charset="-120"/>
            </a:endParaRPr>
          </a:p>
        </p:txBody>
      </p:sp>
      <p:sp>
        <p:nvSpPr>
          <p:cNvPr id="27" name="圓角矩形 26"/>
          <p:cNvSpPr/>
          <p:nvPr/>
        </p:nvSpPr>
        <p:spPr>
          <a:xfrm>
            <a:off x="2797611" y="5485215"/>
            <a:ext cx="3096344" cy="48539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標楷體" panose="03000509000000000000" pitchFamily="65" charset="-120"/>
                <a:ea typeface="標楷體" panose="03000509000000000000" pitchFamily="65" charset="-120"/>
              </a:rPr>
              <a:t>知識</a:t>
            </a:r>
            <a:r>
              <a:rPr lang="zh-TW" altLang="en-US" b="1" dirty="0">
                <a:latin typeface="標楷體" panose="03000509000000000000" pitchFamily="65" charset="-120"/>
                <a:ea typeface="標楷體" panose="03000509000000000000" pitchFamily="65" charset="-120"/>
              </a:rPr>
              <a:t>供應</a:t>
            </a:r>
            <a:r>
              <a:rPr lang="zh-TW" altLang="en-US" b="1" dirty="0" smtClean="0">
                <a:latin typeface="標楷體" panose="03000509000000000000" pitchFamily="65" charset="-120"/>
                <a:ea typeface="標楷體" panose="03000509000000000000" pitchFamily="65" charset="-120"/>
              </a:rPr>
              <a:t>介面</a:t>
            </a:r>
            <a:endParaRPr lang="zh-TW" altLang="en-US" b="1" dirty="0">
              <a:latin typeface="標楷體" panose="03000509000000000000" pitchFamily="65" charset="-120"/>
              <a:ea typeface="標楷體" panose="03000509000000000000" pitchFamily="65" charset="-120"/>
            </a:endParaRPr>
          </a:p>
        </p:txBody>
      </p:sp>
      <p:sp>
        <p:nvSpPr>
          <p:cNvPr id="28" name="矩形 27"/>
          <p:cNvSpPr/>
          <p:nvPr/>
        </p:nvSpPr>
        <p:spPr>
          <a:xfrm>
            <a:off x="4699589" y="6184092"/>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結</a:t>
            </a:r>
            <a:r>
              <a:rPr lang="zh-TW" altLang="en-US" b="1" dirty="0">
                <a:solidFill>
                  <a:schemeClr val="tx1"/>
                </a:solidFill>
                <a:latin typeface="標楷體" panose="03000509000000000000" pitchFamily="65" charset="-120"/>
                <a:ea typeface="標楷體" panose="03000509000000000000" pitchFamily="65" charset="-120"/>
              </a:rPr>
              <a:t>構</a:t>
            </a:r>
            <a:r>
              <a:rPr lang="zh-TW" altLang="en-US" b="1" dirty="0" smtClean="0">
                <a:solidFill>
                  <a:schemeClr val="tx1"/>
                </a:solidFill>
                <a:latin typeface="標楷體" panose="03000509000000000000" pitchFamily="65" charset="-120"/>
                <a:ea typeface="標楷體" panose="03000509000000000000" pitchFamily="65" charset="-120"/>
              </a:rPr>
              <a:t>專家</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29" name="矩形 28"/>
          <p:cNvSpPr/>
          <p:nvPr/>
        </p:nvSpPr>
        <p:spPr>
          <a:xfrm>
            <a:off x="3240902" y="6185554"/>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環控</a:t>
            </a:r>
            <a:r>
              <a:rPr lang="zh-TW" altLang="en-US" b="1" dirty="0" smtClean="0">
                <a:solidFill>
                  <a:schemeClr val="tx1"/>
                </a:solidFill>
                <a:latin typeface="標楷體" panose="03000509000000000000" pitchFamily="65" charset="-120"/>
                <a:ea typeface="標楷體" panose="03000509000000000000" pitchFamily="65" charset="-120"/>
              </a:rPr>
              <a:t>專家</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30" name="矩形 29"/>
          <p:cNvSpPr/>
          <p:nvPr/>
        </p:nvSpPr>
        <p:spPr>
          <a:xfrm>
            <a:off x="979090" y="2276872"/>
            <a:ext cx="1728192" cy="77327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溫室構造技術子系統</a:t>
            </a:r>
            <a:r>
              <a:rPr lang="en-US" altLang="zh-TW" b="1" dirty="0" smtClean="0">
                <a:solidFill>
                  <a:schemeClr val="tx1"/>
                </a:solidFill>
                <a:latin typeface="標楷體" panose="03000509000000000000" pitchFamily="65" charset="-120"/>
                <a:ea typeface="標楷體" panose="03000509000000000000" pitchFamily="65" charset="-120"/>
              </a:rPr>
              <a:t>(109)</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31" name="矩形 30"/>
          <p:cNvSpPr/>
          <p:nvPr/>
        </p:nvSpPr>
        <p:spPr>
          <a:xfrm>
            <a:off x="3142690" y="2276872"/>
            <a:ext cx="1826403" cy="7732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溫室總</a:t>
            </a:r>
            <a:r>
              <a:rPr lang="zh-TW" altLang="en-US" b="1" dirty="0">
                <a:solidFill>
                  <a:schemeClr val="tx1"/>
                </a:solidFill>
                <a:latin typeface="標楷體" panose="03000509000000000000" pitchFamily="65" charset="-120"/>
                <a:ea typeface="標楷體" panose="03000509000000000000" pitchFamily="65" charset="-120"/>
              </a:rPr>
              <a:t>體規劃</a:t>
            </a:r>
            <a:r>
              <a:rPr lang="zh-TW" altLang="en-US" b="1" dirty="0" smtClean="0">
                <a:solidFill>
                  <a:schemeClr val="tx1"/>
                </a:solidFill>
                <a:latin typeface="標楷體" panose="03000509000000000000" pitchFamily="65" charset="-120"/>
                <a:ea typeface="標楷體" panose="03000509000000000000" pitchFamily="65" charset="-120"/>
              </a:rPr>
              <a:t>設計子系統</a:t>
            </a:r>
            <a:r>
              <a:rPr lang="en-US" altLang="zh-TW" b="1" dirty="0" smtClean="0">
                <a:solidFill>
                  <a:schemeClr val="tx1"/>
                </a:solidFill>
                <a:latin typeface="標楷體" panose="03000509000000000000" pitchFamily="65" charset="-120"/>
                <a:ea typeface="標楷體" panose="03000509000000000000" pitchFamily="65" charset="-120"/>
              </a:rPr>
              <a:t>(110)</a:t>
            </a:r>
          </a:p>
        </p:txBody>
      </p:sp>
      <p:sp>
        <p:nvSpPr>
          <p:cNvPr id="32" name="矩形 31"/>
          <p:cNvSpPr/>
          <p:nvPr/>
        </p:nvSpPr>
        <p:spPr>
          <a:xfrm>
            <a:off x="3240902" y="3496632"/>
            <a:ext cx="1728192" cy="74703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專家</a:t>
            </a:r>
            <a:endParaRPr lang="en-US" altLang="zh-TW" sz="2000" b="1" dirty="0" smtClean="0">
              <a:solidFill>
                <a:prstClr val="white"/>
              </a:solidFill>
              <a:latin typeface="標楷體" panose="03000509000000000000" pitchFamily="65" charset="-120"/>
              <a:ea typeface="標楷體" panose="03000509000000000000" pitchFamily="65" charset="-120"/>
            </a:endParaRPr>
          </a:p>
          <a:p>
            <a:pPr algn="ctr"/>
            <a:r>
              <a:rPr lang="zh-TW" altLang="en-US" sz="2000" b="1" dirty="0" smtClean="0">
                <a:solidFill>
                  <a:prstClr val="white"/>
                </a:solidFill>
                <a:latin typeface="標楷體" panose="03000509000000000000" pitchFamily="65" charset="-120"/>
                <a:ea typeface="標楷體" panose="03000509000000000000" pitchFamily="65" charset="-120"/>
              </a:rPr>
              <a:t>決策系統</a:t>
            </a:r>
            <a:endParaRPr lang="en-US" altLang="zh-TW" sz="2000" b="1" dirty="0" smtClean="0">
              <a:solidFill>
                <a:prstClr val="white"/>
              </a:solidFill>
              <a:latin typeface="標楷體" panose="03000509000000000000" pitchFamily="65" charset="-120"/>
              <a:ea typeface="標楷體" panose="03000509000000000000" pitchFamily="65" charset="-120"/>
            </a:endParaRPr>
          </a:p>
        </p:txBody>
      </p:sp>
      <p:cxnSp>
        <p:nvCxnSpPr>
          <p:cNvPr id="33" name="直線單箭頭接點 32"/>
          <p:cNvCxnSpPr/>
          <p:nvPr/>
        </p:nvCxnSpPr>
        <p:spPr>
          <a:xfrm>
            <a:off x="4701773" y="4312515"/>
            <a:ext cx="0" cy="414019"/>
          </a:xfrm>
          <a:prstGeom prst="straightConnector1">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3812310" y="4936414"/>
            <a:ext cx="456288"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587724" y="3466453"/>
            <a:ext cx="2189273" cy="7408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latin typeface="標楷體" panose="03000509000000000000" pitchFamily="65" charset="-120"/>
                <a:ea typeface="標楷體" panose="03000509000000000000" pitchFamily="65" charset="-120"/>
              </a:rPr>
              <a:t>類神經網路</a:t>
            </a:r>
            <a:endParaRPr lang="en-US" altLang="zh-TW" dirty="0" smtClean="0">
              <a:solidFill>
                <a:schemeClr val="tx1"/>
              </a:solidFill>
              <a:latin typeface="標楷體" panose="03000509000000000000" pitchFamily="65" charset="-120"/>
              <a:ea typeface="標楷體" panose="03000509000000000000" pitchFamily="65" charset="-120"/>
            </a:endParaRPr>
          </a:p>
          <a:p>
            <a:pPr algn="ctr"/>
            <a:r>
              <a:rPr lang="zh-TW" altLang="en-US" dirty="0" smtClean="0">
                <a:solidFill>
                  <a:schemeClr val="tx1"/>
                </a:solidFill>
                <a:latin typeface="標楷體" panose="03000509000000000000" pitchFamily="65" charset="-120"/>
                <a:ea typeface="標楷體" panose="03000509000000000000" pitchFamily="65" charset="-120"/>
              </a:rPr>
              <a:t>智慧計算演算法</a:t>
            </a:r>
            <a:endParaRPr lang="zh-TW" altLang="en-US" dirty="0">
              <a:solidFill>
                <a:schemeClr val="tx1"/>
              </a:solidFill>
              <a:latin typeface="標楷體" panose="03000509000000000000" pitchFamily="65" charset="-120"/>
              <a:ea typeface="標楷體" panose="03000509000000000000" pitchFamily="65" charset="-120"/>
            </a:endParaRPr>
          </a:p>
        </p:txBody>
      </p:sp>
      <p:cxnSp>
        <p:nvCxnSpPr>
          <p:cNvPr id="36" name="直線單箭頭接點 35"/>
          <p:cNvCxnSpPr/>
          <p:nvPr/>
        </p:nvCxnSpPr>
        <p:spPr>
          <a:xfrm>
            <a:off x="5050265" y="3870147"/>
            <a:ext cx="456288"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2514723" y="3116263"/>
            <a:ext cx="700848" cy="3556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4067944" y="3140968"/>
            <a:ext cx="0" cy="325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H="1">
            <a:off x="4887668" y="3134659"/>
            <a:ext cx="513332" cy="325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186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52</a:t>
            </a:fld>
            <a:endParaRPr lang="zh-TW" altLang="en-US">
              <a:solidFill>
                <a:prstClr val="black">
                  <a:tint val="75000"/>
                </a:prstClr>
              </a:solidFill>
            </a:endParaRPr>
          </a:p>
        </p:txBody>
      </p:sp>
      <p:sp>
        <p:nvSpPr>
          <p:cNvPr id="5" name="圓角矩形 4"/>
          <p:cNvSpPr/>
          <p:nvPr/>
        </p:nvSpPr>
        <p:spPr>
          <a:xfrm>
            <a:off x="1619672" y="2592224"/>
            <a:ext cx="3312368" cy="792088"/>
          </a:xfrm>
          <a:prstGeom prst="roundRect">
            <a:avLst/>
          </a:prstGeom>
          <a:solidFill>
            <a:schemeClr val="accent4">
              <a:lumMod val="20000"/>
              <a:lumOff val="80000"/>
            </a:schemeClr>
          </a:solidFill>
          <a:scene3d>
            <a:camera prst="orthographicFront"/>
            <a:lightRig rig="threePt" dir="t"/>
          </a:scene3d>
          <a:sp3d>
            <a:bevelT w="114300" prst="artDeco"/>
          </a:sp3d>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溫室應用者介面</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
        <p:nvSpPr>
          <p:cNvPr id="6" name="圓角矩形 5"/>
          <p:cNvSpPr/>
          <p:nvPr/>
        </p:nvSpPr>
        <p:spPr>
          <a:xfrm>
            <a:off x="1619672" y="3600336"/>
            <a:ext cx="3312368" cy="792088"/>
          </a:xfrm>
          <a:prstGeom prst="roundRect">
            <a:avLst/>
          </a:prstGeom>
          <a:solidFill>
            <a:schemeClr val="accent4">
              <a:lumMod val="40000"/>
              <a:lumOff val="60000"/>
            </a:schemeClr>
          </a:solidFill>
          <a:scene3d>
            <a:camera prst="orthographicFront"/>
            <a:lightRig rig="threePt" dir="t"/>
          </a:scene3d>
          <a:sp3d>
            <a:bevelT w="114300" prst="artDeco"/>
          </a:sp3d>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溫室設計師介面</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
        <p:nvSpPr>
          <p:cNvPr id="7" name="圓角矩形 6"/>
          <p:cNvSpPr/>
          <p:nvPr/>
        </p:nvSpPr>
        <p:spPr>
          <a:xfrm>
            <a:off x="1619672" y="4608448"/>
            <a:ext cx="3312368" cy="792088"/>
          </a:xfrm>
          <a:prstGeom prst="roundRect">
            <a:avLst/>
          </a:prstGeom>
          <a:solidFill>
            <a:schemeClr val="accent4">
              <a:lumMod val="60000"/>
              <a:lumOff val="40000"/>
            </a:schemeClr>
          </a:solidFill>
          <a:scene3d>
            <a:camera prst="orthographicFront"/>
            <a:lightRig rig="threePt" dir="t"/>
          </a:scene3d>
          <a:sp3d>
            <a:bevelT w="114300" prst="artDeco"/>
          </a:sp3d>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溫室工程企業介面</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
        <p:nvSpPr>
          <p:cNvPr id="8" name="圓角矩形 7"/>
          <p:cNvSpPr/>
          <p:nvPr/>
        </p:nvSpPr>
        <p:spPr>
          <a:xfrm>
            <a:off x="5220072" y="2636912"/>
            <a:ext cx="3219360" cy="792088"/>
          </a:xfrm>
          <a:prstGeom prst="roundRect">
            <a:avLst/>
          </a:prstGeom>
          <a:solidFill>
            <a:schemeClr val="accent1">
              <a:lumMod val="20000"/>
              <a:lumOff val="8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農業專家</a:t>
            </a:r>
            <a:r>
              <a:rPr lang="zh-TW" altLang="en-US" sz="2800" dirty="0">
                <a:ln w="0"/>
                <a:solidFill>
                  <a:schemeClr val="tx1"/>
                </a:solidFill>
                <a:effectLst>
                  <a:outerShdw blurRad="38100" dist="19050" dir="2700000" algn="tl" rotWithShape="0">
                    <a:schemeClr val="dk1">
                      <a:alpha val="40000"/>
                    </a:schemeClr>
                  </a:outerShdw>
                </a:effectLst>
                <a:ea typeface="標楷體" pitchFamily="65" charset="-120"/>
              </a:rPr>
              <a:t>介面</a:t>
            </a:r>
          </a:p>
        </p:txBody>
      </p:sp>
      <p:sp>
        <p:nvSpPr>
          <p:cNvPr id="9" name="圓角矩形 8"/>
          <p:cNvSpPr/>
          <p:nvPr/>
        </p:nvSpPr>
        <p:spPr>
          <a:xfrm>
            <a:off x="5220072" y="3645024"/>
            <a:ext cx="3219360" cy="792088"/>
          </a:xfrm>
          <a:prstGeom prst="roundRect">
            <a:avLst/>
          </a:prstGeom>
          <a:solidFill>
            <a:schemeClr val="accent1">
              <a:lumMod val="40000"/>
              <a:lumOff val="6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設施專家</a:t>
            </a:r>
            <a:r>
              <a:rPr lang="zh-TW" altLang="en-US" sz="2800" dirty="0">
                <a:ln w="0"/>
                <a:solidFill>
                  <a:schemeClr val="tx1"/>
                </a:solidFill>
                <a:effectLst>
                  <a:outerShdw blurRad="38100" dist="19050" dir="2700000" algn="tl" rotWithShape="0">
                    <a:schemeClr val="dk1">
                      <a:alpha val="40000"/>
                    </a:schemeClr>
                  </a:outerShdw>
                </a:effectLst>
                <a:ea typeface="標楷體" pitchFamily="65" charset="-120"/>
              </a:rPr>
              <a:t>介面</a:t>
            </a:r>
          </a:p>
        </p:txBody>
      </p:sp>
      <p:sp>
        <p:nvSpPr>
          <p:cNvPr id="10" name="圓角矩形 9"/>
          <p:cNvSpPr/>
          <p:nvPr/>
        </p:nvSpPr>
        <p:spPr>
          <a:xfrm>
            <a:off x="5220072" y="4653136"/>
            <a:ext cx="3219360" cy="792088"/>
          </a:xfrm>
          <a:prstGeom prst="roundRect">
            <a:avLst/>
          </a:prstGeom>
          <a:solidFill>
            <a:schemeClr val="accent1">
              <a:lumMod val="60000"/>
              <a:lumOff val="4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知識系統介面</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
        <p:nvSpPr>
          <p:cNvPr id="11" name="圓角矩形 10"/>
          <p:cNvSpPr/>
          <p:nvPr/>
        </p:nvSpPr>
        <p:spPr>
          <a:xfrm>
            <a:off x="1614056" y="908720"/>
            <a:ext cx="6825376" cy="1200857"/>
          </a:xfrm>
          <a:prstGeom prst="roundRect">
            <a:avLst/>
          </a:prstGeom>
          <a:solidFill>
            <a:schemeClr val="accent1">
              <a:lumMod val="50000"/>
            </a:schemeClr>
          </a:solidFill>
          <a:ln>
            <a:solidFill>
              <a:schemeClr val="tx1"/>
            </a:solidFill>
          </a:ln>
          <a:scene3d>
            <a:camera prst="orthographicFront"/>
            <a:lightRig rig="threePt" dir="t"/>
          </a:scene3d>
          <a:sp3d>
            <a:bevelT w="1143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sz="3600" b="1" dirty="0">
                <a:ln w="22225">
                  <a:solidFill>
                    <a:srgbClr val="44546A">
                      <a:lumMod val="60000"/>
                      <a:lumOff val="40000"/>
                    </a:srgbClr>
                  </a:solidFill>
                  <a:prstDash val="solid"/>
                </a:ln>
                <a:solidFill>
                  <a:schemeClr val="accent3">
                    <a:lumMod val="20000"/>
                    <a:lumOff val="80000"/>
                  </a:schemeClr>
                </a:solidFill>
                <a:ea typeface="標楷體" pitchFamily="65" charset="-120"/>
              </a:rPr>
              <a:t>溫室設計專家知識</a:t>
            </a:r>
            <a:r>
              <a:rPr lang="zh-TW" altLang="en-US" sz="3600" b="1" dirty="0" smtClean="0">
                <a:ln w="22225">
                  <a:solidFill>
                    <a:srgbClr val="44546A">
                      <a:lumMod val="60000"/>
                      <a:lumOff val="40000"/>
                    </a:srgbClr>
                  </a:solidFill>
                  <a:prstDash val="solid"/>
                </a:ln>
                <a:solidFill>
                  <a:schemeClr val="accent3">
                    <a:lumMod val="20000"/>
                    <a:lumOff val="80000"/>
                  </a:schemeClr>
                </a:solidFill>
                <a:ea typeface="標楷體" pitchFamily="65" charset="-120"/>
              </a:rPr>
              <a:t>系統</a:t>
            </a:r>
            <a:endParaRPr lang="zh-TW" altLang="en-US" sz="3600" b="1" dirty="0">
              <a:ln w="22225">
                <a:solidFill>
                  <a:srgbClr val="44546A">
                    <a:lumMod val="60000"/>
                    <a:lumOff val="40000"/>
                  </a:srgbClr>
                </a:solidFill>
                <a:prstDash val="solid"/>
              </a:ln>
              <a:solidFill>
                <a:schemeClr val="accent3">
                  <a:lumMod val="20000"/>
                  <a:lumOff val="80000"/>
                </a:schemeClr>
              </a:solidFill>
              <a:ea typeface="標楷體" pitchFamily="65" charset="-120"/>
            </a:endParaRPr>
          </a:p>
        </p:txBody>
      </p:sp>
    </p:spTree>
    <p:extLst>
      <p:ext uri="{BB962C8B-B14F-4D97-AF65-F5344CB8AC3E}">
        <p14:creationId xmlns:p14="http://schemas.microsoft.com/office/powerpoint/2010/main" val="1090883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53</a:t>
            </a:fld>
            <a:endParaRPr lang="zh-TW" altLang="en-US">
              <a:solidFill>
                <a:prstClr val="black">
                  <a:tint val="75000"/>
                </a:prstClr>
              </a:solidFill>
            </a:endParaRPr>
          </a:p>
        </p:txBody>
      </p:sp>
      <p:sp>
        <p:nvSpPr>
          <p:cNvPr id="4" name="圓角矩形 3"/>
          <p:cNvSpPr/>
          <p:nvPr/>
        </p:nvSpPr>
        <p:spPr>
          <a:xfrm>
            <a:off x="368876" y="404664"/>
            <a:ext cx="1872208" cy="1244657"/>
          </a:xfrm>
          <a:prstGeom prst="roundRect">
            <a:avLst/>
          </a:prstGeom>
          <a:solidFill>
            <a:schemeClr val="accent1">
              <a:lumMod val="50000"/>
            </a:schemeClr>
          </a:solidFill>
          <a:ln>
            <a:solidFill>
              <a:schemeClr val="tx1"/>
            </a:solidFill>
          </a:ln>
          <a:scene3d>
            <a:camera prst="orthographicFront"/>
            <a:lightRig rig="threePt" dir="t"/>
          </a:scene3d>
          <a:sp3d>
            <a:bevelT w="1143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sz="2400" b="1" dirty="0">
                <a:ln w="22225">
                  <a:solidFill>
                    <a:srgbClr val="44546A">
                      <a:lumMod val="60000"/>
                      <a:lumOff val="40000"/>
                    </a:srgbClr>
                  </a:solidFill>
                  <a:prstDash val="solid"/>
                </a:ln>
                <a:solidFill>
                  <a:schemeClr val="accent3">
                    <a:lumMod val="20000"/>
                    <a:lumOff val="80000"/>
                  </a:schemeClr>
                </a:solidFill>
                <a:ea typeface="標楷體" pitchFamily="65" charset="-120"/>
              </a:rPr>
              <a:t>溫室</a:t>
            </a:r>
            <a:r>
              <a:rPr lang="zh-TW" altLang="en-US" sz="2400" b="1" dirty="0" smtClean="0">
                <a:ln w="22225">
                  <a:solidFill>
                    <a:srgbClr val="44546A">
                      <a:lumMod val="60000"/>
                      <a:lumOff val="40000"/>
                    </a:srgbClr>
                  </a:solidFill>
                  <a:prstDash val="solid"/>
                </a:ln>
                <a:solidFill>
                  <a:schemeClr val="accent3">
                    <a:lumMod val="20000"/>
                    <a:lumOff val="80000"/>
                  </a:schemeClr>
                </a:solidFill>
                <a:ea typeface="標楷體" pitchFamily="65" charset="-120"/>
              </a:rPr>
              <a:t>設計</a:t>
            </a:r>
            <a:endParaRPr lang="en-US" altLang="zh-TW" sz="2400" b="1" dirty="0" smtClean="0">
              <a:ln w="22225">
                <a:solidFill>
                  <a:srgbClr val="44546A">
                    <a:lumMod val="60000"/>
                    <a:lumOff val="40000"/>
                  </a:srgbClr>
                </a:solidFill>
                <a:prstDash val="solid"/>
              </a:ln>
              <a:solidFill>
                <a:schemeClr val="accent3">
                  <a:lumMod val="20000"/>
                  <a:lumOff val="80000"/>
                </a:schemeClr>
              </a:solidFill>
              <a:ea typeface="標楷體" pitchFamily="65" charset="-120"/>
            </a:endParaRPr>
          </a:p>
          <a:p>
            <a:pPr algn="ctr"/>
            <a:r>
              <a:rPr lang="zh-TW" altLang="en-US" sz="2400" b="1" dirty="0" smtClean="0">
                <a:ln w="22225">
                  <a:solidFill>
                    <a:srgbClr val="44546A">
                      <a:lumMod val="60000"/>
                      <a:lumOff val="40000"/>
                    </a:srgbClr>
                  </a:solidFill>
                  <a:prstDash val="solid"/>
                </a:ln>
                <a:solidFill>
                  <a:schemeClr val="accent3">
                    <a:lumMod val="20000"/>
                    <a:lumOff val="80000"/>
                  </a:schemeClr>
                </a:solidFill>
                <a:ea typeface="標楷體" pitchFamily="65" charset="-120"/>
              </a:rPr>
              <a:t>專家知識</a:t>
            </a:r>
            <a:endParaRPr lang="en-US" altLang="zh-TW" sz="2400" b="1" dirty="0" smtClean="0">
              <a:ln w="22225">
                <a:solidFill>
                  <a:srgbClr val="44546A">
                    <a:lumMod val="60000"/>
                    <a:lumOff val="40000"/>
                  </a:srgbClr>
                </a:solidFill>
                <a:prstDash val="solid"/>
              </a:ln>
              <a:solidFill>
                <a:schemeClr val="accent3">
                  <a:lumMod val="20000"/>
                  <a:lumOff val="80000"/>
                </a:schemeClr>
              </a:solidFill>
              <a:ea typeface="標楷體" pitchFamily="65" charset="-120"/>
            </a:endParaRPr>
          </a:p>
          <a:p>
            <a:pPr algn="ctr"/>
            <a:r>
              <a:rPr lang="zh-TW" altLang="en-US" sz="2400" b="1" dirty="0" smtClean="0">
                <a:ln w="22225">
                  <a:solidFill>
                    <a:srgbClr val="44546A">
                      <a:lumMod val="60000"/>
                      <a:lumOff val="40000"/>
                    </a:srgbClr>
                  </a:solidFill>
                  <a:prstDash val="solid"/>
                </a:ln>
                <a:solidFill>
                  <a:schemeClr val="accent3">
                    <a:lumMod val="20000"/>
                    <a:lumOff val="80000"/>
                  </a:schemeClr>
                </a:solidFill>
                <a:ea typeface="標楷體" pitchFamily="65" charset="-120"/>
              </a:rPr>
              <a:t>系統</a:t>
            </a:r>
            <a:endParaRPr lang="zh-TW" altLang="en-US" sz="2400" b="1" dirty="0">
              <a:ln w="22225">
                <a:solidFill>
                  <a:srgbClr val="44546A">
                    <a:lumMod val="60000"/>
                    <a:lumOff val="40000"/>
                  </a:srgbClr>
                </a:solidFill>
                <a:prstDash val="solid"/>
              </a:ln>
              <a:solidFill>
                <a:schemeClr val="accent3">
                  <a:lumMod val="20000"/>
                  <a:lumOff val="80000"/>
                </a:schemeClr>
              </a:solidFill>
              <a:ea typeface="標楷體" pitchFamily="65" charset="-120"/>
            </a:endParaRPr>
          </a:p>
        </p:txBody>
      </p:sp>
      <p:sp>
        <p:nvSpPr>
          <p:cNvPr id="8" name="圓角矩形 7"/>
          <p:cNvSpPr/>
          <p:nvPr/>
        </p:nvSpPr>
        <p:spPr>
          <a:xfrm>
            <a:off x="2265556" y="1970082"/>
            <a:ext cx="4608512" cy="792088"/>
          </a:xfrm>
          <a:prstGeom prst="roundRect">
            <a:avLst/>
          </a:prstGeom>
          <a:solidFill>
            <a:schemeClr val="accent2">
              <a:lumMod val="20000"/>
              <a:lumOff val="8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溫室技術專家系統</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
        <p:nvSpPr>
          <p:cNvPr id="9" name="圓角矩形 8"/>
          <p:cNvSpPr/>
          <p:nvPr/>
        </p:nvSpPr>
        <p:spPr>
          <a:xfrm>
            <a:off x="2300764" y="3145427"/>
            <a:ext cx="4608512" cy="792088"/>
          </a:xfrm>
          <a:prstGeom prst="roundRect">
            <a:avLst/>
          </a:prstGeom>
          <a:solidFill>
            <a:schemeClr val="accent2">
              <a:lumMod val="40000"/>
              <a:lumOff val="6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溫室總體規劃設計專家系統</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
        <p:nvSpPr>
          <p:cNvPr id="10" name="圓角矩形 9"/>
          <p:cNvSpPr/>
          <p:nvPr/>
        </p:nvSpPr>
        <p:spPr>
          <a:xfrm>
            <a:off x="2327434" y="4388918"/>
            <a:ext cx="4608512" cy="792088"/>
          </a:xfrm>
          <a:prstGeom prst="roundRect">
            <a:avLst/>
          </a:prstGeom>
          <a:solidFill>
            <a:schemeClr val="accent2">
              <a:lumMod val="60000"/>
              <a:lumOff val="4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溫室優化設計專家系統</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
        <p:nvSpPr>
          <p:cNvPr id="11" name="圓角矩形 10"/>
          <p:cNvSpPr/>
          <p:nvPr/>
        </p:nvSpPr>
        <p:spPr>
          <a:xfrm>
            <a:off x="2913628" y="556249"/>
            <a:ext cx="3312368" cy="792088"/>
          </a:xfrm>
          <a:prstGeom prst="roundRect">
            <a:avLst/>
          </a:prstGeom>
          <a:solidFill>
            <a:schemeClr val="accent4">
              <a:lumMod val="40000"/>
              <a:lumOff val="60000"/>
            </a:schemeClr>
          </a:solidFill>
          <a:scene3d>
            <a:camera prst="orthographicFront"/>
            <a:lightRig rig="threePt" dir="t"/>
          </a:scene3d>
          <a:sp3d>
            <a:bevelT w="114300" prst="artDeco"/>
          </a:sp3d>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溫室設計師介面</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Tree>
    <p:extLst>
      <p:ext uri="{BB962C8B-B14F-4D97-AF65-F5344CB8AC3E}">
        <p14:creationId xmlns:p14="http://schemas.microsoft.com/office/powerpoint/2010/main" val="3697431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6876256" y="6675437"/>
            <a:ext cx="2057400" cy="365125"/>
          </a:xfrm>
        </p:spPr>
        <p:txBody>
          <a:bodyPr/>
          <a:lstStyle/>
          <a:p>
            <a:pPr>
              <a:defRPr/>
            </a:pPr>
            <a:fld id="{6A94D31D-0B0A-4464-ADBC-5EACA5E46C3C}" type="slidenum">
              <a:rPr lang="zh-TW" altLang="en-US" smtClean="0">
                <a:solidFill>
                  <a:prstClr val="black">
                    <a:tint val="75000"/>
                  </a:prstClr>
                </a:solidFill>
              </a:rPr>
              <a:pPr>
                <a:defRPr/>
              </a:pPr>
              <a:t>54</a:t>
            </a:fld>
            <a:endParaRPr lang="zh-TW" altLang="en-US">
              <a:solidFill>
                <a:prstClr val="black">
                  <a:tint val="75000"/>
                </a:prstClr>
              </a:solidFill>
            </a:endParaRPr>
          </a:p>
        </p:txBody>
      </p:sp>
      <p:sp>
        <p:nvSpPr>
          <p:cNvPr id="4" name="圓角矩形 3"/>
          <p:cNvSpPr/>
          <p:nvPr/>
        </p:nvSpPr>
        <p:spPr>
          <a:xfrm>
            <a:off x="368876" y="404664"/>
            <a:ext cx="1872208" cy="1244657"/>
          </a:xfrm>
          <a:prstGeom prst="roundRect">
            <a:avLst/>
          </a:prstGeom>
          <a:solidFill>
            <a:schemeClr val="accent1">
              <a:lumMod val="50000"/>
            </a:schemeClr>
          </a:solidFill>
          <a:ln>
            <a:solidFill>
              <a:schemeClr val="tx1"/>
            </a:solidFill>
          </a:ln>
          <a:scene3d>
            <a:camera prst="orthographicFront"/>
            <a:lightRig rig="threePt" dir="t"/>
          </a:scene3d>
          <a:sp3d>
            <a:bevelT w="1143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sz="2400" b="1" dirty="0">
                <a:ln w="22225">
                  <a:solidFill>
                    <a:srgbClr val="44546A">
                      <a:lumMod val="60000"/>
                      <a:lumOff val="40000"/>
                    </a:srgbClr>
                  </a:solidFill>
                  <a:prstDash val="solid"/>
                </a:ln>
                <a:solidFill>
                  <a:srgbClr val="A5A5A5">
                    <a:lumMod val="20000"/>
                    <a:lumOff val="80000"/>
                  </a:srgbClr>
                </a:solidFill>
                <a:ea typeface="標楷體" pitchFamily="65" charset="-120"/>
              </a:rPr>
              <a:t>溫室</a:t>
            </a:r>
            <a:r>
              <a:rPr lang="zh-TW" altLang="en-US" sz="2400" b="1" dirty="0" smtClean="0">
                <a:ln w="22225">
                  <a:solidFill>
                    <a:srgbClr val="44546A">
                      <a:lumMod val="60000"/>
                      <a:lumOff val="40000"/>
                    </a:srgbClr>
                  </a:solidFill>
                  <a:prstDash val="solid"/>
                </a:ln>
                <a:solidFill>
                  <a:srgbClr val="A5A5A5">
                    <a:lumMod val="20000"/>
                    <a:lumOff val="80000"/>
                  </a:srgbClr>
                </a:solidFill>
                <a:ea typeface="標楷體" pitchFamily="65" charset="-120"/>
              </a:rPr>
              <a:t>設計</a:t>
            </a:r>
            <a:endParaRPr lang="en-US" altLang="zh-TW" sz="2400" b="1" dirty="0" smtClean="0">
              <a:ln w="22225">
                <a:solidFill>
                  <a:srgbClr val="44546A">
                    <a:lumMod val="60000"/>
                    <a:lumOff val="40000"/>
                  </a:srgbClr>
                </a:solidFill>
                <a:prstDash val="solid"/>
              </a:ln>
              <a:solidFill>
                <a:srgbClr val="A5A5A5">
                  <a:lumMod val="20000"/>
                  <a:lumOff val="80000"/>
                </a:srgbClr>
              </a:solidFill>
              <a:ea typeface="標楷體" pitchFamily="65" charset="-120"/>
            </a:endParaRPr>
          </a:p>
          <a:p>
            <a:pPr algn="ctr"/>
            <a:r>
              <a:rPr lang="zh-TW" altLang="en-US" sz="2400" b="1" dirty="0" smtClean="0">
                <a:ln w="22225">
                  <a:solidFill>
                    <a:srgbClr val="44546A">
                      <a:lumMod val="60000"/>
                      <a:lumOff val="40000"/>
                    </a:srgbClr>
                  </a:solidFill>
                  <a:prstDash val="solid"/>
                </a:ln>
                <a:solidFill>
                  <a:srgbClr val="A5A5A5">
                    <a:lumMod val="20000"/>
                    <a:lumOff val="80000"/>
                  </a:srgbClr>
                </a:solidFill>
                <a:ea typeface="標楷體" pitchFamily="65" charset="-120"/>
              </a:rPr>
              <a:t>專家知識</a:t>
            </a:r>
            <a:endParaRPr lang="en-US" altLang="zh-TW" sz="2400" b="1" dirty="0" smtClean="0">
              <a:ln w="22225">
                <a:solidFill>
                  <a:srgbClr val="44546A">
                    <a:lumMod val="60000"/>
                    <a:lumOff val="40000"/>
                  </a:srgbClr>
                </a:solidFill>
                <a:prstDash val="solid"/>
              </a:ln>
              <a:solidFill>
                <a:srgbClr val="A5A5A5">
                  <a:lumMod val="20000"/>
                  <a:lumOff val="80000"/>
                </a:srgbClr>
              </a:solidFill>
              <a:ea typeface="標楷體" pitchFamily="65" charset="-120"/>
            </a:endParaRPr>
          </a:p>
          <a:p>
            <a:pPr algn="ctr"/>
            <a:r>
              <a:rPr lang="zh-TW" altLang="en-US" sz="2400" b="1" dirty="0" smtClean="0">
                <a:ln w="22225">
                  <a:solidFill>
                    <a:srgbClr val="44546A">
                      <a:lumMod val="60000"/>
                      <a:lumOff val="40000"/>
                    </a:srgbClr>
                  </a:solidFill>
                  <a:prstDash val="solid"/>
                </a:ln>
                <a:solidFill>
                  <a:srgbClr val="A5A5A5">
                    <a:lumMod val="20000"/>
                    <a:lumOff val="80000"/>
                  </a:srgbClr>
                </a:solidFill>
                <a:ea typeface="標楷體" pitchFamily="65" charset="-120"/>
              </a:rPr>
              <a:t>系統</a:t>
            </a:r>
            <a:endParaRPr lang="zh-TW" altLang="en-US" sz="2400" b="1" dirty="0">
              <a:ln w="22225">
                <a:solidFill>
                  <a:srgbClr val="44546A">
                    <a:lumMod val="60000"/>
                    <a:lumOff val="40000"/>
                  </a:srgbClr>
                </a:solidFill>
                <a:prstDash val="solid"/>
              </a:ln>
              <a:solidFill>
                <a:srgbClr val="A5A5A5">
                  <a:lumMod val="20000"/>
                  <a:lumOff val="80000"/>
                </a:srgbClr>
              </a:solidFill>
              <a:ea typeface="標楷體" pitchFamily="65" charset="-120"/>
            </a:endParaRPr>
          </a:p>
        </p:txBody>
      </p:sp>
      <p:sp>
        <p:nvSpPr>
          <p:cNvPr id="8" name="圓角矩形 7"/>
          <p:cNvSpPr/>
          <p:nvPr/>
        </p:nvSpPr>
        <p:spPr>
          <a:xfrm>
            <a:off x="2627784" y="1970082"/>
            <a:ext cx="3963516" cy="792088"/>
          </a:xfrm>
          <a:prstGeom prst="roundRect">
            <a:avLst/>
          </a:prstGeom>
          <a:solidFill>
            <a:schemeClr val="accent2">
              <a:lumMod val="20000"/>
              <a:lumOff val="8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溫室技術專家系統</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
        <p:nvSpPr>
          <p:cNvPr id="11" name="圓角矩形 10"/>
          <p:cNvSpPr/>
          <p:nvPr/>
        </p:nvSpPr>
        <p:spPr>
          <a:xfrm>
            <a:off x="2913628" y="556249"/>
            <a:ext cx="3312368" cy="792088"/>
          </a:xfrm>
          <a:prstGeom prst="roundRect">
            <a:avLst/>
          </a:prstGeom>
          <a:solidFill>
            <a:schemeClr val="accent4">
              <a:lumMod val="40000"/>
              <a:lumOff val="60000"/>
            </a:schemeClr>
          </a:solidFill>
          <a:scene3d>
            <a:camera prst="orthographicFront"/>
            <a:lightRig rig="threePt" dir="t"/>
          </a:scene3d>
          <a:sp3d>
            <a:bevelT w="114300" prst="artDeco"/>
          </a:sp3d>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溫室設計師介面</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
        <p:nvSpPr>
          <p:cNvPr id="12" name="圓角矩形 11"/>
          <p:cNvSpPr/>
          <p:nvPr/>
        </p:nvSpPr>
        <p:spPr>
          <a:xfrm>
            <a:off x="368876" y="3318742"/>
            <a:ext cx="2924070" cy="792088"/>
          </a:xfrm>
          <a:prstGeom prst="roundRect">
            <a:avLst/>
          </a:prstGeom>
          <a:solidFill>
            <a:schemeClr val="accent4">
              <a:lumMod val="60000"/>
              <a:lumOff val="4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溫室材料知識庫</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
        <p:nvSpPr>
          <p:cNvPr id="13" name="圓角矩形 12"/>
          <p:cNvSpPr/>
          <p:nvPr/>
        </p:nvSpPr>
        <p:spPr>
          <a:xfrm>
            <a:off x="340150" y="4345979"/>
            <a:ext cx="2924070" cy="792088"/>
          </a:xfrm>
          <a:prstGeom prst="roundRect">
            <a:avLst/>
          </a:prstGeom>
          <a:solidFill>
            <a:schemeClr val="accent1">
              <a:lumMod val="75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溫室分析知識庫</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
        <p:nvSpPr>
          <p:cNvPr id="14" name="圓角矩形 13"/>
          <p:cNvSpPr/>
          <p:nvPr/>
        </p:nvSpPr>
        <p:spPr>
          <a:xfrm>
            <a:off x="368876" y="5373216"/>
            <a:ext cx="2924070" cy="792088"/>
          </a:xfrm>
          <a:prstGeom prst="roundRect">
            <a:avLst/>
          </a:prstGeom>
          <a:solidFill>
            <a:schemeClr val="accent1">
              <a:lumMod val="75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溫室設計知識</a:t>
            </a:r>
            <a:r>
              <a:rPr lang="zh-TW" altLang="en-US" sz="2800" dirty="0">
                <a:ln w="0"/>
                <a:solidFill>
                  <a:schemeClr val="tx1"/>
                </a:solidFill>
                <a:effectLst>
                  <a:outerShdw blurRad="38100" dist="19050" dir="2700000" algn="tl" rotWithShape="0">
                    <a:schemeClr val="dk1">
                      <a:alpha val="40000"/>
                    </a:schemeClr>
                  </a:outerShdw>
                </a:effectLst>
                <a:ea typeface="標楷體" pitchFamily="65" charset="-120"/>
              </a:rPr>
              <a:t>庫</a:t>
            </a:r>
          </a:p>
        </p:txBody>
      </p:sp>
      <p:sp>
        <p:nvSpPr>
          <p:cNvPr id="3" name="圓角矩形 2"/>
          <p:cNvSpPr/>
          <p:nvPr/>
        </p:nvSpPr>
        <p:spPr>
          <a:xfrm>
            <a:off x="3419872" y="2996952"/>
            <a:ext cx="2448272" cy="36171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圓角矩形 14"/>
          <p:cNvSpPr/>
          <p:nvPr/>
        </p:nvSpPr>
        <p:spPr>
          <a:xfrm>
            <a:off x="3707904" y="3383915"/>
            <a:ext cx="1872208" cy="621745"/>
          </a:xfrm>
          <a:prstGeom prst="roundRect">
            <a:avLst/>
          </a:prstGeom>
          <a:solidFill>
            <a:schemeClr val="accent3">
              <a:lumMod val="60000"/>
              <a:lumOff val="4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披覆</a:t>
            </a:r>
            <a:r>
              <a:rPr lang="zh-TW" altLang="en-US" sz="2800" dirty="0">
                <a:ln w="0"/>
                <a:solidFill>
                  <a:schemeClr val="tx1"/>
                </a:solidFill>
                <a:effectLst>
                  <a:outerShdw blurRad="38100" dist="19050" dir="2700000" algn="tl" rotWithShape="0">
                    <a:schemeClr val="dk1">
                      <a:alpha val="40000"/>
                    </a:schemeClr>
                  </a:outerShdw>
                </a:effectLst>
                <a:ea typeface="標楷體" pitchFamily="65" charset="-120"/>
              </a:rPr>
              <a:t>材料</a:t>
            </a:r>
          </a:p>
        </p:txBody>
      </p:sp>
      <p:sp>
        <p:nvSpPr>
          <p:cNvPr id="16" name="圓角矩形 15"/>
          <p:cNvSpPr/>
          <p:nvPr/>
        </p:nvSpPr>
        <p:spPr>
          <a:xfrm>
            <a:off x="3731176" y="5593029"/>
            <a:ext cx="1872208" cy="621745"/>
          </a:xfrm>
          <a:prstGeom prst="roundRect">
            <a:avLst/>
          </a:prstGeom>
          <a:solidFill>
            <a:schemeClr val="accent3">
              <a:lumMod val="60000"/>
              <a:lumOff val="4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基</a:t>
            </a:r>
            <a:r>
              <a:rPr lang="zh-TW" altLang="en-US" sz="2800" dirty="0">
                <a:ln w="0"/>
                <a:solidFill>
                  <a:schemeClr val="tx1"/>
                </a:solidFill>
                <a:effectLst>
                  <a:outerShdw blurRad="38100" dist="19050" dir="2700000" algn="tl" rotWithShape="0">
                    <a:schemeClr val="dk1">
                      <a:alpha val="40000"/>
                    </a:schemeClr>
                  </a:outerShdw>
                </a:effectLst>
                <a:ea typeface="標楷體" pitchFamily="65" charset="-120"/>
              </a:rPr>
              <a:t>礎</a:t>
            </a: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材料</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
        <p:nvSpPr>
          <p:cNvPr id="17" name="圓角矩形 16"/>
          <p:cNvSpPr/>
          <p:nvPr/>
        </p:nvSpPr>
        <p:spPr>
          <a:xfrm>
            <a:off x="3707904" y="4095667"/>
            <a:ext cx="1872208" cy="621745"/>
          </a:xfrm>
          <a:prstGeom prst="roundRect">
            <a:avLst/>
          </a:prstGeom>
          <a:solidFill>
            <a:schemeClr val="accent4">
              <a:lumMod val="60000"/>
              <a:lumOff val="4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a:ln w="0"/>
                <a:solidFill>
                  <a:schemeClr val="tx1"/>
                </a:solidFill>
                <a:effectLst>
                  <a:outerShdw blurRad="38100" dist="19050" dir="2700000" algn="tl" rotWithShape="0">
                    <a:schemeClr val="dk1">
                      <a:alpha val="40000"/>
                    </a:schemeClr>
                  </a:outerShdw>
                </a:effectLst>
                <a:ea typeface="標楷體" pitchFamily="65" charset="-120"/>
              </a:rPr>
              <a:t>結構</a:t>
            </a: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材料</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
        <p:nvSpPr>
          <p:cNvPr id="18" name="圓角矩形 17"/>
          <p:cNvSpPr/>
          <p:nvPr/>
        </p:nvSpPr>
        <p:spPr>
          <a:xfrm>
            <a:off x="3731176" y="4857623"/>
            <a:ext cx="1872208" cy="621745"/>
          </a:xfrm>
          <a:prstGeom prst="roundRect">
            <a:avLst/>
          </a:prstGeom>
          <a:solidFill>
            <a:schemeClr val="accent3">
              <a:lumMod val="60000"/>
              <a:lumOff val="4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連</a:t>
            </a:r>
            <a:r>
              <a:rPr lang="zh-TW" altLang="en-US" sz="2800" dirty="0">
                <a:ln w="0"/>
                <a:solidFill>
                  <a:schemeClr val="tx1"/>
                </a:solidFill>
                <a:effectLst>
                  <a:outerShdw blurRad="38100" dist="19050" dir="2700000" algn="tl" rotWithShape="0">
                    <a:schemeClr val="dk1">
                      <a:alpha val="40000"/>
                    </a:schemeClr>
                  </a:outerShdw>
                </a:effectLst>
                <a:ea typeface="標楷體" pitchFamily="65" charset="-120"/>
              </a:rPr>
              <a:t>接</a:t>
            </a: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材料</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
        <p:nvSpPr>
          <p:cNvPr id="19" name="圓角矩形 18"/>
          <p:cNvSpPr/>
          <p:nvPr/>
        </p:nvSpPr>
        <p:spPr>
          <a:xfrm>
            <a:off x="6179448" y="3140968"/>
            <a:ext cx="2569016" cy="273630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圓角矩形 20"/>
          <p:cNvSpPr/>
          <p:nvPr/>
        </p:nvSpPr>
        <p:spPr>
          <a:xfrm>
            <a:off x="6527852" y="3453166"/>
            <a:ext cx="1872208" cy="621745"/>
          </a:xfrm>
          <a:prstGeom prst="roundRect">
            <a:avLst/>
          </a:prstGeom>
          <a:solidFill>
            <a:schemeClr val="bg2"/>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基本材</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
        <p:nvSpPr>
          <p:cNvPr id="22" name="圓角矩形 21"/>
          <p:cNvSpPr/>
          <p:nvPr/>
        </p:nvSpPr>
        <p:spPr>
          <a:xfrm>
            <a:off x="6550546" y="4192302"/>
            <a:ext cx="1872208" cy="621745"/>
          </a:xfrm>
          <a:prstGeom prst="roundRect">
            <a:avLst/>
          </a:prstGeom>
          <a:solidFill>
            <a:schemeClr val="accent4">
              <a:lumMod val="60000"/>
              <a:lumOff val="4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型管材</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
        <p:nvSpPr>
          <p:cNvPr id="23" name="圓角矩形 22"/>
          <p:cNvSpPr/>
          <p:nvPr/>
        </p:nvSpPr>
        <p:spPr>
          <a:xfrm>
            <a:off x="6591300" y="4971284"/>
            <a:ext cx="1872208" cy="621745"/>
          </a:xfrm>
          <a:prstGeom prst="roundRect">
            <a:avLst/>
          </a:prstGeom>
          <a:solidFill>
            <a:schemeClr val="bg2"/>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組</a:t>
            </a:r>
            <a:r>
              <a:rPr lang="zh-TW" altLang="en-US" sz="2800" dirty="0">
                <a:ln w="0"/>
                <a:solidFill>
                  <a:schemeClr val="tx1"/>
                </a:solidFill>
                <a:effectLst>
                  <a:outerShdw blurRad="38100" dist="19050" dir="2700000" algn="tl" rotWithShape="0">
                    <a:schemeClr val="dk1">
                      <a:alpha val="40000"/>
                    </a:schemeClr>
                  </a:outerShdw>
                </a:effectLst>
                <a:ea typeface="標楷體" pitchFamily="65" charset="-120"/>
              </a:rPr>
              <a:t>合</a:t>
            </a:r>
            <a:r>
              <a:rPr lang="zh-TW" altLang="en-US" sz="2800" dirty="0" smtClean="0">
                <a:ln w="0"/>
                <a:solidFill>
                  <a:schemeClr val="tx1"/>
                </a:solidFill>
                <a:effectLst>
                  <a:outerShdw blurRad="38100" dist="19050" dir="2700000" algn="tl" rotWithShape="0">
                    <a:schemeClr val="dk1">
                      <a:alpha val="40000"/>
                    </a:schemeClr>
                  </a:outerShdw>
                </a:effectLst>
                <a:ea typeface="標楷體" pitchFamily="65" charset="-120"/>
              </a:rPr>
              <a:t>材</a:t>
            </a:r>
            <a:endParaRPr lang="zh-TW" altLang="en-US" sz="2800" dirty="0">
              <a:ln w="0"/>
              <a:solidFill>
                <a:schemeClr val="tx1"/>
              </a:solidFill>
              <a:effectLst>
                <a:outerShdw blurRad="38100" dist="19050" dir="2700000" algn="tl" rotWithShape="0">
                  <a:schemeClr val="dk1">
                    <a:alpha val="40000"/>
                  </a:schemeClr>
                </a:outerShdw>
              </a:effectLst>
              <a:ea typeface="標楷體" pitchFamily="65" charset="-120"/>
            </a:endParaRPr>
          </a:p>
        </p:txBody>
      </p:sp>
    </p:spTree>
    <p:extLst>
      <p:ext uri="{BB962C8B-B14F-4D97-AF65-F5344CB8AC3E}">
        <p14:creationId xmlns:p14="http://schemas.microsoft.com/office/powerpoint/2010/main" val="4175815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55</a:t>
            </a:fld>
            <a:endParaRPr lang="zh-TW" altLang="en-US">
              <a:solidFill>
                <a:prstClr val="black">
                  <a:tint val="75000"/>
                </a:prstClr>
              </a:solidFill>
            </a:endParaRPr>
          </a:p>
        </p:txBody>
      </p:sp>
      <p:pic>
        <p:nvPicPr>
          <p:cNvPr id="10" name="圖片 9"/>
          <p:cNvPicPr>
            <a:picLocks noChangeAspect="1"/>
          </p:cNvPicPr>
          <p:nvPr/>
        </p:nvPicPr>
        <p:blipFill>
          <a:blip r:embed="rId2"/>
          <a:stretch>
            <a:fillRect/>
          </a:stretch>
        </p:blipFill>
        <p:spPr>
          <a:xfrm>
            <a:off x="2110000" y="423456"/>
            <a:ext cx="3319381" cy="2232248"/>
          </a:xfrm>
          <a:prstGeom prst="rect">
            <a:avLst/>
          </a:prstGeom>
        </p:spPr>
      </p:pic>
      <p:pic>
        <p:nvPicPr>
          <p:cNvPr id="16" name="圖片 15"/>
          <p:cNvPicPr>
            <a:picLocks noChangeAspect="1"/>
          </p:cNvPicPr>
          <p:nvPr/>
        </p:nvPicPr>
        <p:blipFill>
          <a:blip r:embed="rId3"/>
          <a:stretch>
            <a:fillRect/>
          </a:stretch>
        </p:blipFill>
        <p:spPr>
          <a:xfrm>
            <a:off x="2195736" y="3212976"/>
            <a:ext cx="3147907" cy="2304256"/>
          </a:xfrm>
          <a:prstGeom prst="rect">
            <a:avLst/>
          </a:prstGeom>
        </p:spPr>
      </p:pic>
      <p:sp>
        <p:nvSpPr>
          <p:cNvPr id="18" name="向下箭號 17"/>
          <p:cNvSpPr/>
          <p:nvPr/>
        </p:nvSpPr>
        <p:spPr>
          <a:xfrm>
            <a:off x="3675458" y="2731408"/>
            <a:ext cx="293800" cy="360040"/>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下箭號 33"/>
          <p:cNvSpPr/>
          <p:nvPr/>
        </p:nvSpPr>
        <p:spPr>
          <a:xfrm>
            <a:off x="3675458" y="5733256"/>
            <a:ext cx="357156" cy="432048"/>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7049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56</a:t>
            </a:fld>
            <a:endParaRPr lang="zh-TW" altLang="en-US">
              <a:solidFill>
                <a:prstClr val="black">
                  <a:tint val="75000"/>
                </a:prstClr>
              </a:solidFill>
            </a:endParaRPr>
          </a:p>
        </p:txBody>
      </p:sp>
      <p:pic>
        <p:nvPicPr>
          <p:cNvPr id="3" name="圖片 2"/>
          <p:cNvPicPr>
            <a:picLocks noChangeAspect="1"/>
          </p:cNvPicPr>
          <p:nvPr/>
        </p:nvPicPr>
        <p:blipFill>
          <a:blip r:embed="rId2"/>
          <a:stretch>
            <a:fillRect/>
          </a:stretch>
        </p:blipFill>
        <p:spPr>
          <a:xfrm>
            <a:off x="1617083" y="735205"/>
            <a:ext cx="4536504" cy="3366426"/>
          </a:xfrm>
          <a:prstGeom prst="rect">
            <a:avLst/>
          </a:prstGeom>
        </p:spPr>
      </p:pic>
      <p:sp>
        <p:nvSpPr>
          <p:cNvPr id="4" name="向下箭號 3"/>
          <p:cNvSpPr/>
          <p:nvPr/>
        </p:nvSpPr>
        <p:spPr>
          <a:xfrm>
            <a:off x="3705315" y="248914"/>
            <a:ext cx="360040" cy="504056"/>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下箭號 5"/>
          <p:cNvSpPr/>
          <p:nvPr/>
        </p:nvSpPr>
        <p:spPr>
          <a:xfrm>
            <a:off x="3737150" y="4261487"/>
            <a:ext cx="360040" cy="504056"/>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角矩形 6"/>
          <p:cNvSpPr/>
          <p:nvPr/>
        </p:nvSpPr>
        <p:spPr>
          <a:xfrm>
            <a:off x="1253762" y="4901031"/>
            <a:ext cx="5904656" cy="448796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3"/>
          <a:stretch>
            <a:fillRect/>
          </a:stretch>
        </p:blipFill>
        <p:spPr>
          <a:xfrm>
            <a:off x="1469786" y="5284539"/>
            <a:ext cx="5494173" cy="3697483"/>
          </a:xfrm>
          <a:prstGeom prst="rect">
            <a:avLst/>
          </a:prstGeom>
        </p:spPr>
      </p:pic>
    </p:spTree>
    <p:extLst>
      <p:ext uri="{BB962C8B-B14F-4D97-AF65-F5344CB8AC3E}">
        <p14:creationId xmlns:p14="http://schemas.microsoft.com/office/powerpoint/2010/main" val="2862366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57</a:t>
            </a:fld>
            <a:endParaRPr lang="zh-TW" altLang="en-US">
              <a:solidFill>
                <a:prstClr val="black">
                  <a:tint val="75000"/>
                </a:prstClr>
              </a:solidFill>
            </a:endParaRPr>
          </a:p>
        </p:txBody>
      </p:sp>
      <p:pic>
        <p:nvPicPr>
          <p:cNvPr id="3" name="圖片 2"/>
          <p:cNvPicPr>
            <a:picLocks noChangeAspect="1"/>
          </p:cNvPicPr>
          <p:nvPr/>
        </p:nvPicPr>
        <p:blipFill>
          <a:blip r:embed="rId2"/>
          <a:stretch>
            <a:fillRect/>
          </a:stretch>
        </p:blipFill>
        <p:spPr>
          <a:xfrm>
            <a:off x="1043608" y="980727"/>
            <a:ext cx="3888432" cy="2616847"/>
          </a:xfrm>
          <a:prstGeom prst="rect">
            <a:avLst/>
          </a:prstGeom>
        </p:spPr>
      </p:pic>
    </p:spTree>
    <p:extLst>
      <p:ext uri="{BB962C8B-B14F-4D97-AF65-F5344CB8AC3E}">
        <p14:creationId xmlns:p14="http://schemas.microsoft.com/office/powerpoint/2010/main" val="3535892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58</a:t>
            </a:fld>
            <a:endParaRPr lang="zh-TW" altLang="en-US">
              <a:solidFill>
                <a:prstClr val="black">
                  <a:tint val="75000"/>
                </a:prstClr>
              </a:solidFill>
            </a:endParaRPr>
          </a:p>
        </p:txBody>
      </p:sp>
      <p:sp>
        <p:nvSpPr>
          <p:cNvPr id="4" name="圓角矩形 3"/>
          <p:cNvSpPr/>
          <p:nvPr/>
        </p:nvSpPr>
        <p:spPr>
          <a:xfrm>
            <a:off x="1811040" y="359862"/>
            <a:ext cx="4979392" cy="1080120"/>
          </a:xfrm>
          <a:prstGeom prst="roundRect">
            <a:avLst/>
          </a:prstGeom>
          <a:solidFill>
            <a:schemeClr val="accent1">
              <a:lumMod val="50000"/>
            </a:schemeClr>
          </a:solidFill>
          <a:ln>
            <a:solidFill>
              <a:schemeClr val="tx1"/>
            </a:solidFill>
          </a:ln>
          <a:scene3d>
            <a:camera prst="orthographicFront"/>
            <a:lightRig rig="threePt" dir="t"/>
          </a:scene3d>
          <a:sp3d>
            <a:bevelT w="1143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sz="3600" b="1" dirty="0">
                <a:ln w="22225">
                  <a:solidFill>
                    <a:srgbClr val="44546A">
                      <a:lumMod val="60000"/>
                      <a:lumOff val="40000"/>
                    </a:srgbClr>
                  </a:solidFill>
                  <a:prstDash val="solid"/>
                </a:ln>
                <a:solidFill>
                  <a:srgbClr val="A5A5A5">
                    <a:lumMod val="20000"/>
                    <a:lumOff val="80000"/>
                  </a:srgbClr>
                </a:solidFill>
                <a:ea typeface="標楷體" pitchFamily="65" charset="-120"/>
              </a:rPr>
              <a:t>溫室設計專家知識</a:t>
            </a:r>
            <a:r>
              <a:rPr lang="zh-TW" altLang="en-US" sz="3600" b="1" dirty="0" smtClean="0">
                <a:ln w="22225">
                  <a:solidFill>
                    <a:srgbClr val="44546A">
                      <a:lumMod val="60000"/>
                      <a:lumOff val="40000"/>
                    </a:srgbClr>
                  </a:solidFill>
                  <a:prstDash val="solid"/>
                </a:ln>
                <a:solidFill>
                  <a:srgbClr val="A5A5A5">
                    <a:lumMod val="20000"/>
                    <a:lumOff val="80000"/>
                  </a:srgbClr>
                </a:solidFill>
                <a:ea typeface="標楷體" pitchFamily="65" charset="-120"/>
              </a:rPr>
              <a:t>系統</a:t>
            </a:r>
            <a:endParaRPr lang="zh-TW" altLang="en-US" sz="3600" b="1" dirty="0">
              <a:ln w="22225">
                <a:solidFill>
                  <a:srgbClr val="44546A">
                    <a:lumMod val="60000"/>
                    <a:lumOff val="40000"/>
                  </a:srgbClr>
                </a:solidFill>
                <a:prstDash val="solid"/>
              </a:ln>
              <a:solidFill>
                <a:srgbClr val="A5A5A5">
                  <a:lumMod val="20000"/>
                  <a:lumOff val="80000"/>
                </a:srgbClr>
              </a:solidFill>
              <a:ea typeface="標楷體" pitchFamily="65" charset="-120"/>
            </a:endParaRPr>
          </a:p>
        </p:txBody>
      </p:sp>
      <p:sp>
        <p:nvSpPr>
          <p:cNvPr id="8" name="圓角矩形 7"/>
          <p:cNvSpPr/>
          <p:nvPr/>
        </p:nvSpPr>
        <p:spPr>
          <a:xfrm>
            <a:off x="1979712" y="2852936"/>
            <a:ext cx="4608512" cy="792088"/>
          </a:xfrm>
          <a:prstGeom prst="roundRect">
            <a:avLst/>
          </a:prstGeom>
          <a:solidFill>
            <a:schemeClr val="accent2">
              <a:lumMod val="20000"/>
              <a:lumOff val="8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溫室技術專家系統</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
        <p:nvSpPr>
          <p:cNvPr id="9" name="圓角矩形 8"/>
          <p:cNvSpPr/>
          <p:nvPr/>
        </p:nvSpPr>
        <p:spPr>
          <a:xfrm>
            <a:off x="1996480" y="3861048"/>
            <a:ext cx="4608512" cy="792088"/>
          </a:xfrm>
          <a:prstGeom prst="roundRect">
            <a:avLst/>
          </a:prstGeom>
          <a:solidFill>
            <a:schemeClr val="accent2">
              <a:lumMod val="40000"/>
              <a:lumOff val="6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溫室總體規劃設計專家系統</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
        <p:nvSpPr>
          <p:cNvPr id="10" name="圓角矩形 9"/>
          <p:cNvSpPr/>
          <p:nvPr/>
        </p:nvSpPr>
        <p:spPr>
          <a:xfrm>
            <a:off x="1979712" y="4920648"/>
            <a:ext cx="4608512" cy="792088"/>
          </a:xfrm>
          <a:prstGeom prst="roundRect">
            <a:avLst/>
          </a:prstGeom>
          <a:solidFill>
            <a:schemeClr val="accent2">
              <a:lumMod val="60000"/>
              <a:lumOff val="40000"/>
            </a:schemeClr>
          </a:solidFill>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溫室優化設計專家系統</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
        <p:nvSpPr>
          <p:cNvPr id="11" name="圓角矩形 10"/>
          <p:cNvSpPr/>
          <p:nvPr/>
        </p:nvSpPr>
        <p:spPr>
          <a:xfrm>
            <a:off x="2627784" y="1761789"/>
            <a:ext cx="3312368" cy="792088"/>
          </a:xfrm>
          <a:prstGeom prst="roundRect">
            <a:avLst/>
          </a:prstGeom>
          <a:solidFill>
            <a:schemeClr val="accent4">
              <a:lumMod val="40000"/>
              <a:lumOff val="60000"/>
            </a:schemeClr>
          </a:solidFill>
          <a:scene3d>
            <a:camera prst="orthographicFront"/>
            <a:lightRig rig="threePt" dir="t"/>
          </a:scene3d>
          <a:sp3d>
            <a:bevelT w="114300" prst="artDeco"/>
          </a:sp3d>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溫室設計師介面</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Tree>
    <p:extLst>
      <p:ext uri="{BB962C8B-B14F-4D97-AF65-F5344CB8AC3E}">
        <p14:creationId xmlns:p14="http://schemas.microsoft.com/office/powerpoint/2010/main" val="3141918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59</a:t>
            </a:fld>
            <a:endParaRPr lang="zh-TW" altLang="en-US">
              <a:solidFill>
                <a:prstClr val="black">
                  <a:tint val="75000"/>
                </a:prstClr>
              </a:solidFill>
            </a:endParaRPr>
          </a:p>
        </p:txBody>
      </p:sp>
      <p:sp>
        <p:nvSpPr>
          <p:cNvPr id="4" name="圓角矩形 3"/>
          <p:cNvSpPr/>
          <p:nvPr/>
        </p:nvSpPr>
        <p:spPr>
          <a:xfrm>
            <a:off x="611560" y="404664"/>
            <a:ext cx="4979392" cy="1080120"/>
          </a:xfrm>
          <a:prstGeom prst="roundRect">
            <a:avLst/>
          </a:prstGeom>
          <a:solidFill>
            <a:schemeClr val="accent2">
              <a:lumMod val="60000"/>
              <a:lumOff val="40000"/>
            </a:schemeClr>
          </a:solidFill>
          <a:scene3d>
            <a:camera prst="orthographicFront"/>
            <a:lightRig rig="threePt" dir="t"/>
          </a:scene3d>
          <a:sp3d>
            <a:bevelT w="1143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sz="3600" b="1" dirty="0">
                <a:ln w="22225">
                  <a:solidFill>
                    <a:srgbClr val="44546A">
                      <a:lumMod val="60000"/>
                      <a:lumOff val="40000"/>
                    </a:srgbClr>
                  </a:solidFill>
                  <a:prstDash val="solid"/>
                </a:ln>
                <a:solidFill>
                  <a:srgbClr val="002060"/>
                </a:solidFill>
                <a:ea typeface="標楷體" pitchFamily="65" charset="-120"/>
              </a:rPr>
              <a:t>溫室設計專家知識</a:t>
            </a:r>
            <a:r>
              <a:rPr lang="zh-TW" altLang="en-US" sz="3600" b="1" dirty="0" smtClean="0">
                <a:ln w="22225">
                  <a:solidFill>
                    <a:srgbClr val="44546A">
                      <a:lumMod val="60000"/>
                      <a:lumOff val="40000"/>
                    </a:srgbClr>
                  </a:solidFill>
                  <a:prstDash val="solid"/>
                </a:ln>
                <a:solidFill>
                  <a:srgbClr val="002060"/>
                </a:solidFill>
                <a:ea typeface="標楷體" pitchFamily="65" charset="-120"/>
              </a:rPr>
              <a:t>系統</a:t>
            </a:r>
            <a:endParaRPr lang="zh-TW" altLang="en-US" sz="3600" b="1" dirty="0">
              <a:ln w="22225">
                <a:solidFill>
                  <a:srgbClr val="44546A">
                    <a:lumMod val="60000"/>
                    <a:lumOff val="40000"/>
                  </a:srgbClr>
                </a:solidFill>
                <a:prstDash val="solid"/>
              </a:ln>
              <a:solidFill>
                <a:srgbClr val="002060"/>
              </a:solidFill>
              <a:ea typeface="標楷體" pitchFamily="65" charset="-120"/>
            </a:endParaRPr>
          </a:p>
        </p:txBody>
      </p:sp>
      <p:sp>
        <p:nvSpPr>
          <p:cNvPr id="5" name="圓角矩形 4"/>
          <p:cNvSpPr/>
          <p:nvPr/>
        </p:nvSpPr>
        <p:spPr>
          <a:xfrm>
            <a:off x="683568" y="1916832"/>
            <a:ext cx="3312368" cy="792088"/>
          </a:xfrm>
          <a:prstGeom prst="roundRect">
            <a:avLst/>
          </a:prstGeom>
          <a:scene3d>
            <a:camera prst="orthographicFront"/>
            <a:lightRig rig="threePt" dir="t"/>
          </a:scene3d>
          <a:sp3d>
            <a:bevelT w="114300" prst="artDeco"/>
          </a:sp3d>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溫室應用者介面</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
        <p:nvSpPr>
          <p:cNvPr id="8" name="圓角矩形 7"/>
          <p:cNvSpPr/>
          <p:nvPr/>
        </p:nvSpPr>
        <p:spPr>
          <a:xfrm>
            <a:off x="701040" y="3068960"/>
            <a:ext cx="4608512" cy="792088"/>
          </a:xfrm>
          <a:prstGeom prst="roundRect">
            <a:avLst/>
          </a:prstGeom>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溫室技術專家系統</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
        <p:nvSpPr>
          <p:cNvPr id="9" name="圓角矩形 8"/>
          <p:cNvSpPr/>
          <p:nvPr/>
        </p:nvSpPr>
        <p:spPr>
          <a:xfrm>
            <a:off x="701040" y="4077072"/>
            <a:ext cx="4608512" cy="792088"/>
          </a:xfrm>
          <a:prstGeom prst="roundRect">
            <a:avLst/>
          </a:prstGeom>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溫室總體規劃設計專家系統</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
        <p:nvSpPr>
          <p:cNvPr id="10" name="圓角矩形 9"/>
          <p:cNvSpPr/>
          <p:nvPr/>
        </p:nvSpPr>
        <p:spPr>
          <a:xfrm>
            <a:off x="4211960" y="5085184"/>
            <a:ext cx="4608512" cy="792088"/>
          </a:xfrm>
          <a:prstGeom prst="roundRect">
            <a:avLst/>
          </a:prstGeom>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800" dirty="0" smtClean="0">
                <a:ln w="0"/>
                <a:solidFill>
                  <a:prstClr val="black"/>
                </a:solidFill>
                <a:effectLst>
                  <a:outerShdw blurRad="38100" dist="19050" dir="2700000" algn="tl" rotWithShape="0">
                    <a:prstClr val="black">
                      <a:alpha val="40000"/>
                    </a:prstClr>
                  </a:outerShdw>
                </a:effectLst>
                <a:ea typeface="標楷體" pitchFamily="65" charset="-120"/>
              </a:rPr>
              <a:t>溫室優化設計專家系統</a:t>
            </a:r>
            <a:endParaRPr lang="zh-TW" altLang="en-US" sz="2800" dirty="0">
              <a:ln w="0"/>
              <a:solidFill>
                <a:prstClr val="black"/>
              </a:solidFill>
              <a:effectLst>
                <a:outerShdw blurRad="38100" dist="19050" dir="2700000" algn="tl" rotWithShape="0">
                  <a:prstClr val="black">
                    <a:alpha val="40000"/>
                  </a:prstClr>
                </a:outerShdw>
              </a:effectLst>
              <a:ea typeface="標楷體" pitchFamily="65" charset="-120"/>
            </a:endParaRPr>
          </a:p>
        </p:txBody>
      </p:sp>
    </p:spTree>
    <p:extLst>
      <p:ext uri="{BB962C8B-B14F-4D97-AF65-F5344CB8AC3E}">
        <p14:creationId xmlns:p14="http://schemas.microsoft.com/office/powerpoint/2010/main" val="4094924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6</a:t>
            </a:fld>
            <a:endParaRPr lang="zh-TW" altLang="en-US">
              <a:solidFill>
                <a:prstClr val="black">
                  <a:tint val="75000"/>
                </a:prstClr>
              </a:solidFill>
            </a:endParaRPr>
          </a:p>
        </p:txBody>
      </p:sp>
      <p:sp>
        <p:nvSpPr>
          <p:cNvPr id="6" name="Rectangle 19"/>
          <p:cNvSpPr>
            <a:spLocks noChangeArrowheads="1"/>
          </p:cNvSpPr>
          <p:nvPr/>
        </p:nvSpPr>
        <p:spPr bwMode="auto">
          <a:xfrm>
            <a:off x="1876072" y="457334"/>
            <a:ext cx="5792272" cy="446272"/>
          </a:xfrm>
          <a:prstGeom prst="rect">
            <a:avLst/>
          </a:prstGeom>
          <a:solidFill>
            <a:schemeClr val="accent6">
              <a:lumMod val="40000"/>
              <a:lumOff val="60000"/>
            </a:schemeClr>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gn="ctr">
              <a:lnSpc>
                <a:spcPts val="3500"/>
              </a:lnSpc>
            </a:pP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構造</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設計輔助</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專家</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系統</a:t>
            </a: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(109-110</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Rectangle 19"/>
          <p:cNvSpPr>
            <a:spLocks noChangeArrowheads="1"/>
          </p:cNvSpPr>
          <p:nvPr/>
        </p:nvSpPr>
        <p:spPr bwMode="auto">
          <a:xfrm>
            <a:off x="526625" y="4055361"/>
            <a:ext cx="3380235" cy="445118"/>
          </a:xfrm>
          <a:prstGeom prst="rect">
            <a:avLst/>
          </a:prstGeom>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endPar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Rectangle 19"/>
          <p:cNvSpPr>
            <a:spLocks noChangeArrowheads="1"/>
          </p:cNvSpPr>
          <p:nvPr/>
        </p:nvSpPr>
        <p:spPr bwMode="auto">
          <a:xfrm>
            <a:off x="539552" y="1591311"/>
            <a:ext cx="3380235" cy="445118"/>
          </a:xfrm>
          <a:prstGeom prst="rect">
            <a:avLst/>
          </a:prstGeom>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endPar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Rectangle 19"/>
          <p:cNvSpPr>
            <a:spLocks noChangeArrowheads="1"/>
          </p:cNvSpPr>
          <p:nvPr/>
        </p:nvSpPr>
        <p:spPr bwMode="auto">
          <a:xfrm>
            <a:off x="554617" y="5668510"/>
            <a:ext cx="3352243" cy="445118"/>
          </a:xfrm>
          <a:prstGeom prst="rect">
            <a:avLst/>
          </a:prstGeom>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endPar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Rectangle 19"/>
          <p:cNvSpPr>
            <a:spLocks noChangeArrowheads="1"/>
          </p:cNvSpPr>
          <p:nvPr/>
        </p:nvSpPr>
        <p:spPr bwMode="auto">
          <a:xfrm>
            <a:off x="4184156" y="2691610"/>
            <a:ext cx="4776896" cy="433063"/>
          </a:xfrm>
          <a:prstGeom prst="rect">
            <a:avLst/>
          </a:prstGeom>
          <a:solidFill>
            <a:srgbClr val="FFFF99"/>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endParaRPr lang="en-US" altLang="zh-TW"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Rectangle 19"/>
          <p:cNvSpPr>
            <a:spLocks noChangeArrowheads="1"/>
          </p:cNvSpPr>
          <p:nvPr/>
        </p:nvSpPr>
        <p:spPr bwMode="auto">
          <a:xfrm>
            <a:off x="4184156" y="1530979"/>
            <a:ext cx="4776896" cy="433063"/>
          </a:xfrm>
          <a:prstGeom prst="rect">
            <a:avLst/>
          </a:prstGeom>
          <a:solidFill>
            <a:srgbClr val="FFFF99"/>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endParaRPr lang="en-US" altLang="zh-TW"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Rectangle 19"/>
          <p:cNvSpPr>
            <a:spLocks noChangeArrowheads="1"/>
          </p:cNvSpPr>
          <p:nvPr/>
        </p:nvSpPr>
        <p:spPr bwMode="auto">
          <a:xfrm>
            <a:off x="4184156" y="4298731"/>
            <a:ext cx="4776896" cy="433063"/>
          </a:xfrm>
          <a:prstGeom prst="rect">
            <a:avLst/>
          </a:prstGeom>
          <a:solidFill>
            <a:srgbClr val="FFFF99"/>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endParaRPr lang="en-US" altLang="zh-TW"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Rectangle 19"/>
          <p:cNvSpPr>
            <a:spLocks noChangeArrowheads="1"/>
          </p:cNvSpPr>
          <p:nvPr/>
        </p:nvSpPr>
        <p:spPr bwMode="auto">
          <a:xfrm>
            <a:off x="4202308" y="5864275"/>
            <a:ext cx="4776896" cy="433063"/>
          </a:xfrm>
          <a:prstGeom prst="rect">
            <a:avLst/>
          </a:prstGeom>
          <a:solidFill>
            <a:srgbClr val="FFFF99"/>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nSpc>
                <a:spcPts val="3500"/>
              </a:lnSpc>
            </a:pPr>
            <a:endParaRPr lang="en-US" altLang="zh-TW"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矩形 2"/>
          <p:cNvSpPr/>
          <p:nvPr/>
        </p:nvSpPr>
        <p:spPr>
          <a:xfrm>
            <a:off x="-3492896" y="571605"/>
            <a:ext cx="11726287" cy="5478423"/>
          </a:xfrm>
          <a:prstGeom prst="rect">
            <a:avLst/>
          </a:prstGeom>
        </p:spPr>
        <p:txBody>
          <a:bodyPr wrap="none">
            <a:spAutoFit/>
          </a:bodyPr>
          <a:lstStyle/>
          <a:p>
            <a:pPr>
              <a:lnSpc>
                <a:spcPts val="3500"/>
              </a:lnSpc>
            </a:pP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溫室構造設計</a:t>
            </a:r>
            <a:r>
              <a:rPr lang="zh-TW" altLang="en-US"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技術子</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專家系統</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p>
          <a:p>
            <a:pPr>
              <a:lnSpc>
                <a:spcPts val="3500"/>
              </a:lnSpc>
            </a:pP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此系統</a:t>
            </a:r>
            <a:r>
              <a:rPr lang="zh-TW" altLang="en-US"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提供</a:t>
            </a: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專家、知識工程師進行</a:t>
            </a:r>
            <a:endParaRPr lang="en-US" altLang="zh-TW"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溫室專業技術資料與知識庫建立</a:t>
            </a:r>
            <a:r>
              <a:rPr lang="zh-TW" altLang="en-US"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提供</a:t>
            </a: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農民、溫室業者、設計者進行</a:t>
            </a:r>
            <a:endParaRPr lang="en-US" altLang="zh-TW"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溫室技術諮詢與經驗收集，建立溫室專業知識的共通平台</a:t>
            </a:r>
            <a:r>
              <a:rPr lang="zh-TW" altLang="en-US"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r>
              <a:rPr lang="en-US" altLang="zh-TW"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溫室構造總體規劃設計子專家系統</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(110</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p>
          <a:p>
            <a:pPr>
              <a:lnSpc>
                <a:spcPts val="3500"/>
              </a:lnSpc>
            </a:pPr>
            <a:r>
              <a:rPr lang="zh-TW" altLang="en-US"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提供</a:t>
            </a: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農民、溫室業者、設計者進行</a:t>
            </a:r>
            <a:endParaRPr lang="en-US" altLang="zh-TW"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溫室總體規劃之設計整合，以達品質性能、工期預估、成本控制的電腦工程化模擬</a:t>
            </a:r>
            <a:r>
              <a:rPr lang="zh-TW" altLang="en-US"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r>
              <a:rPr lang="en-US" altLang="zh-TW"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溫室構造設計優</a:t>
            </a:r>
            <a:r>
              <a:rPr lang="zh-TW" altLang="en-US"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化子</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專家系統</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(110</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p>
          <a:p>
            <a:pPr>
              <a:lnSpc>
                <a:spcPts val="3500"/>
              </a:lnSpc>
            </a:pPr>
            <a:r>
              <a:rPr lang="zh-TW" altLang="en-US"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提供</a:t>
            </a: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溫室業者、設計者進行溫室之優化設計整合，以達性能強化、工期加速、成本降低、壽命提升的最適化設計。</a:t>
            </a:r>
            <a:endParaRPr lang="en-US" altLang="zh-TW"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endPar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500"/>
              </a:lnSpc>
            </a:pPr>
            <a:endPar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060557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6905289" y="6858000"/>
            <a:ext cx="2057400" cy="365125"/>
          </a:xfrm>
        </p:spPr>
        <p:txBody>
          <a:bodyPr/>
          <a:lstStyle/>
          <a:p>
            <a:pPr>
              <a:defRPr/>
            </a:pPr>
            <a:fld id="{6A94D31D-0B0A-4464-ADBC-5EACA5E46C3C}" type="slidenum">
              <a:rPr lang="zh-TW" altLang="en-US" b="1" smtClean="0">
                <a:solidFill>
                  <a:prstClr val="black">
                    <a:tint val="75000"/>
                  </a:prstClr>
                </a:solidFill>
                <a:latin typeface="標楷體" panose="03000509000000000000" pitchFamily="65" charset="-120"/>
                <a:ea typeface="標楷體" panose="03000509000000000000" pitchFamily="65" charset="-120"/>
              </a:rPr>
              <a:pPr>
                <a:defRPr/>
              </a:pPr>
              <a:t>60</a:t>
            </a:fld>
            <a:endParaRPr lang="zh-TW" altLang="en-US" b="1">
              <a:solidFill>
                <a:prstClr val="black">
                  <a:tint val="75000"/>
                </a:prstClr>
              </a:solidFill>
              <a:latin typeface="標楷體" panose="03000509000000000000" pitchFamily="65" charset="-120"/>
              <a:ea typeface="標楷體" panose="03000509000000000000" pitchFamily="65" charset="-120"/>
            </a:endParaRPr>
          </a:p>
        </p:txBody>
      </p:sp>
      <p:sp>
        <p:nvSpPr>
          <p:cNvPr id="3" name="矩形 2"/>
          <p:cNvSpPr/>
          <p:nvPr/>
        </p:nvSpPr>
        <p:spPr>
          <a:xfrm>
            <a:off x="2057793" y="4616607"/>
            <a:ext cx="1728192" cy="73022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溫室技術</a:t>
            </a:r>
            <a:endParaRPr lang="en-US" altLang="zh-TW" sz="2000" b="1" dirty="0" smtClean="0">
              <a:solidFill>
                <a:prstClr val="white"/>
              </a:solidFill>
              <a:latin typeface="標楷體" panose="03000509000000000000" pitchFamily="65" charset="-120"/>
              <a:ea typeface="標楷體" panose="03000509000000000000" pitchFamily="65" charset="-120"/>
            </a:endParaRPr>
          </a:p>
          <a:p>
            <a:pPr algn="ctr"/>
            <a:r>
              <a:rPr lang="zh-TW" altLang="en-US" sz="2000" b="1" dirty="0">
                <a:solidFill>
                  <a:prstClr val="white"/>
                </a:solidFill>
                <a:latin typeface="標楷體" panose="03000509000000000000" pitchFamily="65" charset="-120"/>
                <a:ea typeface="標楷體" panose="03000509000000000000" pitchFamily="65" charset="-120"/>
              </a:rPr>
              <a:t>知識</a:t>
            </a:r>
            <a:r>
              <a:rPr lang="zh-TW" altLang="en-US" sz="2000" b="1" dirty="0" smtClean="0">
                <a:solidFill>
                  <a:prstClr val="white"/>
                </a:solidFill>
                <a:latin typeface="標楷體" panose="03000509000000000000" pitchFamily="65" charset="-120"/>
                <a:ea typeface="標楷體" panose="03000509000000000000" pitchFamily="65" charset="-120"/>
              </a:rPr>
              <a:t>庫</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4" name="矩形 3"/>
          <p:cNvSpPr/>
          <p:nvPr/>
        </p:nvSpPr>
        <p:spPr>
          <a:xfrm>
            <a:off x="4313001" y="4684496"/>
            <a:ext cx="1728192" cy="68371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溫室</a:t>
            </a:r>
            <a:r>
              <a:rPr lang="zh-TW" altLang="en-US" sz="2000" b="1" dirty="0">
                <a:solidFill>
                  <a:prstClr val="white"/>
                </a:solidFill>
                <a:latin typeface="標楷體" panose="03000509000000000000" pitchFamily="65" charset="-120"/>
                <a:ea typeface="標楷體" panose="03000509000000000000" pitchFamily="65" charset="-120"/>
              </a:rPr>
              <a:t>技術</a:t>
            </a:r>
            <a:endParaRPr lang="en-US" altLang="zh-TW" sz="2000" b="1" dirty="0" smtClean="0">
              <a:solidFill>
                <a:prstClr val="white"/>
              </a:solidFill>
              <a:latin typeface="標楷體" panose="03000509000000000000" pitchFamily="65" charset="-120"/>
              <a:ea typeface="標楷體" panose="03000509000000000000" pitchFamily="65" charset="-120"/>
            </a:endParaRPr>
          </a:p>
          <a:p>
            <a:pPr algn="ctr"/>
            <a:r>
              <a:rPr lang="zh-TW" altLang="en-US" sz="2000" b="1" dirty="0" smtClean="0">
                <a:solidFill>
                  <a:prstClr val="white"/>
                </a:solidFill>
                <a:latin typeface="標楷體" panose="03000509000000000000" pitchFamily="65" charset="-120"/>
                <a:ea typeface="標楷體" panose="03000509000000000000" pitchFamily="65" charset="-120"/>
              </a:rPr>
              <a:t>資</a:t>
            </a:r>
            <a:r>
              <a:rPr lang="zh-TW" altLang="en-US" sz="2000" b="1" dirty="0">
                <a:solidFill>
                  <a:prstClr val="white"/>
                </a:solidFill>
                <a:latin typeface="標楷體" panose="03000509000000000000" pitchFamily="65" charset="-120"/>
                <a:ea typeface="標楷體" panose="03000509000000000000" pitchFamily="65" charset="-120"/>
              </a:rPr>
              <a:t>料</a:t>
            </a:r>
            <a:r>
              <a:rPr lang="zh-TW" altLang="en-US" sz="2000" b="1" dirty="0" smtClean="0">
                <a:solidFill>
                  <a:prstClr val="white"/>
                </a:solidFill>
                <a:latin typeface="標楷體" panose="03000509000000000000" pitchFamily="65" charset="-120"/>
                <a:ea typeface="標楷體" panose="03000509000000000000" pitchFamily="65" charset="-120"/>
              </a:rPr>
              <a:t>庫</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5" name="矩形 4"/>
          <p:cNvSpPr/>
          <p:nvPr/>
        </p:nvSpPr>
        <p:spPr>
          <a:xfrm>
            <a:off x="-1398906" y="3930318"/>
            <a:ext cx="2660932" cy="5203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溫室設計優</a:t>
            </a:r>
            <a:r>
              <a:rPr lang="zh-TW" altLang="en-US" b="1" dirty="0" smtClean="0">
                <a:solidFill>
                  <a:prstClr val="black"/>
                </a:solidFill>
                <a:latin typeface="標楷體" panose="03000509000000000000" pitchFamily="65" charset="-120"/>
                <a:ea typeface="標楷體" panose="03000509000000000000" pitchFamily="65" charset="-120"/>
              </a:rPr>
              <a:t>化子系統</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6" name="矩形 5"/>
          <p:cNvSpPr/>
          <p:nvPr/>
        </p:nvSpPr>
        <p:spPr>
          <a:xfrm>
            <a:off x="66784" y="7701079"/>
            <a:ext cx="1804528" cy="879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溫室設計</a:t>
            </a:r>
            <a:endParaRPr lang="en-US" altLang="zh-TW" dirty="0" smtClean="0">
              <a:solidFill>
                <a:prstClr val="white"/>
              </a:solidFill>
            </a:endParaRPr>
          </a:p>
          <a:p>
            <a:pPr algn="ctr"/>
            <a:r>
              <a:rPr lang="zh-TW" altLang="en-US" dirty="0" smtClean="0">
                <a:solidFill>
                  <a:prstClr val="white"/>
                </a:solidFill>
              </a:rPr>
              <a:t>規劃系統介面</a:t>
            </a:r>
            <a:endParaRPr lang="zh-TW" altLang="en-US" dirty="0">
              <a:solidFill>
                <a:prstClr val="white"/>
              </a:solidFill>
            </a:endParaRPr>
          </a:p>
        </p:txBody>
      </p:sp>
      <p:sp>
        <p:nvSpPr>
          <p:cNvPr id="7" name="矩形 6"/>
          <p:cNvSpPr/>
          <p:nvPr/>
        </p:nvSpPr>
        <p:spPr>
          <a:xfrm>
            <a:off x="3113416" y="7125015"/>
            <a:ext cx="1728192" cy="1061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溫室專家輔助</a:t>
            </a:r>
            <a:endParaRPr lang="en-US" altLang="zh-TW" dirty="0" smtClean="0">
              <a:solidFill>
                <a:prstClr val="white"/>
              </a:solidFill>
            </a:endParaRPr>
          </a:p>
          <a:p>
            <a:pPr algn="ctr"/>
            <a:r>
              <a:rPr lang="zh-TW" altLang="en-US" dirty="0" smtClean="0">
                <a:solidFill>
                  <a:prstClr val="white"/>
                </a:solidFill>
              </a:rPr>
              <a:t>設計系統</a:t>
            </a:r>
            <a:endParaRPr lang="zh-TW" altLang="en-US" dirty="0">
              <a:solidFill>
                <a:prstClr val="white"/>
              </a:solidFill>
            </a:endParaRPr>
          </a:p>
        </p:txBody>
      </p:sp>
      <p:sp>
        <p:nvSpPr>
          <p:cNvPr id="10" name="矩形 9"/>
          <p:cNvSpPr/>
          <p:nvPr/>
        </p:nvSpPr>
        <p:spPr>
          <a:xfrm>
            <a:off x="6041193" y="7708895"/>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溫室設計</a:t>
            </a:r>
            <a:endParaRPr lang="en-US" altLang="zh-TW" dirty="0" smtClean="0">
              <a:solidFill>
                <a:prstClr val="white"/>
              </a:solidFill>
            </a:endParaRPr>
          </a:p>
          <a:p>
            <a:pPr algn="ctr"/>
            <a:r>
              <a:rPr lang="zh-TW" altLang="en-US" dirty="0" smtClean="0">
                <a:solidFill>
                  <a:prstClr val="white"/>
                </a:solidFill>
              </a:rPr>
              <a:t>規劃系統產出</a:t>
            </a:r>
            <a:endParaRPr lang="zh-TW" altLang="en-US" dirty="0">
              <a:solidFill>
                <a:prstClr val="white"/>
              </a:solidFill>
            </a:endParaRPr>
          </a:p>
        </p:txBody>
      </p:sp>
      <p:cxnSp>
        <p:nvCxnSpPr>
          <p:cNvPr id="12" name="直線單箭頭接點 11"/>
          <p:cNvCxnSpPr/>
          <p:nvPr/>
        </p:nvCxnSpPr>
        <p:spPr>
          <a:xfrm>
            <a:off x="3404951" y="4243664"/>
            <a:ext cx="0" cy="414019"/>
          </a:xfrm>
          <a:prstGeom prst="straightConnector1">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943768" y="8284959"/>
            <a:ext cx="0" cy="59169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1985755" y="7269031"/>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a:off x="1985755" y="7917103"/>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5050265" y="7275391"/>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5050265" y="7923463"/>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圓角矩形 16"/>
          <p:cNvSpPr/>
          <p:nvPr/>
        </p:nvSpPr>
        <p:spPr>
          <a:xfrm>
            <a:off x="1663276" y="260541"/>
            <a:ext cx="4718831" cy="499911"/>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zh-TW" altLang="en-US" sz="2800" b="1" dirty="0" smtClean="0">
                <a:solidFill>
                  <a:prstClr val="black"/>
                </a:solidFill>
                <a:ea typeface="標楷體" pitchFamily="65" charset="-120"/>
              </a:rPr>
              <a:t>溫室設計專家知識系統</a:t>
            </a:r>
            <a:endParaRPr lang="zh-TW" altLang="en-US" sz="2800" b="1" dirty="0">
              <a:solidFill>
                <a:prstClr val="black"/>
              </a:solidFill>
              <a:ea typeface="標楷體" pitchFamily="65" charset="-120"/>
            </a:endParaRPr>
          </a:p>
        </p:txBody>
      </p:sp>
      <p:sp>
        <p:nvSpPr>
          <p:cNvPr id="8" name="矩形 7"/>
          <p:cNvSpPr/>
          <p:nvPr/>
        </p:nvSpPr>
        <p:spPr>
          <a:xfrm>
            <a:off x="2468847" y="1012343"/>
            <a:ext cx="792088" cy="586212"/>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農民</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18" name="矩形 17"/>
          <p:cNvSpPr/>
          <p:nvPr/>
        </p:nvSpPr>
        <p:spPr>
          <a:xfrm>
            <a:off x="3404951" y="1007355"/>
            <a:ext cx="792088" cy="57606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溫室</a:t>
            </a:r>
            <a:r>
              <a:rPr lang="zh-TW" altLang="en-US" b="1" dirty="0">
                <a:solidFill>
                  <a:prstClr val="black"/>
                </a:solidFill>
                <a:latin typeface="標楷體" panose="03000509000000000000" pitchFamily="65" charset="-120"/>
                <a:ea typeface="標楷體" panose="03000509000000000000" pitchFamily="65" charset="-120"/>
              </a:rPr>
              <a:t>業者</a:t>
            </a:r>
          </a:p>
        </p:txBody>
      </p:sp>
      <p:sp>
        <p:nvSpPr>
          <p:cNvPr id="19" name="矩形 18"/>
          <p:cNvSpPr/>
          <p:nvPr/>
        </p:nvSpPr>
        <p:spPr>
          <a:xfrm>
            <a:off x="4345783" y="982059"/>
            <a:ext cx="1075392" cy="57606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溫室設計</a:t>
            </a:r>
            <a:r>
              <a:rPr lang="zh-TW" altLang="en-US" b="1" dirty="0">
                <a:solidFill>
                  <a:prstClr val="black"/>
                </a:solidFill>
                <a:latin typeface="標楷體" panose="03000509000000000000" pitchFamily="65" charset="-120"/>
                <a:ea typeface="標楷體" panose="03000509000000000000" pitchFamily="65" charset="-120"/>
              </a:rPr>
              <a:t>師</a:t>
            </a:r>
          </a:p>
        </p:txBody>
      </p:sp>
      <p:sp>
        <p:nvSpPr>
          <p:cNvPr id="23" name="矩形 22"/>
          <p:cNvSpPr/>
          <p:nvPr/>
        </p:nvSpPr>
        <p:spPr>
          <a:xfrm>
            <a:off x="323528" y="6198074"/>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作物專</a:t>
            </a:r>
            <a:r>
              <a:rPr lang="zh-TW" altLang="en-US" b="1" dirty="0">
                <a:solidFill>
                  <a:prstClr val="black"/>
                </a:solidFill>
                <a:latin typeface="標楷體" panose="03000509000000000000" pitchFamily="65" charset="-120"/>
                <a:ea typeface="標楷體" panose="03000509000000000000" pitchFamily="65" charset="-120"/>
              </a:rPr>
              <a:t>家</a:t>
            </a:r>
          </a:p>
        </p:txBody>
      </p:sp>
      <p:sp>
        <p:nvSpPr>
          <p:cNvPr id="24" name="矩形 23"/>
          <p:cNvSpPr/>
          <p:nvPr/>
        </p:nvSpPr>
        <p:spPr>
          <a:xfrm>
            <a:off x="1782215" y="6185554"/>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設施專家</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25" name="矩形 24"/>
          <p:cNvSpPr/>
          <p:nvPr/>
        </p:nvSpPr>
        <p:spPr>
          <a:xfrm>
            <a:off x="7616963" y="6187250"/>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資</a:t>
            </a:r>
            <a:r>
              <a:rPr lang="zh-TW" altLang="en-US" b="1" dirty="0">
                <a:solidFill>
                  <a:prstClr val="black"/>
                </a:solidFill>
                <a:latin typeface="標楷體" panose="03000509000000000000" pitchFamily="65" charset="-120"/>
                <a:ea typeface="標楷體" panose="03000509000000000000" pitchFamily="65" charset="-120"/>
              </a:rPr>
              <a:t>訊</a:t>
            </a:r>
            <a:r>
              <a:rPr lang="zh-TW" altLang="en-US" b="1" dirty="0" smtClean="0">
                <a:solidFill>
                  <a:prstClr val="black"/>
                </a:solidFill>
                <a:latin typeface="標楷體" panose="03000509000000000000" pitchFamily="65" charset="-120"/>
                <a:ea typeface="標楷體" panose="03000509000000000000" pitchFamily="65" charset="-120"/>
              </a:rPr>
              <a:t>專家</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26" name="矩形 25"/>
          <p:cNvSpPr/>
          <p:nvPr/>
        </p:nvSpPr>
        <p:spPr>
          <a:xfrm>
            <a:off x="6158276" y="6198074"/>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anose="03000509000000000000" pitchFamily="65" charset="-120"/>
                <a:ea typeface="標楷體" panose="03000509000000000000" pitchFamily="65" charset="-120"/>
              </a:rPr>
              <a:t>知識</a:t>
            </a:r>
            <a:r>
              <a:rPr lang="zh-TW" altLang="en-US" b="1" dirty="0" smtClean="0">
                <a:solidFill>
                  <a:prstClr val="black"/>
                </a:solidFill>
                <a:latin typeface="標楷體" panose="03000509000000000000" pitchFamily="65" charset="-120"/>
                <a:ea typeface="標楷體" panose="03000509000000000000" pitchFamily="65" charset="-120"/>
              </a:rPr>
              <a:t>專家</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11" name="圓角矩形 10"/>
          <p:cNvSpPr/>
          <p:nvPr/>
        </p:nvSpPr>
        <p:spPr>
          <a:xfrm>
            <a:off x="2371891" y="1671951"/>
            <a:ext cx="3110535" cy="46669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latin typeface="標楷體" panose="03000509000000000000" pitchFamily="65" charset="-120"/>
                <a:ea typeface="標楷體" panose="03000509000000000000" pitchFamily="65" charset="-120"/>
              </a:rPr>
              <a:t>使用者介面</a:t>
            </a:r>
            <a:endParaRPr lang="zh-TW" altLang="en-US" b="1" dirty="0">
              <a:solidFill>
                <a:prstClr val="white"/>
              </a:solidFill>
              <a:latin typeface="標楷體" panose="03000509000000000000" pitchFamily="65" charset="-120"/>
              <a:ea typeface="標楷體" panose="03000509000000000000" pitchFamily="65" charset="-120"/>
            </a:endParaRPr>
          </a:p>
        </p:txBody>
      </p:sp>
      <p:sp>
        <p:nvSpPr>
          <p:cNvPr id="27" name="圓角矩形 26"/>
          <p:cNvSpPr/>
          <p:nvPr/>
        </p:nvSpPr>
        <p:spPr>
          <a:xfrm>
            <a:off x="2797611" y="5485215"/>
            <a:ext cx="3096344" cy="48539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latin typeface="標楷體" panose="03000509000000000000" pitchFamily="65" charset="-120"/>
                <a:ea typeface="標楷體" panose="03000509000000000000" pitchFamily="65" charset="-120"/>
              </a:rPr>
              <a:t>知識</a:t>
            </a:r>
            <a:r>
              <a:rPr lang="zh-TW" altLang="en-US" b="1" dirty="0">
                <a:solidFill>
                  <a:prstClr val="white"/>
                </a:solidFill>
                <a:latin typeface="標楷體" panose="03000509000000000000" pitchFamily="65" charset="-120"/>
                <a:ea typeface="標楷體" panose="03000509000000000000" pitchFamily="65" charset="-120"/>
              </a:rPr>
              <a:t>供應</a:t>
            </a:r>
            <a:r>
              <a:rPr lang="zh-TW" altLang="en-US" b="1" dirty="0" smtClean="0">
                <a:solidFill>
                  <a:prstClr val="white"/>
                </a:solidFill>
                <a:latin typeface="標楷體" panose="03000509000000000000" pitchFamily="65" charset="-120"/>
                <a:ea typeface="標楷體" panose="03000509000000000000" pitchFamily="65" charset="-120"/>
              </a:rPr>
              <a:t>介面</a:t>
            </a:r>
            <a:endParaRPr lang="zh-TW" altLang="en-US" b="1" dirty="0">
              <a:solidFill>
                <a:prstClr val="white"/>
              </a:solidFill>
              <a:latin typeface="標楷體" panose="03000509000000000000" pitchFamily="65" charset="-120"/>
              <a:ea typeface="標楷體" panose="03000509000000000000" pitchFamily="65" charset="-120"/>
            </a:endParaRPr>
          </a:p>
        </p:txBody>
      </p:sp>
      <p:sp>
        <p:nvSpPr>
          <p:cNvPr id="28" name="矩形 27"/>
          <p:cNvSpPr/>
          <p:nvPr/>
        </p:nvSpPr>
        <p:spPr>
          <a:xfrm>
            <a:off x="4699589" y="6184092"/>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結</a:t>
            </a:r>
            <a:r>
              <a:rPr lang="zh-TW" altLang="en-US" b="1" dirty="0">
                <a:solidFill>
                  <a:prstClr val="black"/>
                </a:solidFill>
                <a:latin typeface="標楷體" panose="03000509000000000000" pitchFamily="65" charset="-120"/>
                <a:ea typeface="標楷體" panose="03000509000000000000" pitchFamily="65" charset="-120"/>
              </a:rPr>
              <a:t>構</a:t>
            </a:r>
            <a:r>
              <a:rPr lang="zh-TW" altLang="en-US" b="1" dirty="0" smtClean="0">
                <a:solidFill>
                  <a:prstClr val="black"/>
                </a:solidFill>
                <a:latin typeface="標楷體" panose="03000509000000000000" pitchFamily="65" charset="-120"/>
                <a:ea typeface="標楷體" panose="03000509000000000000" pitchFamily="65" charset="-120"/>
              </a:rPr>
              <a:t>專家</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29" name="矩形 28"/>
          <p:cNvSpPr/>
          <p:nvPr/>
        </p:nvSpPr>
        <p:spPr>
          <a:xfrm>
            <a:off x="3240902" y="6185554"/>
            <a:ext cx="1387480" cy="42827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anose="03000509000000000000" pitchFamily="65" charset="-120"/>
                <a:ea typeface="標楷體" panose="03000509000000000000" pitchFamily="65" charset="-120"/>
              </a:rPr>
              <a:t>環控</a:t>
            </a:r>
            <a:r>
              <a:rPr lang="zh-TW" altLang="en-US" b="1" dirty="0" smtClean="0">
                <a:solidFill>
                  <a:prstClr val="black"/>
                </a:solidFill>
                <a:latin typeface="標楷體" panose="03000509000000000000" pitchFamily="65" charset="-120"/>
                <a:ea typeface="標楷體" panose="03000509000000000000" pitchFamily="65" charset="-120"/>
              </a:rPr>
              <a:t>專家</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30" name="矩形 29"/>
          <p:cNvSpPr/>
          <p:nvPr/>
        </p:nvSpPr>
        <p:spPr>
          <a:xfrm>
            <a:off x="-1621713" y="2194716"/>
            <a:ext cx="2808312" cy="51443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溫室構造技術</a:t>
            </a:r>
            <a:r>
              <a:rPr lang="zh-TW" altLang="en-US" b="1" dirty="0" smtClean="0">
                <a:solidFill>
                  <a:prstClr val="black"/>
                </a:solidFill>
                <a:latin typeface="標楷體" panose="03000509000000000000" pitchFamily="65" charset="-120"/>
                <a:ea typeface="標楷體" panose="03000509000000000000" pitchFamily="65" charset="-120"/>
              </a:rPr>
              <a:t>子系統</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31" name="矩形 30"/>
          <p:cNvSpPr/>
          <p:nvPr/>
        </p:nvSpPr>
        <p:spPr>
          <a:xfrm>
            <a:off x="-1608209" y="3082681"/>
            <a:ext cx="2808312" cy="41393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溫室總</a:t>
            </a:r>
            <a:r>
              <a:rPr lang="zh-TW" altLang="en-US" b="1" dirty="0">
                <a:solidFill>
                  <a:prstClr val="black"/>
                </a:solidFill>
                <a:latin typeface="標楷體" panose="03000509000000000000" pitchFamily="65" charset="-120"/>
                <a:ea typeface="標楷體" panose="03000509000000000000" pitchFamily="65" charset="-120"/>
              </a:rPr>
              <a:t>體規劃</a:t>
            </a:r>
            <a:r>
              <a:rPr lang="zh-TW" altLang="en-US" b="1" dirty="0" smtClean="0">
                <a:solidFill>
                  <a:prstClr val="black"/>
                </a:solidFill>
                <a:latin typeface="標楷體" panose="03000509000000000000" pitchFamily="65" charset="-120"/>
                <a:ea typeface="標楷體" panose="03000509000000000000" pitchFamily="65" charset="-120"/>
              </a:rPr>
              <a:t>設計</a:t>
            </a:r>
            <a:r>
              <a:rPr lang="zh-TW" altLang="en-US" b="1" dirty="0" smtClean="0">
                <a:solidFill>
                  <a:prstClr val="black"/>
                </a:solidFill>
                <a:latin typeface="標楷體" panose="03000509000000000000" pitchFamily="65" charset="-120"/>
                <a:ea typeface="標楷體" panose="03000509000000000000" pitchFamily="65" charset="-120"/>
              </a:rPr>
              <a:t>子系統</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
        <p:nvSpPr>
          <p:cNvPr id="32" name="矩形 31"/>
          <p:cNvSpPr/>
          <p:nvPr/>
        </p:nvSpPr>
        <p:spPr>
          <a:xfrm>
            <a:off x="3240902" y="3496632"/>
            <a:ext cx="1728192" cy="74703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專家</a:t>
            </a:r>
            <a:endParaRPr lang="en-US" altLang="zh-TW" sz="2000" b="1" dirty="0" smtClean="0">
              <a:solidFill>
                <a:prstClr val="white"/>
              </a:solidFill>
              <a:latin typeface="標楷體" panose="03000509000000000000" pitchFamily="65" charset="-120"/>
              <a:ea typeface="標楷體" panose="03000509000000000000" pitchFamily="65" charset="-120"/>
            </a:endParaRPr>
          </a:p>
          <a:p>
            <a:pPr algn="ctr"/>
            <a:r>
              <a:rPr lang="zh-TW" altLang="en-US" sz="2000" b="1" dirty="0" smtClean="0">
                <a:solidFill>
                  <a:prstClr val="white"/>
                </a:solidFill>
                <a:latin typeface="標楷體" panose="03000509000000000000" pitchFamily="65" charset="-120"/>
                <a:ea typeface="標楷體" panose="03000509000000000000" pitchFamily="65" charset="-120"/>
              </a:rPr>
              <a:t>決策系統</a:t>
            </a:r>
            <a:endParaRPr lang="en-US" altLang="zh-TW" sz="2000" b="1" dirty="0" smtClean="0">
              <a:solidFill>
                <a:prstClr val="white"/>
              </a:solidFill>
              <a:latin typeface="標楷體" panose="03000509000000000000" pitchFamily="65" charset="-120"/>
              <a:ea typeface="標楷體" panose="03000509000000000000" pitchFamily="65" charset="-120"/>
            </a:endParaRPr>
          </a:p>
        </p:txBody>
      </p:sp>
      <p:cxnSp>
        <p:nvCxnSpPr>
          <p:cNvPr id="33" name="直線單箭頭接點 32"/>
          <p:cNvCxnSpPr/>
          <p:nvPr/>
        </p:nvCxnSpPr>
        <p:spPr>
          <a:xfrm>
            <a:off x="4701773" y="4312515"/>
            <a:ext cx="0" cy="414019"/>
          </a:xfrm>
          <a:prstGeom prst="straightConnector1">
            <a:avLst/>
          </a:prstGeom>
          <a:ln w="571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3812310" y="4936414"/>
            <a:ext cx="456288"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587724" y="3466453"/>
            <a:ext cx="2189273" cy="7408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black"/>
                </a:solidFill>
                <a:latin typeface="標楷體" panose="03000509000000000000" pitchFamily="65" charset="-120"/>
                <a:ea typeface="標楷體" panose="03000509000000000000" pitchFamily="65" charset="-120"/>
              </a:rPr>
              <a:t>類神經網路</a:t>
            </a:r>
            <a:endParaRPr lang="en-US" altLang="zh-TW" dirty="0" smtClean="0">
              <a:solidFill>
                <a:prstClr val="black"/>
              </a:solidFill>
              <a:latin typeface="標楷體" panose="03000509000000000000" pitchFamily="65" charset="-120"/>
              <a:ea typeface="標楷體" panose="03000509000000000000" pitchFamily="65" charset="-120"/>
            </a:endParaRPr>
          </a:p>
          <a:p>
            <a:pPr algn="ctr"/>
            <a:r>
              <a:rPr lang="zh-TW" altLang="en-US" dirty="0" smtClean="0">
                <a:solidFill>
                  <a:prstClr val="black"/>
                </a:solidFill>
                <a:latin typeface="標楷體" panose="03000509000000000000" pitchFamily="65" charset="-120"/>
                <a:ea typeface="標楷體" panose="03000509000000000000" pitchFamily="65" charset="-120"/>
              </a:rPr>
              <a:t>智慧計算演算法</a:t>
            </a:r>
            <a:endParaRPr lang="zh-TW" altLang="en-US" dirty="0">
              <a:solidFill>
                <a:prstClr val="black"/>
              </a:solidFill>
              <a:latin typeface="標楷體" panose="03000509000000000000" pitchFamily="65" charset="-120"/>
              <a:ea typeface="標楷體" panose="03000509000000000000" pitchFamily="65" charset="-120"/>
            </a:endParaRPr>
          </a:p>
        </p:txBody>
      </p:sp>
      <p:cxnSp>
        <p:nvCxnSpPr>
          <p:cNvPr id="36" name="直線單箭頭接點 35"/>
          <p:cNvCxnSpPr/>
          <p:nvPr/>
        </p:nvCxnSpPr>
        <p:spPr>
          <a:xfrm>
            <a:off x="5050265" y="3870147"/>
            <a:ext cx="456288"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2514723" y="3116263"/>
            <a:ext cx="700848" cy="3556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4067944" y="3140968"/>
            <a:ext cx="0" cy="325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H="1">
            <a:off x="4887668" y="3134659"/>
            <a:ext cx="513332" cy="325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1621713" y="631248"/>
            <a:ext cx="2664296" cy="64807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b="1">
                <a:solidFill>
                  <a:prstClr val="black"/>
                </a:solidFill>
                <a:latin typeface="標楷體" panose="03000509000000000000" pitchFamily="65" charset="-120"/>
                <a:ea typeface="標楷體" panose="03000509000000000000" pitchFamily="65" charset="-120"/>
              </a:rPr>
              <a:t>溫室構造技術子系統</a:t>
            </a:r>
            <a:endParaRPr lang="zh-TW" altLang="en-US" b="1" dirty="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405205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61</a:t>
            </a:fld>
            <a:endParaRPr lang="zh-TW" altLang="en-US">
              <a:solidFill>
                <a:prstClr val="black">
                  <a:tint val="75000"/>
                </a:prstClr>
              </a:solidFill>
            </a:endParaRPr>
          </a:p>
        </p:txBody>
      </p:sp>
      <p:sp>
        <p:nvSpPr>
          <p:cNvPr id="3" name="矩形 2"/>
          <p:cNvSpPr/>
          <p:nvPr/>
        </p:nvSpPr>
        <p:spPr>
          <a:xfrm>
            <a:off x="3923928" y="977516"/>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溫室技術</a:t>
            </a:r>
            <a:endParaRPr lang="en-US" altLang="zh-TW" dirty="0" smtClean="0">
              <a:solidFill>
                <a:prstClr val="white"/>
              </a:solidFill>
            </a:endParaRPr>
          </a:p>
          <a:p>
            <a:pPr algn="ctr"/>
            <a:r>
              <a:rPr lang="zh-TW" altLang="en-US" dirty="0" smtClean="0">
                <a:solidFill>
                  <a:prstClr val="white"/>
                </a:solidFill>
              </a:rPr>
              <a:t>資料庫</a:t>
            </a:r>
            <a:endParaRPr lang="zh-TW" altLang="en-US" dirty="0">
              <a:solidFill>
                <a:prstClr val="white"/>
              </a:solidFill>
            </a:endParaRPr>
          </a:p>
        </p:txBody>
      </p:sp>
      <p:sp>
        <p:nvSpPr>
          <p:cNvPr id="4" name="矩形 3"/>
          <p:cNvSpPr/>
          <p:nvPr/>
        </p:nvSpPr>
        <p:spPr>
          <a:xfrm>
            <a:off x="3957672" y="4797152"/>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a:t>
            </a:r>
            <a:r>
              <a:rPr lang="zh-TW" altLang="en-US" dirty="0">
                <a:solidFill>
                  <a:prstClr val="white"/>
                </a:solidFill>
              </a:rPr>
              <a:t>技術</a:t>
            </a:r>
            <a:endParaRPr lang="en-US" altLang="zh-TW" dirty="0" smtClean="0">
              <a:solidFill>
                <a:prstClr val="white"/>
              </a:solidFill>
            </a:endParaRPr>
          </a:p>
          <a:p>
            <a:pPr algn="ctr"/>
            <a:r>
              <a:rPr lang="zh-TW" altLang="en-US" dirty="0" smtClean="0">
                <a:solidFill>
                  <a:prstClr val="white"/>
                </a:solidFill>
              </a:rPr>
              <a:t>知識庫</a:t>
            </a:r>
            <a:endParaRPr lang="zh-TW" altLang="en-US" dirty="0">
              <a:solidFill>
                <a:prstClr val="white"/>
              </a:solidFill>
            </a:endParaRPr>
          </a:p>
        </p:txBody>
      </p:sp>
      <p:sp>
        <p:nvSpPr>
          <p:cNvPr id="5" name="矩形 4"/>
          <p:cNvSpPr/>
          <p:nvPr/>
        </p:nvSpPr>
        <p:spPr>
          <a:xfrm>
            <a:off x="911040" y="2420888"/>
            <a:ext cx="178875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農民溫室</a:t>
            </a:r>
            <a:endParaRPr lang="en-US" altLang="zh-TW" dirty="0" smtClean="0">
              <a:solidFill>
                <a:prstClr val="white"/>
              </a:solidFill>
            </a:endParaRPr>
          </a:p>
          <a:p>
            <a:pPr algn="ctr"/>
            <a:r>
              <a:rPr lang="zh-TW" altLang="en-US" dirty="0" smtClean="0">
                <a:solidFill>
                  <a:prstClr val="white"/>
                </a:solidFill>
              </a:rPr>
              <a:t>規劃系統介面</a:t>
            </a:r>
            <a:endParaRPr lang="zh-TW" altLang="en-US" dirty="0">
              <a:solidFill>
                <a:prstClr val="white"/>
              </a:solidFill>
            </a:endParaRPr>
          </a:p>
        </p:txBody>
      </p:sp>
      <p:sp>
        <p:nvSpPr>
          <p:cNvPr id="6" name="矩形 5"/>
          <p:cNvSpPr/>
          <p:nvPr/>
        </p:nvSpPr>
        <p:spPr>
          <a:xfrm>
            <a:off x="911040" y="3429000"/>
            <a:ext cx="1804528" cy="879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溫室設計</a:t>
            </a:r>
            <a:endParaRPr lang="en-US" altLang="zh-TW" dirty="0" smtClean="0">
              <a:solidFill>
                <a:prstClr val="white"/>
              </a:solidFill>
            </a:endParaRPr>
          </a:p>
          <a:p>
            <a:pPr algn="ctr"/>
            <a:r>
              <a:rPr lang="zh-TW" altLang="en-US" dirty="0" smtClean="0">
                <a:solidFill>
                  <a:prstClr val="white"/>
                </a:solidFill>
              </a:rPr>
              <a:t>規劃系統介面</a:t>
            </a:r>
            <a:endParaRPr lang="zh-TW" altLang="en-US" dirty="0">
              <a:solidFill>
                <a:prstClr val="white"/>
              </a:solidFill>
            </a:endParaRPr>
          </a:p>
        </p:txBody>
      </p:sp>
      <p:sp>
        <p:nvSpPr>
          <p:cNvPr id="7" name="矩形 6"/>
          <p:cNvSpPr/>
          <p:nvPr/>
        </p:nvSpPr>
        <p:spPr>
          <a:xfrm>
            <a:off x="3957672" y="2852936"/>
            <a:ext cx="1728192" cy="1061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溫室專家輔助</a:t>
            </a:r>
            <a:endParaRPr lang="en-US" altLang="zh-TW" dirty="0" smtClean="0">
              <a:solidFill>
                <a:prstClr val="white"/>
              </a:solidFill>
            </a:endParaRPr>
          </a:p>
          <a:p>
            <a:pPr algn="ctr"/>
            <a:r>
              <a:rPr lang="zh-TW" altLang="en-US" dirty="0" smtClean="0">
                <a:solidFill>
                  <a:prstClr val="white"/>
                </a:solidFill>
              </a:rPr>
              <a:t>設計系統</a:t>
            </a:r>
            <a:endParaRPr lang="zh-TW" altLang="en-US" dirty="0">
              <a:solidFill>
                <a:prstClr val="white"/>
              </a:solidFill>
            </a:endParaRPr>
          </a:p>
        </p:txBody>
      </p:sp>
      <p:sp>
        <p:nvSpPr>
          <p:cNvPr id="9" name="矩形 8"/>
          <p:cNvSpPr/>
          <p:nvPr/>
        </p:nvSpPr>
        <p:spPr>
          <a:xfrm>
            <a:off x="6876257" y="2420888"/>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農民溫室</a:t>
            </a:r>
            <a:endParaRPr lang="en-US" altLang="zh-TW" dirty="0" smtClean="0">
              <a:solidFill>
                <a:prstClr val="white"/>
              </a:solidFill>
            </a:endParaRPr>
          </a:p>
          <a:p>
            <a:pPr algn="ctr"/>
            <a:r>
              <a:rPr lang="zh-TW" altLang="en-US" dirty="0" smtClean="0">
                <a:solidFill>
                  <a:prstClr val="white"/>
                </a:solidFill>
              </a:rPr>
              <a:t>規劃系統產出</a:t>
            </a:r>
            <a:endParaRPr lang="zh-TW" altLang="en-US" dirty="0">
              <a:solidFill>
                <a:prstClr val="white"/>
              </a:solidFill>
            </a:endParaRPr>
          </a:p>
        </p:txBody>
      </p:sp>
      <p:sp>
        <p:nvSpPr>
          <p:cNvPr id="10" name="矩形 9"/>
          <p:cNvSpPr/>
          <p:nvPr/>
        </p:nvSpPr>
        <p:spPr>
          <a:xfrm>
            <a:off x="6885449" y="3436816"/>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溫室設計</a:t>
            </a:r>
            <a:endParaRPr lang="en-US" altLang="zh-TW" dirty="0" smtClean="0">
              <a:solidFill>
                <a:prstClr val="white"/>
              </a:solidFill>
            </a:endParaRPr>
          </a:p>
          <a:p>
            <a:pPr algn="ctr"/>
            <a:r>
              <a:rPr lang="zh-TW" altLang="en-US" dirty="0" smtClean="0">
                <a:solidFill>
                  <a:prstClr val="white"/>
                </a:solidFill>
              </a:rPr>
              <a:t>規劃系統產出</a:t>
            </a:r>
            <a:endParaRPr lang="zh-TW" altLang="en-US" dirty="0">
              <a:solidFill>
                <a:prstClr val="white"/>
              </a:solidFill>
            </a:endParaRPr>
          </a:p>
        </p:txBody>
      </p:sp>
      <p:cxnSp>
        <p:nvCxnSpPr>
          <p:cNvPr id="12" name="直線單箭頭接點 11"/>
          <p:cNvCxnSpPr/>
          <p:nvPr/>
        </p:nvCxnSpPr>
        <p:spPr>
          <a:xfrm>
            <a:off x="4788024" y="2132856"/>
            <a:ext cx="0" cy="59169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4788024" y="4012880"/>
            <a:ext cx="0" cy="59169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2830011" y="2996952"/>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a:off x="2830011" y="3645024"/>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5894521" y="3003312"/>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5894521" y="3651384"/>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圓角矩形 16"/>
          <p:cNvSpPr/>
          <p:nvPr/>
        </p:nvSpPr>
        <p:spPr>
          <a:xfrm>
            <a:off x="2445456" y="291986"/>
            <a:ext cx="4718831" cy="499911"/>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zh-TW" altLang="en-US" sz="2800" b="1" dirty="0" smtClean="0">
                <a:solidFill>
                  <a:prstClr val="black"/>
                </a:solidFill>
                <a:ea typeface="標楷體" pitchFamily="65" charset="-120"/>
              </a:rPr>
              <a:t>溫室設計專家知識系統規劃</a:t>
            </a:r>
            <a:endParaRPr lang="zh-TW" altLang="en-US" sz="2800" b="1" dirty="0">
              <a:solidFill>
                <a:prstClr val="black"/>
              </a:solidFill>
              <a:ea typeface="標楷體" pitchFamily="65" charset="-120"/>
            </a:endParaRPr>
          </a:p>
        </p:txBody>
      </p:sp>
    </p:spTree>
    <p:extLst>
      <p:ext uri="{BB962C8B-B14F-4D97-AF65-F5344CB8AC3E}">
        <p14:creationId xmlns:p14="http://schemas.microsoft.com/office/powerpoint/2010/main" val="38348454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62</a:t>
            </a:fld>
            <a:endParaRPr lang="zh-TW" altLang="en-US">
              <a:solidFill>
                <a:prstClr val="black">
                  <a:tint val="75000"/>
                </a:prstClr>
              </a:solidFill>
            </a:endParaRPr>
          </a:p>
        </p:txBody>
      </p:sp>
      <p:sp>
        <p:nvSpPr>
          <p:cNvPr id="3" name="矩形 2"/>
          <p:cNvSpPr/>
          <p:nvPr/>
        </p:nvSpPr>
        <p:spPr>
          <a:xfrm>
            <a:off x="3923928" y="1268760"/>
            <a:ext cx="1728192" cy="1076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溫室技術</a:t>
            </a:r>
            <a:endParaRPr lang="en-US" altLang="zh-TW" dirty="0" smtClean="0">
              <a:solidFill>
                <a:prstClr val="white"/>
              </a:solidFill>
            </a:endParaRPr>
          </a:p>
          <a:p>
            <a:pPr algn="ctr"/>
            <a:r>
              <a:rPr lang="zh-TW" altLang="en-US" dirty="0" smtClean="0">
                <a:solidFill>
                  <a:prstClr val="white"/>
                </a:solidFill>
              </a:rPr>
              <a:t>資料庫</a:t>
            </a:r>
            <a:endParaRPr lang="zh-TW" altLang="en-US" dirty="0">
              <a:solidFill>
                <a:prstClr val="white"/>
              </a:solidFill>
            </a:endParaRPr>
          </a:p>
        </p:txBody>
      </p:sp>
      <p:sp>
        <p:nvSpPr>
          <p:cNvPr id="4" name="矩形 3"/>
          <p:cNvSpPr/>
          <p:nvPr/>
        </p:nvSpPr>
        <p:spPr>
          <a:xfrm>
            <a:off x="3957672" y="5153239"/>
            <a:ext cx="1728192" cy="1490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a:t>
            </a:r>
            <a:r>
              <a:rPr lang="zh-TW" altLang="en-US" dirty="0">
                <a:solidFill>
                  <a:prstClr val="white"/>
                </a:solidFill>
              </a:rPr>
              <a:t>技術</a:t>
            </a:r>
            <a:endParaRPr lang="en-US" altLang="zh-TW" dirty="0" smtClean="0">
              <a:solidFill>
                <a:prstClr val="white"/>
              </a:solidFill>
            </a:endParaRPr>
          </a:p>
          <a:p>
            <a:pPr algn="ctr"/>
            <a:r>
              <a:rPr lang="zh-TW" altLang="en-US" dirty="0" smtClean="0">
                <a:solidFill>
                  <a:prstClr val="white"/>
                </a:solidFill>
              </a:rPr>
              <a:t>知識庫</a:t>
            </a:r>
            <a:endParaRPr lang="zh-TW" altLang="en-US" dirty="0">
              <a:solidFill>
                <a:prstClr val="white"/>
              </a:solidFill>
            </a:endParaRPr>
          </a:p>
        </p:txBody>
      </p:sp>
      <p:sp>
        <p:nvSpPr>
          <p:cNvPr id="5" name="矩形 4"/>
          <p:cNvSpPr/>
          <p:nvPr/>
        </p:nvSpPr>
        <p:spPr>
          <a:xfrm>
            <a:off x="911040" y="2833352"/>
            <a:ext cx="178875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農民溫室</a:t>
            </a:r>
            <a:endParaRPr lang="en-US" altLang="zh-TW" dirty="0" smtClean="0">
              <a:solidFill>
                <a:prstClr val="white"/>
              </a:solidFill>
            </a:endParaRPr>
          </a:p>
          <a:p>
            <a:pPr algn="ctr"/>
            <a:r>
              <a:rPr lang="zh-TW" altLang="en-US" dirty="0" smtClean="0">
                <a:solidFill>
                  <a:prstClr val="white"/>
                </a:solidFill>
              </a:rPr>
              <a:t>規劃系統介面</a:t>
            </a:r>
            <a:endParaRPr lang="zh-TW" altLang="en-US" dirty="0">
              <a:solidFill>
                <a:prstClr val="white"/>
              </a:solidFill>
            </a:endParaRPr>
          </a:p>
        </p:txBody>
      </p:sp>
      <p:sp>
        <p:nvSpPr>
          <p:cNvPr id="6" name="矩形 5"/>
          <p:cNvSpPr/>
          <p:nvPr/>
        </p:nvSpPr>
        <p:spPr>
          <a:xfrm>
            <a:off x="911040" y="3841464"/>
            <a:ext cx="1804528" cy="879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溫室設計</a:t>
            </a:r>
            <a:endParaRPr lang="en-US" altLang="zh-TW" dirty="0" smtClean="0">
              <a:solidFill>
                <a:prstClr val="white"/>
              </a:solidFill>
            </a:endParaRPr>
          </a:p>
          <a:p>
            <a:pPr algn="ctr"/>
            <a:r>
              <a:rPr lang="zh-TW" altLang="en-US" dirty="0" smtClean="0">
                <a:solidFill>
                  <a:prstClr val="white"/>
                </a:solidFill>
              </a:rPr>
              <a:t>規劃系統介面</a:t>
            </a:r>
            <a:endParaRPr lang="zh-TW" altLang="en-US" dirty="0">
              <a:solidFill>
                <a:prstClr val="white"/>
              </a:solidFill>
            </a:endParaRPr>
          </a:p>
        </p:txBody>
      </p:sp>
      <p:sp>
        <p:nvSpPr>
          <p:cNvPr id="7" name="矩形 6"/>
          <p:cNvSpPr/>
          <p:nvPr/>
        </p:nvSpPr>
        <p:spPr>
          <a:xfrm>
            <a:off x="3957672" y="3209024"/>
            <a:ext cx="1728192" cy="1061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溫室專家輔助</a:t>
            </a:r>
            <a:endParaRPr lang="en-US" altLang="zh-TW" dirty="0" smtClean="0">
              <a:solidFill>
                <a:prstClr val="white"/>
              </a:solidFill>
            </a:endParaRPr>
          </a:p>
          <a:p>
            <a:pPr algn="ctr"/>
            <a:r>
              <a:rPr lang="zh-TW" altLang="en-US" dirty="0" smtClean="0">
                <a:solidFill>
                  <a:prstClr val="white"/>
                </a:solidFill>
              </a:rPr>
              <a:t>設計系統</a:t>
            </a:r>
            <a:endParaRPr lang="zh-TW" altLang="en-US" dirty="0">
              <a:solidFill>
                <a:prstClr val="white"/>
              </a:solidFill>
            </a:endParaRPr>
          </a:p>
        </p:txBody>
      </p:sp>
      <p:sp>
        <p:nvSpPr>
          <p:cNvPr id="9" name="矩形 8"/>
          <p:cNvSpPr/>
          <p:nvPr/>
        </p:nvSpPr>
        <p:spPr>
          <a:xfrm>
            <a:off x="6876257" y="2776976"/>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農民溫室</a:t>
            </a:r>
            <a:endParaRPr lang="en-US" altLang="zh-TW" dirty="0" smtClean="0">
              <a:solidFill>
                <a:prstClr val="white"/>
              </a:solidFill>
            </a:endParaRPr>
          </a:p>
          <a:p>
            <a:pPr algn="ctr"/>
            <a:r>
              <a:rPr lang="zh-TW" altLang="en-US" dirty="0" smtClean="0">
                <a:solidFill>
                  <a:prstClr val="white"/>
                </a:solidFill>
              </a:rPr>
              <a:t>規劃系統產出</a:t>
            </a:r>
            <a:endParaRPr lang="zh-TW" altLang="en-US" dirty="0">
              <a:solidFill>
                <a:prstClr val="white"/>
              </a:solidFill>
            </a:endParaRPr>
          </a:p>
        </p:txBody>
      </p:sp>
      <p:sp>
        <p:nvSpPr>
          <p:cNvPr id="10" name="矩形 9"/>
          <p:cNvSpPr/>
          <p:nvPr/>
        </p:nvSpPr>
        <p:spPr>
          <a:xfrm>
            <a:off x="6885449" y="3792904"/>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溫室設計</a:t>
            </a:r>
            <a:endParaRPr lang="en-US" altLang="zh-TW" dirty="0" smtClean="0">
              <a:solidFill>
                <a:prstClr val="white"/>
              </a:solidFill>
            </a:endParaRPr>
          </a:p>
          <a:p>
            <a:pPr algn="ctr"/>
            <a:r>
              <a:rPr lang="zh-TW" altLang="en-US" dirty="0" smtClean="0">
                <a:solidFill>
                  <a:prstClr val="white"/>
                </a:solidFill>
              </a:rPr>
              <a:t>規劃系統產出</a:t>
            </a:r>
            <a:endParaRPr lang="zh-TW" altLang="en-US" dirty="0">
              <a:solidFill>
                <a:prstClr val="white"/>
              </a:solidFill>
            </a:endParaRPr>
          </a:p>
        </p:txBody>
      </p:sp>
      <p:cxnSp>
        <p:nvCxnSpPr>
          <p:cNvPr id="12" name="直線單箭頭接點 11"/>
          <p:cNvCxnSpPr/>
          <p:nvPr/>
        </p:nvCxnSpPr>
        <p:spPr>
          <a:xfrm>
            <a:off x="4788024" y="2488944"/>
            <a:ext cx="0" cy="59169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4788024" y="4368968"/>
            <a:ext cx="0" cy="59169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2830011" y="3353040"/>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a:off x="2830011" y="4001112"/>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5894521" y="3359400"/>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5894521" y="4007472"/>
            <a:ext cx="877894"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760685" y="1696856"/>
            <a:ext cx="2339707" cy="310701"/>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流體動力</a:t>
            </a:r>
            <a:r>
              <a:rPr lang="en-US" altLang="zh-TW" dirty="0" smtClean="0">
                <a:solidFill>
                  <a:schemeClr val="tx1"/>
                </a:solidFill>
              </a:rPr>
              <a:t>(CFD)</a:t>
            </a:r>
            <a:endParaRPr lang="zh-TW" altLang="en-US" dirty="0">
              <a:solidFill>
                <a:schemeClr val="tx1"/>
              </a:solidFill>
            </a:endParaRPr>
          </a:p>
        </p:txBody>
      </p:sp>
      <p:sp>
        <p:nvSpPr>
          <p:cNvPr id="18" name="矩形 17"/>
          <p:cNvSpPr/>
          <p:nvPr/>
        </p:nvSpPr>
        <p:spPr>
          <a:xfrm>
            <a:off x="5760685" y="1268760"/>
            <a:ext cx="2339707" cy="333418"/>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材料技術分</a:t>
            </a:r>
            <a:r>
              <a:rPr lang="zh-TW" altLang="en-US" dirty="0">
                <a:solidFill>
                  <a:schemeClr val="tx1"/>
                </a:solidFill>
              </a:rPr>
              <a:t>析</a:t>
            </a:r>
          </a:p>
        </p:txBody>
      </p:sp>
      <p:sp>
        <p:nvSpPr>
          <p:cNvPr id="19" name="矩形 18"/>
          <p:cNvSpPr/>
          <p:nvPr/>
        </p:nvSpPr>
        <p:spPr>
          <a:xfrm>
            <a:off x="5760685" y="2084320"/>
            <a:ext cx="2339707" cy="260608"/>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結構工程分析</a:t>
            </a:r>
            <a:r>
              <a:rPr lang="en-US" altLang="zh-TW" dirty="0" smtClean="0">
                <a:solidFill>
                  <a:schemeClr val="tx1"/>
                </a:solidFill>
              </a:rPr>
              <a:t>(CAE)</a:t>
            </a:r>
            <a:endParaRPr lang="zh-TW" altLang="en-US" dirty="0">
              <a:solidFill>
                <a:schemeClr val="tx1"/>
              </a:solidFill>
            </a:endParaRPr>
          </a:p>
        </p:txBody>
      </p:sp>
      <p:sp>
        <p:nvSpPr>
          <p:cNvPr id="23" name="矩形 22"/>
          <p:cNvSpPr/>
          <p:nvPr/>
        </p:nvSpPr>
        <p:spPr>
          <a:xfrm>
            <a:off x="5895791" y="5201519"/>
            <a:ext cx="1991087" cy="426641"/>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規劃設計知識庫</a:t>
            </a:r>
            <a:endParaRPr lang="en-US" altLang="zh-TW" dirty="0" smtClean="0">
              <a:solidFill>
                <a:schemeClr val="tx1"/>
              </a:solidFill>
            </a:endParaRPr>
          </a:p>
        </p:txBody>
      </p:sp>
      <p:sp>
        <p:nvSpPr>
          <p:cNvPr id="24" name="矩形 23"/>
          <p:cNvSpPr/>
          <p:nvPr/>
        </p:nvSpPr>
        <p:spPr>
          <a:xfrm>
            <a:off x="5895791" y="5696902"/>
            <a:ext cx="1991087" cy="426641"/>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材料</a:t>
            </a:r>
            <a:r>
              <a:rPr lang="zh-TW" altLang="en-US" dirty="0">
                <a:solidFill>
                  <a:schemeClr val="tx1"/>
                </a:solidFill>
              </a:rPr>
              <a:t>製造</a:t>
            </a:r>
            <a:r>
              <a:rPr lang="zh-TW" altLang="en-US" dirty="0" smtClean="0">
                <a:solidFill>
                  <a:schemeClr val="tx1"/>
                </a:solidFill>
              </a:rPr>
              <a:t>知識庫</a:t>
            </a:r>
            <a:endParaRPr lang="en-US" altLang="zh-TW" dirty="0" smtClean="0">
              <a:solidFill>
                <a:schemeClr val="tx1"/>
              </a:solidFill>
            </a:endParaRPr>
          </a:p>
        </p:txBody>
      </p:sp>
      <p:sp>
        <p:nvSpPr>
          <p:cNvPr id="25" name="矩形 24"/>
          <p:cNvSpPr/>
          <p:nvPr/>
        </p:nvSpPr>
        <p:spPr>
          <a:xfrm>
            <a:off x="5895791" y="6217056"/>
            <a:ext cx="1991087" cy="426641"/>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施工</a:t>
            </a:r>
            <a:r>
              <a:rPr lang="zh-TW" altLang="en-US" dirty="0">
                <a:solidFill>
                  <a:schemeClr val="tx1"/>
                </a:solidFill>
              </a:rPr>
              <a:t>組裝</a:t>
            </a:r>
            <a:r>
              <a:rPr lang="zh-TW" altLang="en-US" dirty="0" smtClean="0">
                <a:solidFill>
                  <a:schemeClr val="tx1"/>
                </a:solidFill>
              </a:rPr>
              <a:t>知識庫</a:t>
            </a:r>
            <a:endParaRPr lang="en-US" altLang="zh-TW" dirty="0" smtClean="0">
              <a:solidFill>
                <a:schemeClr val="tx1"/>
              </a:solidFill>
            </a:endParaRPr>
          </a:p>
        </p:txBody>
      </p:sp>
      <p:sp>
        <p:nvSpPr>
          <p:cNvPr id="26" name="圓角矩形 25"/>
          <p:cNvSpPr/>
          <p:nvPr/>
        </p:nvSpPr>
        <p:spPr>
          <a:xfrm>
            <a:off x="2445456" y="291986"/>
            <a:ext cx="4718831" cy="499911"/>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89153" tIns="44575" rIns="89153" bIns="44575" rtlCol="0" anchor="ctr"/>
          <a:lstStyle/>
          <a:p>
            <a:pPr algn="ctr"/>
            <a:r>
              <a:rPr lang="zh-TW" altLang="en-US" sz="2800" b="1" dirty="0" smtClean="0">
                <a:solidFill>
                  <a:prstClr val="black"/>
                </a:solidFill>
                <a:ea typeface="標楷體" pitchFamily="65" charset="-120"/>
              </a:rPr>
              <a:t>溫室設計專家知識系統規劃</a:t>
            </a:r>
            <a:endParaRPr lang="zh-TW" altLang="en-US" sz="2800" b="1" dirty="0">
              <a:solidFill>
                <a:prstClr val="black"/>
              </a:solidFill>
              <a:ea typeface="標楷體" pitchFamily="65" charset="-120"/>
            </a:endParaRPr>
          </a:p>
        </p:txBody>
      </p:sp>
    </p:spTree>
    <p:extLst>
      <p:ext uri="{BB962C8B-B14F-4D97-AF65-F5344CB8AC3E}">
        <p14:creationId xmlns:p14="http://schemas.microsoft.com/office/powerpoint/2010/main" val="17239201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63</a:t>
            </a:fld>
            <a:endParaRPr lang="zh-TW" altLang="en-US" dirty="0">
              <a:solidFill>
                <a:prstClr val="black">
                  <a:tint val="75000"/>
                </a:prstClr>
              </a:solidFill>
            </a:endParaRPr>
          </a:p>
        </p:txBody>
      </p:sp>
      <p:sp>
        <p:nvSpPr>
          <p:cNvPr id="3" name="矩形 2"/>
          <p:cNvSpPr/>
          <p:nvPr/>
        </p:nvSpPr>
        <p:spPr>
          <a:xfrm>
            <a:off x="827584" y="814574"/>
            <a:ext cx="1656184" cy="86409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rPr>
              <a:t>農民溫室規劃專家</a:t>
            </a:r>
            <a:r>
              <a:rPr lang="zh-TW" altLang="en-US" b="1" dirty="0">
                <a:solidFill>
                  <a:prstClr val="black"/>
                </a:solidFill>
              </a:rPr>
              <a:t>知識</a:t>
            </a:r>
            <a:r>
              <a:rPr lang="zh-TW" altLang="en-US" b="1" dirty="0" smtClean="0">
                <a:solidFill>
                  <a:prstClr val="black"/>
                </a:solidFill>
              </a:rPr>
              <a:t>系統</a:t>
            </a:r>
            <a:endParaRPr lang="zh-TW" altLang="en-US" b="1" dirty="0">
              <a:solidFill>
                <a:prstClr val="black"/>
              </a:solidFill>
            </a:endParaRPr>
          </a:p>
        </p:txBody>
      </p:sp>
      <p:sp>
        <p:nvSpPr>
          <p:cNvPr id="4" name="矩形 3"/>
          <p:cNvSpPr/>
          <p:nvPr/>
        </p:nvSpPr>
        <p:spPr>
          <a:xfrm>
            <a:off x="683568" y="3071774"/>
            <a:ext cx="1656184" cy="86409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溫室規劃設計</a:t>
            </a:r>
            <a:endParaRPr lang="en-US" altLang="zh-TW" dirty="0" smtClean="0">
              <a:solidFill>
                <a:prstClr val="white"/>
              </a:solidFill>
            </a:endParaRPr>
          </a:p>
          <a:p>
            <a:pPr algn="ctr"/>
            <a:r>
              <a:rPr lang="zh-TW" altLang="en-US" dirty="0" smtClean="0">
                <a:solidFill>
                  <a:prstClr val="white"/>
                </a:solidFill>
              </a:rPr>
              <a:t>專家</a:t>
            </a:r>
            <a:r>
              <a:rPr lang="zh-TW" altLang="en-US" dirty="0">
                <a:solidFill>
                  <a:prstClr val="white"/>
                </a:solidFill>
              </a:rPr>
              <a:t>知識</a:t>
            </a:r>
            <a:r>
              <a:rPr lang="zh-TW" altLang="en-US" dirty="0" smtClean="0">
                <a:solidFill>
                  <a:prstClr val="white"/>
                </a:solidFill>
              </a:rPr>
              <a:t>系統</a:t>
            </a:r>
            <a:endParaRPr lang="zh-TW" altLang="en-US" dirty="0">
              <a:solidFill>
                <a:prstClr val="white"/>
              </a:solidFill>
            </a:endParaRPr>
          </a:p>
        </p:txBody>
      </p:sp>
      <p:sp>
        <p:nvSpPr>
          <p:cNvPr id="5" name="矩形 4"/>
          <p:cNvSpPr/>
          <p:nvPr/>
        </p:nvSpPr>
        <p:spPr>
          <a:xfrm>
            <a:off x="4429813" y="2243975"/>
            <a:ext cx="1440160" cy="6480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black"/>
                </a:solidFill>
              </a:rPr>
              <a:t>總成本</a:t>
            </a:r>
            <a:endParaRPr lang="zh-TW" altLang="en-US" dirty="0">
              <a:solidFill>
                <a:prstClr val="black"/>
              </a:solidFill>
            </a:endParaRPr>
          </a:p>
        </p:txBody>
      </p:sp>
      <p:sp>
        <p:nvSpPr>
          <p:cNvPr id="6" name="矩形 5"/>
          <p:cNvSpPr/>
          <p:nvPr/>
        </p:nvSpPr>
        <p:spPr>
          <a:xfrm>
            <a:off x="2896270" y="2265102"/>
            <a:ext cx="1440160" cy="6480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black"/>
                </a:solidFill>
              </a:rPr>
              <a:t>總工期</a:t>
            </a:r>
            <a:endParaRPr lang="zh-TW" altLang="en-US" dirty="0">
              <a:solidFill>
                <a:prstClr val="black"/>
              </a:solidFill>
            </a:endParaRPr>
          </a:p>
        </p:txBody>
      </p:sp>
      <p:sp>
        <p:nvSpPr>
          <p:cNvPr id="7" name="矩形 6"/>
          <p:cNvSpPr/>
          <p:nvPr/>
        </p:nvSpPr>
        <p:spPr>
          <a:xfrm>
            <a:off x="5950227" y="1517481"/>
            <a:ext cx="1440160" cy="6480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black"/>
                </a:solidFill>
              </a:rPr>
              <a:t>耐風等</a:t>
            </a:r>
            <a:r>
              <a:rPr lang="zh-TW" altLang="en-US" dirty="0">
                <a:solidFill>
                  <a:prstClr val="black"/>
                </a:solidFill>
              </a:rPr>
              <a:t>級</a:t>
            </a:r>
          </a:p>
        </p:txBody>
      </p:sp>
      <p:sp>
        <p:nvSpPr>
          <p:cNvPr id="8" name="矩形 7"/>
          <p:cNvSpPr/>
          <p:nvPr/>
        </p:nvSpPr>
        <p:spPr>
          <a:xfrm>
            <a:off x="5979276" y="2233287"/>
            <a:ext cx="1440160" cy="6480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black"/>
                </a:solidFill>
              </a:rPr>
              <a:t>使用</a:t>
            </a:r>
            <a:r>
              <a:rPr lang="zh-TW" altLang="en-US" dirty="0">
                <a:solidFill>
                  <a:prstClr val="black"/>
                </a:solidFill>
              </a:rPr>
              <a:t>壽命</a:t>
            </a:r>
          </a:p>
        </p:txBody>
      </p:sp>
      <p:sp>
        <p:nvSpPr>
          <p:cNvPr id="9" name="矩形 8"/>
          <p:cNvSpPr/>
          <p:nvPr/>
        </p:nvSpPr>
        <p:spPr>
          <a:xfrm>
            <a:off x="4367198" y="790590"/>
            <a:ext cx="1440160" cy="6480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black"/>
                </a:solidFill>
              </a:rPr>
              <a:t>型式選</a:t>
            </a:r>
            <a:r>
              <a:rPr lang="zh-TW" altLang="en-US" dirty="0">
                <a:solidFill>
                  <a:prstClr val="black"/>
                </a:solidFill>
              </a:rPr>
              <a:t>擇</a:t>
            </a:r>
          </a:p>
        </p:txBody>
      </p:sp>
      <p:sp>
        <p:nvSpPr>
          <p:cNvPr id="10" name="矩形 9"/>
          <p:cNvSpPr/>
          <p:nvPr/>
        </p:nvSpPr>
        <p:spPr>
          <a:xfrm>
            <a:off x="2867641" y="814574"/>
            <a:ext cx="1440160" cy="6480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black"/>
                </a:solidFill>
              </a:rPr>
              <a:t>平面分</a:t>
            </a:r>
            <a:r>
              <a:rPr lang="zh-TW" altLang="en-US" dirty="0">
                <a:solidFill>
                  <a:prstClr val="black"/>
                </a:solidFill>
              </a:rPr>
              <a:t>布</a:t>
            </a:r>
          </a:p>
        </p:txBody>
      </p:sp>
      <p:sp>
        <p:nvSpPr>
          <p:cNvPr id="11" name="矩形 10"/>
          <p:cNvSpPr/>
          <p:nvPr/>
        </p:nvSpPr>
        <p:spPr>
          <a:xfrm>
            <a:off x="2902228" y="1558666"/>
            <a:ext cx="1440160" cy="6480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black"/>
                </a:solidFill>
              </a:rPr>
              <a:t>材</a:t>
            </a:r>
            <a:r>
              <a:rPr lang="zh-TW" altLang="en-US" dirty="0">
                <a:solidFill>
                  <a:prstClr val="black"/>
                </a:solidFill>
              </a:rPr>
              <a:t>料</a:t>
            </a:r>
            <a:r>
              <a:rPr lang="zh-TW" altLang="en-US" dirty="0" smtClean="0">
                <a:solidFill>
                  <a:prstClr val="black"/>
                </a:solidFill>
              </a:rPr>
              <a:t>選擇</a:t>
            </a:r>
            <a:endParaRPr lang="zh-TW" altLang="en-US" dirty="0">
              <a:solidFill>
                <a:prstClr val="black"/>
              </a:solidFill>
            </a:endParaRPr>
          </a:p>
        </p:txBody>
      </p:sp>
      <p:sp>
        <p:nvSpPr>
          <p:cNvPr id="12" name="矩形 11"/>
          <p:cNvSpPr/>
          <p:nvPr/>
        </p:nvSpPr>
        <p:spPr>
          <a:xfrm>
            <a:off x="5950227" y="792966"/>
            <a:ext cx="1440160" cy="6480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black"/>
                </a:solidFill>
              </a:rPr>
              <a:t>披覆</a:t>
            </a:r>
            <a:r>
              <a:rPr lang="zh-TW" altLang="en-US" dirty="0">
                <a:solidFill>
                  <a:prstClr val="black"/>
                </a:solidFill>
              </a:rPr>
              <a:t>選擇</a:t>
            </a:r>
          </a:p>
        </p:txBody>
      </p:sp>
      <p:sp>
        <p:nvSpPr>
          <p:cNvPr id="13" name="矩形 12"/>
          <p:cNvSpPr/>
          <p:nvPr/>
        </p:nvSpPr>
        <p:spPr>
          <a:xfrm>
            <a:off x="2871493" y="5239568"/>
            <a:ext cx="1440160" cy="64807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總成本</a:t>
            </a:r>
            <a:endParaRPr lang="zh-TW" altLang="en-US" dirty="0">
              <a:solidFill>
                <a:prstClr val="white"/>
              </a:solidFill>
            </a:endParaRPr>
          </a:p>
        </p:txBody>
      </p:sp>
      <p:sp>
        <p:nvSpPr>
          <p:cNvPr id="14" name="矩形 13"/>
          <p:cNvSpPr/>
          <p:nvPr/>
        </p:nvSpPr>
        <p:spPr>
          <a:xfrm>
            <a:off x="2896410" y="5964832"/>
            <a:ext cx="1440160" cy="64807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總工期</a:t>
            </a:r>
            <a:endParaRPr lang="zh-TW" altLang="en-US" dirty="0">
              <a:solidFill>
                <a:prstClr val="white"/>
              </a:solidFill>
            </a:endParaRPr>
          </a:p>
        </p:txBody>
      </p:sp>
      <p:sp>
        <p:nvSpPr>
          <p:cNvPr id="15" name="矩形 14"/>
          <p:cNvSpPr/>
          <p:nvPr/>
        </p:nvSpPr>
        <p:spPr>
          <a:xfrm>
            <a:off x="4431038" y="4548030"/>
            <a:ext cx="1670130" cy="64807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耐風等</a:t>
            </a:r>
            <a:r>
              <a:rPr lang="zh-TW" altLang="en-US" dirty="0">
                <a:solidFill>
                  <a:prstClr val="white"/>
                </a:solidFill>
              </a:rPr>
              <a:t>級</a:t>
            </a:r>
          </a:p>
        </p:txBody>
      </p:sp>
      <p:sp>
        <p:nvSpPr>
          <p:cNvPr id="16" name="矩形 15"/>
          <p:cNvSpPr/>
          <p:nvPr/>
        </p:nvSpPr>
        <p:spPr>
          <a:xfrm>
            <a:off x="6173103" y="4512316"/>
            <a:ext cx="1620509" cy="64807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使用</a:t>
            </a:r>
            <a:r>
              <a:rPr lang="zh-TW" altLang="en-US" dirty="0">
                <a:solidFill>
                  <a:prstClr val="white"/>
                </a:solidFill>
              </a:rPr>
              <a:t>壽命</a:t>
            </a:r>
          </a:p>
        </p:txBody>
      </p:sp>
      <p:sp>
        <p:nvSpPr>
          <p:cNvPr id="17" name="矩形 16"/>
          <p:cNvSpPr/>
          <p:nvPr/>
        </p:nvSpPr>
        <p:spPr>
          <a:xfrm>
            <a:off x="4408578" y="3071774"/>
            <a:ext cx="1670130" cy="64807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型式設計</a:t>
            </a:r>
            <a:endParaRPr lang="zh-TW" altLang="en-US" dirty="0">
              <a:solidFill>
                <a:prstClr val="white"/>
              </a:solidFill>
            </a:endParaRPr>
          </a:p>
        </p:txBody>
      </p:sp>
      <p:sp>
        <p:nvSpPr>
          <p:cNvPr id="18" name="矩形 17"/>
          <p:cNvSpPr/>
          <p:nvPr/>
        </p:nvSpPr>
        <p:spPr>
          <a:xfrm>
            <a:off x="2855030" y="3063776"/>
            <a:ext cx="1440160" cy="64807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平面設計</a:t>
            </a:r>
            <a:endParaRPr lang="zh-TW" altLang="en-US" dirty="0">
              <a:solidFill>
                <a:prstClr val="white"/>
              </a:solidFill>
            </a:endParaRPr>
          </a:p>
        </p:txBody>
      </p:sp>
      <p:sp>
        <p:nvSpPr>
          <p:cNvPr id="19" name="矩形 18"/>
          <p:cNvSpPr/>
          <p:nvPr/>
        </p:nvSpPr>
        <p:spPr>
          <a:xfrm>
            <a:off x="2822982" y="3789040"/>
            <a:ext cx="1440160" cy="64807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材料設計</a:t>
            </a:r>
            <a:endParaRPr lang="zh-TW" altLang="en-US" dirty="0">
              <a:solidFill>
                <a:prstClr val="white"/>
              </a:solidFill>
            </a:endParaRPr>
          </a:p>
        </p:txBody>
      </p:sp>
      <p:sp>
        <p:nvSpPr>
          <p:cNvPr id="20" name="矩形 19"/>
          <p:cNvSpPr/>
          <p:nvPr/>
        </p:nvSpPr>
        <p:spPr>
          <a:xfrm>
            <a:off x="6192096" y="3063776"/>
            <a:ext cx="1620509" cy="64807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披覆設計</a:t>
            </a:r>
            <a:endParaRPr lang="zh-TW" altLang="en-US" dirty="0">
              <a:solidFill>
                <a:prstClr val="white"/>
              </a:solidFill>
            </a:endParaRPr>
          </a:p>
        </p:txBody>
      </p:sp>
      <p:sp>
        <p:nvSpPr>
          <p:cNvPr id="21" name="矩形 20"/>
          <p:cNvSpPr/>
          <p:nvPr/>
        </p:nvSpPr>
        <p:spPr>
          <a:xfrm>
            <a:off x="4408578" y="3789040"/>
            <a:ext cx="1670130" cy="64807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prstClr val="white"/>
                </a:solidFill>
              </a:rPr>
              <a:t>載</a:t>
            </a:r>
            <a:r>
              <a:rPr lang="zh-TW" altLang="en-US" dirty="0" smtClean="0">
                <a:solidFill>
                  <a:prstClr val="white"/>
                </a:solidFill>
              </a:rPr>
              <a:t>重設計</a:t>
            </a:r>
            <a:endParaRPr lang="zh-TW" altLang="en-US" dirty="0">
              <a:solidFill>
                <a:prstClr val="white"/>
              </a:solidFill>
            </a:endParaRPr>
          </a:p>
        </p:txBody>
      </p:sp>
      <p:sp>
        <p:nvSpPr>
          <p:cNvPr id="22" name="矩形 21"/>
          <p:cNvSpPr/>
          <p:nvPr/>
        </p:nvSpPr>
        <p:spPr>
          <a:xfrm>
            <a:off x="4391462" y="1519012"/>
            <a:ext cx="1440160" cy="6480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black"/>
                </a:solidFill>
              </a:rPr>
              <a:t>光遮蔽率</a:t>
            </a:r>
            <a:endParaRPr lang="zh-TW" altLang="en-US" dirty="0">
              <a:solidFill>
                <a:prstClr val="black"/>
              </a:solidFill>
            </a:endParaRPr>
          </a:p>
        </p:txBody>
      </p:sp>
      <p:sp>
        <p:nvSpPr>
          <p:cNvPr id="23" name="矩形 22"/>
          <p:cNvSpPr/>
          <p:nvPr/>
        </p:nvSpPr>
        <p:spPr>
          <a:xfrm>
            <a:off x="6173102" y="3796510"/>
            <a:ext cx="1620509" cy="64807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prstClr val="white"/>
                </a:solidFill>
              </a:rPr>
              <a:t>結構</a:t>
            </a:r>
            <a:r>
              <a:rPr lang="zh-TW" altLang="en-US" dirty="0" smtClean="0">
                <a:solidFill>
                  <a:prstClr val="white"/>
                </a:solidFill>
              </a:rPr>
              <a:t>設計</a:t>
            </a:r>
            <a:endParaRPr lang="zh-TW" altLang="en-US" dirty="0">
              <a:solidFill>
                <a:prstClr val="white"/>
              </a:solidFill>
            </a:endParaRPr>
          </a:p>
        </p:txBody>
      </p:sp>
      <p:sp>
        <p:nvSpPr>
          <p:cNvPr id="24" name="矩形 23"/>
          <p:cNvSpPr/>
          <p:nvPr/>
        </p:nvSpPr>
        <p:spPr>
          <a:xfrm>
            <a:off x="2843153" y="4512316"/>
            <a:ext cx="1440160" cy="64807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基礎設</a:t>
            </a:r>
            <a:r>
              <a:rPr lang="zh-TW" altLang="en-US" dirty="0">
                <a:solidFill>
                  <a:prstClr val="white"/>
                </a:solidFill>
              </a:rPr>
              <a:t>計</a:t>
            </a:r>
          </a:p>
        </p:txBody>
      </p:sp>
      <p:sp>
        <p:nvSpPr>
          <p:cNvPr id="25" name="矩形 24"/>
          <p:cNvSpPr/>
          <p:nvPr/>
        </p:nvSpPr>
        <p:spPr>
          <a:xfrm>
            <a:off x="4408578" y="5239568"/>
            <a:ext cx="1675590" cy="64807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材料製造成本</a:t>
            </a:r>
            <a:endParaRPr lang="zh-TW" altLang="en-US" dirty="0">
              <a:solidFill>
                <a:prstClr val="white"/>
              </a:solidFill>
            </a:endParaRPr>
          </a:p>
        </p:txBody>
      </p:sp>
      <p:sp>
        <p:nvSpPr>
          <p:cNvPr id="26" name="矩形 25"/>
          <p:cNvSpPr/>
          <p:nvPr/>
        </p:nvSpPr>
        <p:spPr>
          <a:xfrm>
            <a:off x="6178563" y="5228122"/>
            <a:ext cx="1675590" cy="64807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組裝測試成本</a:t>
            </a:r>
            <a:endParaRPr lang="zh-TW" altLang="en-US" dirty="0">
              <a:solidFill>
                <a:prstClr val="white"/>
              </a:solidFill>
            </a:endParaRPr>
          </a:p>
        </p:txBody>
      </p:sp>
      <p:sp>
        <p:nvSpPr>
          <p:cNvPr id="27" name="矩形 26"/>
          <p:cNvSpPr/>
          <p:nvPr/>
        </p:nvSpPr>
        <p:spPr>
          <a:xfrm>
            <a:off x="4403118" y="5940672"/>
            <a:ext cx="1675590" cy="64807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材料製造工期</a:t>
            </a:r>
            <a:endParaRPr lang="zh-TW" altLang="en-US" dirty="0">
              <a:solidFill>
                <a:prstClr val="white"/>
              </a:solidFill>
            </a:endParaRPr>
          </a:p>
        </p:txBody>
      </p:sp>
      <p:sp>
        <p:nvSpPr>
          <p:cNvPr id="28" name="矩形 27"/>
          <p:cNvSpPr/>
          <p:nvPr/>
        </p:nvSpPr>
        <p:spPr>
          <a:xfrm>
            <a:off x="6173103" y="5929226"/>
            <a:ext cx="1675590" cy="64807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prstClr val="white"/>
                </a:solidFill>
              </a:rPr>
              <a:t>組裝測試工期</a:t>
            </a:r>
            <a:endParaRPr lang="zh-TW" altLang="en-US" dirty="0">
              <a:solidFill>
                <a:prstClr val="white"/>
              </a:solidFill>
            </a:endParaRPr>
          </a:p>
        </p:txBody>
      </p:sp>
      <p:sp>
        <p:nvSpPr>
          <p:cNvPr id="29" name="圓角矩形 28"/>
          <p:cNvSpPr/>
          <p:nvPr/>
        </p:nvSpPr>
        <p:spPr>
          <a:xfrm>
            <a:off x="982048" y="1761229"/>
            <a:ext cx="1368152" cy="4455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選型分析</a:t>
            </a:r>
            <a:endParaRPr lang="zh-TW" altLang="en-US" dirty="0"/>
          </a:p>
        </p:txBody>
      </p:sp>
      <p:sp>
        <p:nvSpPr>
          <p:cNvPr id="30" name="圓角矩形 29"/>
          <p:cNvSpPr/>
          <p:nvPr/>
        </p:nvSpPr>
        <p:spPr>
          <a:xfrm>
            <a:off x="982048" y="2289611"/>
            <a:ext cx="1368152" cy="532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決策比較</a:t>
            </a:r>
            <a:endParaRPr lang="zh-TW" altLang="en-US" dirty="0"/>
          </a:p>
        </p:txBody>
      </p:sp>
      <p:sp>
        <p:nvSpPr>
          <p:cNvPr id="31" name="圓角矩形 30"/>
          <p:cNvSpPr/>
          <p:nvPr/>
        </p:nvSpPr>
        <p:spPr>
          <a:xfrm>
            <a:off x="841439" y="4101379"/>
            <a:ext cx="1368152" cy="599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總體規劃</a:t>
            </a:r>
            <a:endParaRPr lang="zh-TW" altLang="en-US" dirty="0"/>
          </a:p>
        </p:txBody>
      </p:sp>
      <p:sp>
        <p:nvSpPr>
          <p:cNvPr id="32" name="圓角矩形 31"/>
          <p:cNvSpPr/>
          <p:nvPr/>
        </p:nvSpPr>
        <p:spPr>
          <a:xfrm>
            <a:off x="841727" y="4782991"/>
            <a:ext cx="1368152" cy="599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優</a:t>
            </a:r>
            <a:r>
              <a:rPr lang="zh-TW" altLang="en-US" dirty="0"/>
              <a:t>化設計</a:t>
            </a:r>
          </a:p>
        </p:txBody>
      </p:sp>
      <p:sp>
        <p:nvSpPr>
          <p:cNvPr id="33" name="圓角矩形 32"/>
          <p:cNvSpPr/>
          <p:nvPr/>
        </p:nvSpPr>
        <p:spPr>
          <a:xfrm>
            <a:off x="827584" y="5457180"/>
            <a:ext cx="1368152" cy="599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強</a:t>
            </a:r>
            <a:r>
              <a:rPr lang="zh-TW" altLang="en-US" dirty="0" smtClean="0"/>
              <a:t>化</a:t>
            </a:r>
            <a:r>
              <a:rPr lang="zh-TW" altLang="en-US" dirty="0"/>
              <a:t>設計</a:t>
            </a:r>
          </a:p>
        </p:txBody>
      </p:sp>
    </p:spTree>
    <p:extLst>
      <p:ext uri="{BB962C8B-B14F-4D97-AF65-F5344CB8AC3E}">
        <p14:creationId xmlns:p14="http://schemas.microsoft.com/office/powerpoint/2010/main" val="1923312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圓角矩形 15"/>
          <p:cNvSpPr/>
          <p:nvPr/>
        </p:nvSpPr>
        <p:spPr>
          <a:xfrm>
            <a:off x="279041" y="607668"/>
            <a:ext cx="3600402"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smtClean="0">
                <a:solidFill>
                  <a:prstClr val="black"/>
                </a:solidFill>
                <a:latin typeface="Times New Roman" pitchFamily="18" charset="0"/>
                <a:ea typeface="標楷體" pitchFamily="65" charset="-120"/>
                <a:cs typeface="Times New Roman" pitchFamily="18" charset="0"/>
              </a:rPr>
              <a:t>一、全程</a:t>
            </a:r>
            <a:r>
              <a:rPr lang="zh-TW" altLang="en-US" sz="2800" b="1" dirty="0">
                <a:solidFill>
                  <a:prstClr val="black"/>
                </a:solidFill>
                <a:latin typeface="Times New Roman" pitchFamily="18" charset="0"/>
                <a:ea typeface="標楷體" pitchFamily="65" charset="-120"/>
                <a:cs typeface="Times New Roman" pitchFamily="18" charset="0"/>
              </a:rPr>
              <a:t>預定進度：</a:t>
            </a:r>
          </a:p>
        </p:txBody>
      </p:sp>
      <p:sp>
        <p:nvSpPr>
          <p:cNvPr id="5" name="矩形 4"/>
          <p:cNvSpPr/>
          <p:nvPr/>
        </p:nvSpPr>
        <p:spPr>
          <a:xfrm>
            <a:off x="317941" y="1023119"/>
            <a:ext cx="8336880" cy="461665"/>
          </a:xfrm>
          <a:prstGeom prst="rect">
            <a:avLst/>
          </a:prstGeom>
        </p:spPr>
        <p:txBody>
          <a:bodyPr wrap="square">
            <a:spAutoFit/>
          </a:bodyPr>
          <a:lstStyle/>
          <a:p>
            <a:pPr marL="536575" indent="-536575" eaLnBrk="0">
              <a:spcBef>
                <a:spcPts val="600"/>
              </a:spcBef>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一</a:t>
            </a:r>
            <a:r>
              <a:rPr lang="en-US" altLang="zh-TW" sz="2400" b="1" dirty="0">
                <a:solidFill>
                  <a:srgbClr val="0000FF"/>
                </a:solidFill>
                <a:latin typeface="Times New Roman" pitchFamily="18" charset="0"/>
                <a:ea typeface="標楷體" panose="03000509000000000000" pitchFamily="65" charset="-120"/>
                <a:cs typeface="Times New Roman" pitchFamily="18" charset="0"/>
              </a:rPr>
              <a:t>) 109</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年：溫室構造設計專家知識系統開發</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第一期</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endParaRPr lang="zh-TW" altLang="en-US" sz="2400" b="1" dirty="0" smtClean="0">
              <a:solidFill>
                <a:srgbClr val="0000FF"/>
              </a:solidFill>
              <a:latin typeface="Times New Roman" pitchFamily="18" charset="0"/>
              <a:ea typeface="標楷體" panose="03000509000000000000" pitchFamily="65" charset="-120"/>
              <a:cs typeface="Times New Roman" pitchFamily="18" charset="0"/>
            </a:endParaRPr>
          </a:p>
        </p:txBody>
      </p:sp>
      <p:sp>
        <p:nvSpPr>
          <p:cNvPr id="4" name="標題 1"/>
          <p:cNvSpPr txBox="1">
            <a:spLocks/>
          </p:cNvSpPr>
          <p:nvPr/>
        </p:nvSpPr>
        <p:spPr>
          <a:xfrm>
            <a:off x="0" y="102832"/>
            <a:ext cx="9144000" cy="400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200" b="1" dirty="0">
                <a:solidFill>
                  <a:srgbClr val="0000FF"/>
                </a:solidFill>
                <a:latin typeface="Times New Roman" pitchFamily="18" charset="0"/>
                <a:ea typeface="標楷體" panose="03000509000000000000" pitchFamily="65" charset="-120"/>
                <a:cs typeface="Times New Roman" pitchFamily="18" charset="0"/>
              </a:rPr>
              <a:t>貳</a:t>
            </a:r>
            <a:r>
              <a:rPr lang="zh-TW" altLang="en-US" sz="3200" b="1" dirty="0" smtClean="0">
                <a:solidFill>
                  <a:srgbClr val="0000FF"/>
                </a:solidFill>
                <a:latin typeface="Times New Roman" pitchFamily="18" charset="0"/>
                <a:ea typeface="標楷體" panose="03000509000000000000" pitchFamily="65" charset="-120"/>
                <a:cs typeface="Times New Roman" pitchFamily="18" charset="0"/>
              </a:rPr>
              <a:t>、專案</a:t>
            </a:r>
            <a:r>
              <a:rPr lang="zh-TW" altLang="en-US" sz="3200" b="1" dirty="0">
                <a:solidFill>
                  <a:srgbClr val="0000FF"/>
                </a:solidFill>
                <a:latin typeface="Times New Roman" pitchFamily="18" charset="0"/>
                <a:ea typeface="標楷體" panose="03000509000000000000" pitchFamily="65" charset="-120"/>
                <a:cs typeface="Times New Roman" pitchFamily="18" charset="0"/>
              </a:rPr>
              <a:t>管理</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64</a:t>
            </a:fld>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902662884"/>
              </p:ext>
            </p:extLst>
          </p:nvPr>
        </p:nvGraphicFramePr>
        <p:xfrm>
          <a:off x="251520" y="1484785"/>
          <a:ext cx="8640960" cy="5120640"/>
        </p:xfrm>
        <a:graphic>
          <a:graphicData uri="http://schemas.openxmlformats.org/drawingml/2006/table">
            <a:tbl>
              <a:tblPr firstRow="1" firstCol="1" bandRow="1"/>
              <a:tblGrid>
                <a:gridCol w="1681669"/>
                <a:gridCol w="611516"/>
                <a:gridCol w="1315456"/>
                <a:gridCol w="1322920"/>
                <a:gridCol w="1322920"/>
                <a:gridCol w="1322920"/>
                <a:gridCol w="1063559"/>
              </a:tblGrid>
              <a:tr h="115480">
                <a:tc rowSpan="2">
                  <a:txBody>
                    <a:bodyPr/>
                    <a:lstStyle/>
                    <a:p>
                      <a:pPr algn="ctr">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重要工作項目</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工作比重</a:t>
                      </a:r>
                      <a:r>
                        <a:rPr lang="en-US" sz="14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預定進度</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109</a:t>
                      </a:r>
                      <a:r>
                        <a:rPr lang="zh-TW" sz="1400">
                          <a:effectLst/>
                          <a:latin typeface="Times New Roman" panose="02020603050405020304" pitchFamily="18" charset="0"/>
                          <a:ea typeface="標楷體" panose="03000509000000000000" pitchFamily="65" charset="-120"/>
                          <a:cs typeface="Times New Roman" panose="02020603050405020304" pitchFamily="18" charset="0"/>
                        </a:rPr>
                        <a:t>年</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23096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4/17 – 5/31</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6/1-7/30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8/1-9/30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10/1-12/10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rowSpan="2">
                  <a:txBody>
                    <a:bodyPr/>
                    <a:lstStyle/>
                    <a:p>
                      <a:pP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溫室構造材料技術資料庫建立</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err="1">
                          <a:effectLst/>
                          <a:latin typeface="Times New Roman" panose="02020603050405020304" pitchFamily="18" charset="0"/>
                          <a:ea typeface="標楷體" panose="03000509000000000000" pitchFamily="65" charset="-120"/>
                          <a:cs typeface="Times New Roman" panose="02020603050405020304" pitchFamily="18" charset="0"/>
                        </a:rPr>
                        <a:t>工作量或內容</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溫室材料庫資料庫</a:t>
                      </a:r>
                      <a:r>
                        <a:rPr lang="en-US" sz="140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400">
                          <a:effectLst/>
                          <a:latin typeface="Times New Roman" panose="02020603050405020304" pitchFamily="18" charset="0"/>
                          <a:ea typeface="標楷體" panose="03000509000000000000" pitchFamily="65" charset="-120"/>
                          <a:cs typeface="Times New Roman" panose="02020603050405020304" pitchFamily="18" charset="0"/>
                        </a:rPr>
                        <a:t>式</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vMerge="1">
                  <a:txBody>
                    <a:bodyPr/>
                    <a:lstStyle/>
                    <a:p>
                      <a:endParaRPr lang="zh-TW" altLang="en-US"/>
                    </a:p>
                  </a:txBody>
                  <a:tcPr/>
                </a:tc>
                <a:tc vMerge="1">
                  <a:txBody>
                    <a:bodyPr/>
                    <a:lstStyle/>
                    <a:p>
                      <a:endParaRPr lang="zh-TW" altLang="en-US"/>
                    </a:p>
                  </a:txBody>
                  <a:tcPr/>
                </a:tc>
                <a:tc>
                  <a:txBody>
                    <a:bodyPr/>
                    <a:lstStyle/>
                    <a:p>
                      <a:pPr>
                        <a:spcAft>
                          <a:spcPts val="0"/>
                        </a:spcAft>
                      </a:pPr>
                      <a:r>
                        <a:rPr lang="en-US" sz="1400" dirty="0" err="1">
                          <a:effectLst/>
                          <a:latin typeface="Times New Roman" panose="02020603050405020304" pitchFamily="18" charset="0"/>
                          <a:ea typeface="標楷體" panose="03000509000000000000" pitchFamily="65" charset="-120"/>
                          <a:cs typeface="Times New Roman" panose="02020603050405020304" pitchFamily="18" charset="0"/>
                        </a:rPr>
                        <a:t>累計</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p>
                      <a:pPr>
                        <a:spcAft>
                          <a:spcPts val="0"/>
                        </a:spcAft>
                      </a:pPr>
                      <a:r>
                        <a:rPr lang="en-US" sz="1400" dirty="0" err="1">
                          <a:effectLst/>
                          <a:latin typeface="Times New Roman" panose="02020603050405020304" pitchFamily="18" charset="0"/>
                          <a:ea typeface="標楷體" panose="03000509000000000000" pitchFamily="65" charset="-120"/>
                          <a:cs typeface="Times New Roman" panose="02020603050405020304" pitchFamily="18" charset="0"/>
                        </a:rPr>
                        <a:t>百分比</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rowSpan="2">
                  <a:txBody>
                    <a:bodyPr/>
                    <a:lstStyle/>
                    <a:p>
                      <a:pP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溫室構造分析技術資料庫建立</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22.5</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工作量或內容</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溫室分析資料庫</a:t>
                      </a:r>
                      <a:r>
                        <a:rPr lang="en-US" sz="140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400">
                          <a:effectLst/>
                          <a:latin typeface="Times New Roman" panose="02020603050405020304" pitchFamily="18" charset="0"/>
                          <a:ea typeface="標楷體" panose="03000509000000000000" pitchFamily="65" charset="-120"/>
                          <a:cs typeface="Times New Roman" panose="02020603050405020304" pitchFamily="18" charset="0"/>
                        </a:rPr>
                        <a:t>式</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vMerge="1">
                  <a:txBody>
                    <a:bodyPr/>
                    <a:lstStyle/>
                    <a:p>
                      <a:endParaRPr lang="zh-TW" altLang="en-US"/>
                    </a:p>
                  </a:txBody>
                  <a:tcPr/>
                </a:tc>
                <a:tc vMerge="1">
                  <a:txBody>
                    <a:bodyPr/>
                    <a:lstStyle/>
                    <a:p>
                      <a:endParaRPr lang="zh-TW" altLang="en-US"/>
                    </a:p>
                  </a:txBody>
                  <a:tcPr/>
                </a:tc>
                <a:tc>
                  <a:txBody>
                    <a:bodyPr/>
                    <a:lstStyle/>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累計</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百分比</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42.5</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rowSpan="2">
                  <a:txBody>
                    <a:bodyPr/>
                    <a:lstStyle/>
                    <a:p>
                      <a:pP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溫室構造設計技術資料庫建立</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工作量或內容</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溫室設計資料庫資</a:t>
                      </a:r>
                      <a:r>
                        <a:rPr lang="en-US" sz="140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400">
                          <a:effectLst/>
                          <a:latin typeface="Times New Roman" panose="02020603050405020304" pitchFamily="18" charset="0"/>
                          <a:ea typeface="標楷體" panose="03000509000000000000" pitchFamily="65" charset="-120"/>
                          <a:cs typeface="Times New Roman" panose="02020603050405020304" pitchFamily="18" charset="0"/>
                        </a:rPr>
                        <a:t>式</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vMerge="1">
                  <a:txBody>
                    <a:bodyPr/>
                    <a:lstStyle/>
                    <a:p>
                      <a:endParaRPr lang="zh-TW" altLang="en-US"/>
                    </a:p>
                  </a:txBody>
                  <a:tcPr/>
                </a:tc>
                <a:tc vMerge="1">
                  <a:txBody>
                    <a:bodyPr/>
                    <a:lstStyle/>
                    <a:p>
                      <a:endParaRPr lang="zh-TW" altLang="en-US"/>
                    </a:p>
                  </a:txBody>
                  <a:tcPr/>
                </a:tc>
                <a:tc>
                  <a:txBody>
                    <a:bodyPr/>
                    <a:lstStyle/>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累計</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百分比</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62.5</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8885">
                <a:tc rowSpan="2">
                  <a:txBody>
                    <a:bodyPr/>
                    <a:lstStyle/>
                    <a:p>
                      <a:pP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溫室構造設計專家系統規劃設計</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22.5</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工作量或內容</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溫室構造設計專家系統規劃書</a:t>
                      </a:r>
                      <a:r>
                        <a:rPr lang="en-US" sz="140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400">
                          <a:effectLst/>
                          <a:latin typeface="Times New Roman" panose="02020603050405020304" pitchFamily="18" charset="0"/>
                          <a:ea typeface="標楷體" panose="03000509000000000000" pitchFamily="65" charset="-120"/>
                          <a:cs typeface="Times New Roman" panose="02020603050405020304" pitchFamily="18" charset="0"/>
                        </a:rPr>
                        <a:t>式</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vMerge="1">
                  <a:txBody>
                    <a:bodyPr/>
                    <a:lstStyle/>
                    <a:p>
                      <a:endParaRPr lang="zh-TW" altLang="en-US"/>
                    </a:p>
                  </a:txBody>
                  <a:tcPr/>
                </a:tc>
                <a:tc vMerge="1">
                  <a:txBody>
                    <a:bodyPr/>
                    <a:lstStyle/>
                    <a:p>
                      <a:endParaRPr lang="zh-TW" altLang="en-US"/>
                    </a:p>
                  </a:txBody>
                  <a:tcPr/>
                </a:tc>
                <a:tc>
                  <a:txBody>
                    <a:bodyPr/>
                    <a:lstStyle/>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累計</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百分比</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1331">
                <a:tc rowSpan="2">
                  <a:txBody>
                    <a:bodyPr/>
                    <a:lstStyle/>
                    <a:p>
                      <a:pP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期中期末報告撰寫</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工作量或內容</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期中報告</a:t>
                      </a:r>
                    </a:p>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撰寫</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期末報告</a:t>
                      </a:r>
                    </a:p>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撰寫</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480">
                <a:tc vMerge="1">
                  <a:txBody>
                    <a:bodyPr/>
                    <a:lstStyle/>
                    <a:p>
                      <a:endParaRPr lang="zh-TW" altLang="en-US"/>
                    </a:p>
                  </a:txBody>
                  <a:tcPr/>
                </a:tc>
                <a:tc vMerge="1">
                  <a:txBody>
                    <a:bodyPr/>
                    <a:lstStyle/>
                    <a:p>
                      <a:endParaRPr lang="zh-TW" altLang="en-US"/>
                    </a:p>
                  </a:txBody>
                  <a:tcPr/>
                </a:tc>
                <a:tc>
                  <a:txBody>
                    <a:bodyPr/>
                    <a:lstStyle/>
                    <a:p>
                      <a:pP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累計百分比</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100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480">
                <a:tc>
                  <a:txBody>
                    <a:bodyPr/>
                    <a:lstStyle/>
                    <a:p>
                      <a:pP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累計總進度</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百分比</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70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100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807247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7941" y="548680"/>
            <a:ext cx="8336880" cy="415498"/>
          </a:xfrm>
          <a:prstGeom prst="rect">
            <a:avLst/>
          </a:prstGeom>
        </p:spPr>
        <p:txBody>
          <a:bodyPr wrap="square">
            <a:spAutoFit/>
          </a:bodyPr>
          <a:lstStyle/>
          <a:p>
            <a:pPr marL="536575" indent="-536575" eaLnBrk="0">
              <a:spcBef>
                <a:spcPts val="600"/>
              </a:spcBef>
            </a:pPr>
            <a:r>
              <a:rPr lang="en-US" altLang="zh-TW" sz="21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100" b="1" dirty="0" smtClean="0">
                <a:solidFill>
                  <a:srgbClr val="0000FF"/>
                </a:solidFill>
                <a:latin typeface="Times New Roman" pitchFamily="18" charset="0"/>
                <a:ea typeface="標楷體" panose="03000509000000000000" pitchFamily="65" charset="-120"/>
                <a:cs typeface="Times New Roman" pitchFamily="18" charset="0"/>
              </a:rPr>
              <a:t>二</a:t>
            </a:r>
            <a:r>
              <a:rPr lang="en-US" altLang="zh-TW" sz="2100" b="1" dirty="0" smtClean="0">
                <a:solidFill>
                  <a:srgbClr val="0000FF"/>
                </a:solidFill>
                <a:latin typeface="Times New Roman" pitchFamily="18" charset="0"/>
                <a:ea typeface="標楷體" panose="03000509000000000000" pitchFamily="65" charset="-120"/>
                <a:cs typeface="Times New Roman" pitchFamily="18" charset="0"/>
              </a:rPr>
              <a:t>) 110</a:t>
            </a:r>
            <a:r>
              <a:rPr lang="zh-TW" altLang="en-US" sz="2100" b="1" dirty="0">
                <a:solidFill>
                  <a:srgbClr val="0000FF"/>
                </a:solidFill>
                <a:latin typeface="Times New Roman" pitchFamily="18" charset="0"/>
                <a:ea typeface="標楷體" panose="03000509000000000000" pitchFamily="65" charset="-120"/>
                <a:cs typeface="Times New Roman" pitchFamily="18" charset="0"/>
              </a:rPr>
              <a:t>年：溫室構造設計專家知識系統</a:t>
            </a:r>
            <a:r>
              <a:rPr lang="zh-TW" altLang="en-US" sz="2100" b="1" dirty="0" smtClean="0">
                <a:solidFill>
                  <a:srgbClr val="0000FF"/>
                </a:solidFill>
                <a:latin typeface="Times New Roman" pitchFamily="18" charset="0"/>
                <a:ea typeface="標楷體" panose="03000509000000000000" pitchFamily="65" charset="-120"/>
                <a:cs typeface="Times New Roman" pitchFamily="18" charset="0"/>
              </a:rPr>
              <a:t>開發 </a:t>
            </a:r>
            <a:r>
              <a:rPr lang="en-US" altLang="zh-TW" sz="21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100" b="1" dirty="0" smtClean="0">
                <a:solidFill>
                  <a:srgbClr val="0000FF"/>
                </a:solidFill>
                <a:latin typeface="Times New Roman" pitchFamily="18" charset="0"/>
                <a:ea typeface="標楷體" panose="03000509000000000000" pitchFamily="65" charset="-120"/>
                <a:cs typeface="Times New Roman" pitchFamily="18" charset="0"/>
              </a:rPr>
              <a:t>第二期</a:t>
            </a:r>
            <a:r>
              <a:rPr lang="en-US" altLang="zh-TW" sz="2100" b="1" dirty="0" smtClean="0">
                <a:solidFill>
                  <a:srgbClr val="0000FF"/>
                </a:solidFill>
                <a:latin typeface="Times New Roman" pitchFamily="18" charset="0"/>
                <a:ea typeface="標楷體" panose="03000509000000000000" pitchFamily="65" charset="-120"/>
                <a:cs typeface="Times New Roman" pitchFamily="18" charset="0"/>
              </a:rPr>
              <a:t>)</a:t>
            </a:r>
            <a:endParaRPr lang="zh-TW" altLang="en-US" sz="2100" b="1" dirty="0" smtClean="0">
              <a:solidFill>
                <a:srgbClr val="0000FF"/>
              </a:solidFill>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65</a:t>
            </a:fld>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385587451"/>
              </p:ext>
            </p:extLst>
          </p:nvPr>
        </p:nvGraphicFramePr>
        <p:xfrm>
          <a:off x="251520" y="1124744"/>
          <a:ext cx="8640960" cy="3466560"/>
        </p:xfrm>
        <a:graphic>
          <a:graphicData uri="http://schemas.openxmlformats.org/drawingml/2006/table">
            <a:tbl>
              <a:tblPr firstRow="1" firstCol="1" bandRow="1"/>
              <a:tblGrid>
                <a:gridCol w="1681669"/>
                <a:gridCol w="611516"/>
                <a:gridCol w="1315456"/>
                <a:gridCol w="1322920"/>
                <a:gridCol w="1322920"/>
                <a:gridCol w="1322920"/>
                <a:gridCol w="1063559"/>
              </a:tblGrid>
              <a:tr h="115480">
                <a:tc rowSpan="2">
                  <a:txBody>
                    <a:bodyPr/>
                    <a:lstStyle/>
                    <a:p>
                      <a:pPr algn="ctr">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重要工作項目</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工作比重</a:t>
                      </a:r>
                      <a:r>
                        <a:rPr lang="en-US" sz="14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預定進度</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109</a:t>
                      </a:r>
                      <a:r>
                        <a:rPr lang="zh-TW" sz="1400">
                          <a:effectLst/>
                          <a:latin typeface="Times New Roman" panose="02020603050405020304" pitchFamily="18" charset="0"/>
                          <a:ea typeface="標楷體" panose="03000509000000000000" pitchFamily="65" charset="-120"/>
                          <a:cs typeface="Times New Roman" panose="02020603050405020304" pitchFamily="18" charset="0"/>
                        </a:rPr>
                        <a:t>年</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23096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Q1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Q2</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Q3</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Q4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rowSpan="2">
                  <a:txBody>
                    <a:bodyPr/>
                    <a:lstStyle/>
                    <a:p>
                      <a:pP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en-US" sz="1400" dirty="0" smtClean="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dirty="0" smtClean="0">
                          <a:effectLst/>
                          <a:latin typeface="Times New Roman" panose="02020603050405020304" pitchFamily="18" charset="0"/>
                          <a:ea typeface="標楷體" panose="03000509000000000000" pitchFamily="65" charset="-120"/>
                          <a:cs typeface="Times New Roman" panose="02020603050405020304" pitchFamily="18" charset="0"/>
                        </a:rPr>
                        <a:t>溫室構造基本規劃設計技術知識庫開發</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err="1">
                          <a:effectLst/>
                          <a:latin typeface="Times New Roman" panose="02020603050405020304" pitchFamily="18" charset="0"/>
                          <a:ea typeface="標楷體" panose="03000509000000000000" pitchFamily="65" charset="-120"/>
                          <a:cs typeface="Times New Roman" panose="02020603050405020304" pitchFamily="18" charset="0"/>
                        </a:rPr>
                        <a:t>工作量或內容</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vMerge="1">
                  <a:txBody>
                    <a:bodyPr/>
                    <a:lstStyle/>
                    <a:p>
                      <a:endParaRPr lang="zh-TW" altLang="en-US"/>
                    </a:p>
                  </a:txBody>
                  <a:tcPr/>
                </a:tc>
                <a:tc vMerge="1">
                  <a:txBody>
                    <a:bodyPr/>
                    <a:lstStyle/>
                    <a:p>
                      <a:endParaRPr lang="zh-TW" altLang="en-US"/>
                    </a:p>
                  </a:txBody>
                  <a:tcPr/>
                </a:tc>
                <a:tc>
                  <a:txBody>
                    <a:bodyPr/>
                    <a:lstStyle/>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累計</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百分比</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rowSpan="2">
                  <a:txBody>
                    <a:bodyPr/>
                    <a:lstStyle/>
                    <a:p>
                      <a:pP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en-US" sz="1400" dirty="0" smtClean="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dirty="0" smtClean="0">
                          <a:effectLst/>
                          <a:latin typeface="Times New Roman" panose="02020603050405020304" pitchFamily="18" charset="0"/>
                          <a:ea typeface="標楷體" panose="03000509000000000000" pitchFamily="65" charset="-120"/>
                          <a:cs typeface="Times New Roman" panose="02020603050405020304" pitchFamily="18" charset="0"/>
                        </a:rPr>
                        <a:t>溫室構造形式設計分析技術知識庫開發</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工作量或內容</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vMerge="1">
                  <a:txBody>
                    <a:bodyPr/>
                    <a:lstStyle/>
                    <a:p>
                      <a:endParaRPr lang="zh-TW" altLang="en-US"/>
                    </a:p>
                  </a:txBody>
                  <a:tcPr/>
                </a:tc>
                <a:tc vMerge="1">
                  <a:txBody>
                    <a:bodyPr/>
                    <a:lstStyle/>
                    <a:p>
                      <a:endParaRPr lang="zh-TW" altLang="en-US"/>
                    </a:p>
                  </a:txBody>
                  <a:tcPr/>
                </a:tc>
                <a:tc>
                  <a:txBody>
                    <a:bodyPr/>
                    <a:lstStyle/>
                    <a:p>
                      <a:pPr>
                        <a:spcAft>
                          <a:spcPts val="0"/>
                        </a:spcAft>
                      </a:pPr>
                      <a:r>
                        <a:rPr lang="en-US" sz="1400" dirty="0" err="1">
                          <a:effectLst/>
                          <a:latin typeface="Times New Roman" panose="02020603050405020304" pitchFamily="18" charset="0"/>
                          <a:ea typeface="標楷體" panose="03000509000000000000" pitchFamily="65" charset="-120"/>
                          <a:cs typeface="Times New Roman" panose="02020603050405020304" pitchFamily="18" charset="0"/>
                        </a:rPr>
                        <a:t>累計</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p>
                      <a:pPr>
                        <a:spcAft>
                          <a:spcPts val="0"/>
                        </a:spcAft>
                      </a:pPr>
                      <a:r>
                        <a:rPr lang="en-US" sz="1400" dirty="0" err="1">
                          <a:effectLst/>
                          <a:latin typeface="Times New Roman" panose="02020603050405020304" pitchFamily="18" charset="0"/>
                          <a:ea typeface="標楷體" panose="03000509000000000000" pitchFamily="65" charset="-120"/>
                          <a:cs typeface="Times New Roman" panose="02020603050405020304" pitchFamily="18" charset="0"/>
                        </a:rPr>
                        <a:t>百分比</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rowSpan="2">
                  <a:txBody>
                    <a:bodyPr/>
                    <a:lstStyle/>
                    <a:p>
                      <a:pP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(3</a:t>
                      </a:r>
                      <a:r>
                        <a:rPr lang="en-US" sz="1400" dirty="0" smtClean="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dirty="0" smtClean="0">
                          <a:effectLst/>
                          <a:latin typeface="Times New Roman" panose="02020603050405020304" pitchFamily="18" charset="0"/>
                          <a:ea typeface="標楷體" panose="03000509000000000000" pitchFamily="65" charset="-120"/>
                          <a:cs typeface="Times New Roman" panose="02020603050405020304" pitchFamily="18" charset="0"/>
                        </a:rPr>
                        <a:t>溫室構造總體規劃設計輔助專家系統開發</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35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err="1">
                          <a:effectLst/>
                          <a:latin typeface="Times New Roman" panose="02020603050405020304" pitchFamily="18" charset="0"/>
                          <a:ea typeface="標楷體" panose="03000509000000000000" pitchFamily="65" charset="-120"/>
                          <a:cs typeface="Times New Roman" panose="02020603050405020304" pitchFamily="18" charset="0"/>
                        </a:rPr>
                        <a:t>工作量或內容</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0960">
                <a:tc vMerge="1">
                  <a:txBody>
                    <a:bodyPr/>
                    <a:lstStyle/>
                    <a:p>
                      <a:endParaRPr lang="zh-TW" altLang="en-US"/>
                    </a:p>
                  </a:txBody>
                  <a:tcPr/>
                </a:tc>
                <a:tc vMerge="1">
                  <a:txBody>
                    <a:bodyPr/>
                    <a:lstStyle/>
                    <a:p>
                      <a:endParaRPr lang="zh-TW" altLang="en-US"/>
                    </a:p>
                  </a:txBody>
                  <a:tcPr/>
                </a:tc>
                <a:tc>
                  <a:txBody>
                    <a:bodyPr/>
                    <a:lstStyle/>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累計</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p>
                      <a:pP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百分比</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85</a:t>
                      </a:r>
                      <a:endParaRPr lang="zh-TW"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1331">
                <a:tc rowSpan="2">
                  <a:txBody>
                    <a:bodyPr/>
                    <a:lstStyle/>
                    <a:p>
                      <a:pPr>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期中期末報告撰寫</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工作量或內容</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期中報告</a:t>
                      </a:r>
                    </a:p>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撰寫</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期末報告</a:t>
                      </a:r>
                    </a:p>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撰寫</a:t>
                      </a: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480">
                <a:tc vMerge="1">
                  <a:txBody>
                    <a:bodyPr/>
                    <a:lstStyle/>
                    <a:p>
                      <a:endParaRPr lang="zh-TW" altLang="en-US"/>
                    </a:p>
                  </a:txBody>
                  <a:tcPr/>
                </a:tc>
                <a:tc vMerge="1">
                  <a:txBody>
                    <a:bodyPr/>
                    <a:lstStyle/>
                    <a:p>
                      <a:endParaRPr lang="zh-TW" altLang="en-US"/>
                    </a:p>
                  </a:txBody>
                  <a:tcPr/>
                </a:tc>
                <a:tc>
                  <a:txBody>
                    <a:bodyPr/>
                    <a:lstStyle/>
                    <a:p>
                      <a:pP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累計百分比</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100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480">
                <a:tc>
                  <a:txBody>
                    <a:bodyPr/>
                    <a:lstStyle/>
                    <a:p>
                      <a:pP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累計總進度</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TW" sz="1400">
                          <a:effectLst/>
                          <a:latin typeface="Times New Roman" panose="02020603050405020304" pitchFamily="18" charset="0"/>
                          <a:ea typeface="標楷體" panose="03000509000000000000" pitchFamily="65" charset="-120"/>
                          <a:cs typeface="Times New Roman" panose="02020603050405020304" pitchFamily="18" charset="0"/>
                        </a:rPr>
                        <a:t>百分比</a:t>
                      </a:r>
                    </a:p>
                  </a:txBody>
                  <a:tcPr marL="62764" marR="627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4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75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100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764" marR="627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133072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圓角矩形 15"/>
          <p:cNvSpPr/>
          <p:nvPr/>
        </p:nvSpPr>
        <p:spPr>
          <a:xfrm>
            <a:off x="279041" y="116632"/>
            <a:ext cx="2996815"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smtClean="0">
                <a:solidFill>
                  <a:prstClr val="black"/>
                </a:solidFill>
                <a:latin typeface="Times New Roman" pitchFamily="18" charset="0"/>
                <a:ea typeface="標楷體" pitchFamily="65" charset="-120"/>
                <a:cs typeface="Times New Roman" pitchFamily="18" charset="0"/>
              </a:rPr>
              <a:t>二、專案</a:t>
            </a:r>
            <a:r>
              <a:rPr lang="zh-TW" altLang="en-US" sz="2800" b="1" dirty="0">
                <a:solidFill>
                  <a:prstClr val="black"/>
                </a:solidFill>
                <a:latin typeface="Times New Roman" pitchFamily="18" charset="0"/>
                <a:ea typeface="標楷體" pitchFamily="65" charset="-120"/>
                <a:cs typeface="Times New Roman" pitchFamily="18" charset="0"/>
              </a:rPr>
              <a:t>查核點：</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66</a:t>
            </a:fld>
            <a:endParaRPr lang="zh-TW" altLang="en-US" dirty="0"/>
          </a:p>
        </p:txBody>
      </p:sp>
      <p:sp>
        <p:nvSpPr>
          <p:cNvPr id="7" name="矩形 6"/>
          <p:cNvSpPr/>
          <p:nvPr/>
        </p:nvSpPr>
        <p:spPr>
          <a:xfrm>
            <a:off x="258721" y="571614"/>
            <a:ext cx="8336880" cy="4324261"/>
          </a:xfrm>
          <a:prstGeom prst="rect">
            <a:avLst/>
          </a:prstGeom>
        </p:spPr>
        <p:txBody>
          <a:bodyPr wrap="square">
            <a:spAutoFit/>
          </a:bodyPr>
          <a:lstStyle/>
          <a:p>
            <a:pPr marL="536575" indent="-536575"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【109】</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第一期</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p>
          <a:p>
            <a:pPr marL="536575" eaLnBrk="0">
              <a:lnSpc>
                <a:spcPts val="3000"/>
              </a:lnSpc>
            </a:pPr>
            <a:r>
              <a:rPr lang="en-US" altLang="zh-TW" sz="2400" b="1" dirty="0" smtClean="0">
                <a:latin typeface="Times New Roman" pitchFamily="18" charset="0"/>
                <a:ea typeface="標楷體" panose="03000509000000000000" pitchFamily="65" charset="-120"/>
                <a:cs typeface="Times New Roman" pitchFamily="18" charset="0"/>
              </a:rPr>
              <a:t>1.</a:t>
            </a:r>
            <a:r>
              <a:rPr lang="zh-TW" altLang="en-US" sz="2400" b="1" dirty="0" smtClean="0">
                <a:latin typeface="Times New Roman" pitchFamily="18" charset="0"/>
                <a:ea typeface="標楷體" panose="03000509000000000000" pitchFamily="65" charset="-120"/>
                <a:cs typeface="Times New Roman" pitchFamily="18" charset="0"/>
              </a:rPr>
              <a:t>完成</a:t>
            </a:r>
            <a:r>
              <a:rPr lang="zh-TW" altLang="en-US" sz="2400" b="1" dirty="0">
                <a:latin typeface="Times New Roman" pitchFamily="18" charset="0"/>
                <a:ea typeface="標楷體" panose="03000509000000000000" pitchFamily="65" charset="-120"/>
                <a:cs typeface="Times New Roman" pitchFamily="18" charset="0"/>
              </a:rPr>
              <a:t>溫室材料庫資料庫</a:t>
            </a:r>
            <a:r>
              <a:rPr lang="en-US" altLang="zh-TW" sz="2400" b="1" dirty="0">
                <a:latin typeface="Times New Roman" pitchFamily="18" charset="0"/>
                <a:ea typeface="標楷體" panose="03000509000000000000" pitchFamily="65" charset="-120"/>
                <a:cs typeface="Times New Roman" pitchFamily="18" charset="0"/>
              </a:rPr>
              <a:t>1</a:t>
            </a:r>
            <a:r>
              <a:rPr lang="zh-TW" altLang="en-US" sz="2400" b="1" dirty="0">
                <a:latin typeface="Times New Roman" pitchFamily="18" charset="0"/>
                <a:ea typeface="標楷體" panose="03000509000000000000" pitchFamily="65" charset="-120"/>
                <a:cs typeface="Times New Roman" pitchFamily="18" charset="0"/>
              </a:rPr>
              <a:t>式。</a:t>
            </a:r>
          </a:p>
          <a:p>
            <a:pPr marL="536575" eaLnBrk="0">
              <a:lnSpc>
                <a:spcPts val="3000"/>
              </a:lnSpc>
            </a:pPr>
            <a:r>
              <a:rPr lang="en-US" altLang="zh-TW" sz="2400" b="1" dirty="0" smtClean="0">
                <a:latin typeface="Times New Roman" pitchFamily="18" charset="0"/>
                <a:ea typeface="標楷體" panose="03000509000000000000" pitchFamily="65" charset="-120"/>
                <a:cs typeface="Times New Roman" pitchFamily="18" charset="0"/>
              </a:rPr>
              <a:t>2.</a:t>
            </a:r>
            <a:r>
              <a:rPr lang="zh-TW" altLang="en-US" sz="2400" b="1" dirty="0" smtClean="0">
                <a:latin typeface="Times New Roman" pitchFamily="18" charset="0"/>
                <a:ea typeface="標楷體" panose="03000509000000000000" pitchFamily="65" charset="-120"/>
                <a:cs typeface="Times New Roman" pitchFamily="18" charset="0"/>
              </a:rPr>
              <a:t>完成</a:t>
            </a:r>
            <a:r>
              <a:rPr lang="zh-TW" altLang="en-US" sz="2400" b="1" dirty="0">
                <a:latin typeface="Times New Roman" pitchFamily="18" charset="0"/>
                <a:ea typeface="標楷體" panose="03000509000000000000" pitchFamily="65" charset="-120"/>
                <a:cs typeface="Times New Roman" pitchFamily="18" charset="0"/>
              </a:rPr>
              <a:t>溫室分析資料庫</a:t>
            </a:r>
            <a:r>
              <a:rPr lang="en-US" altLang="zh-TW" sz="2400" b="1" dirty="0">
                <a:latin typeface="Times New Roman" pitchFamily="18" charset="0"/>
                <a:ea typeface="標楷體" panose="03000509000000000000" pitchFamily="65" charset="-120"/>
                <a:cs typeface="Times New Roman" pitchFamily="18" charset="0"/>
              </a:rPr>
              <a:t>1</a:t>
            </a:r>
            <a:r>
              <a:rPr lang="zh-TW" altLang="en-US" sz="2400" b="1" dirty="0">
                <a:latin typeface="Times New Roman" pitchFamily="18" charset="0"/>
                <a:ea typeface="標楷體" panose="03000509000000000000" pitchFamily="65" charset="-120"/>
                <a:cs typeface="Times New Roman" pitchFamily="18" charset="0"/>
              </a:rPr>
              <a:t>式。</a:t>
            </a:r>
          </a:p>
          <a:p>
            <a:pPr marL="536575" lvl="0" eaLnBrk="0">
              <a:lnSpc>
                <a:spcPts val="3000"/>
              </a:lnSpc>
            </a:pPr>
            <a:r>
              <a:rPr lang="en-US" altLang="zh-TW" sz="2400" b="1" dirty="0" smtClean="0">
                <a:solidFill>
                  <a:prstClr val="black"/>
                </a:solidFill>
                <a:latin typeface="Times New Roman" pitchFamily="18" charset="0"/>
                <a:ea typeface="標楷體" panose="03000509000000000000" pitchFamily="65" charset="-120"/>
                <a:cs typeface="Times New Roman" pitchFamily="18" charset="0"/>
              </a:rPr>
              <a:t>3.</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完成</a:t>
            </a:r>
            <a:r>
              <a:rPr lang="zh-TW" altLang="en-US" sz="2400" b="1" dirty="0">
                <a:solidFill>
                  <a:prstClr val="black"/>
                </a:solidFill>
                <a:latin typeface="Times New Roman" pitchFamily="18" charset="0"/>
                <a:ea typeface="標楷體" panose="03000509000000000000" pitchFamily="65" charset="-120"/>
                <a:cs typeface="Times New Roman" pitchFamily="18" charset="0"/>
              </a:rPr>
              <a:t>溫室設計資料庫資</a:t>
            </a:r>
            <a:r>
              <a:rPr lang="en-US" altLang="zh-TW" sz="2400" b="1" dirty="0">
                <a:solidFill>
                  <a:prstClr val="black"/>
                </a:solidFill>
                <a:latin typeface="Times New Roman" pitchFamily="18" charset="0"/>
                <a:ea typeface="標楷體" panose="03000509000000000000" pitchFamily="65" charset="-120"/>
                <a:cs typeface="Times New Roman" pitchFamily="18" charset="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式。</a:t>
            </a:r>
          </a:p>
          <a:p>
            <a:pPr marL="536575" lvl="0" eaLnBrk="0">
              <a:lnSpc>
                <a:spcPts val="3000"/>
              </a:lnSpc>
            </a:pPr>
            <a:r>
              <a:rPr lang="en-US" altLang="zh-TW" sz="2400" b="1" dirty="0" smtClean="0">
                <a:solidFill>
                  <a:prstClr val="black"/>
                </a:solidFill>
                <a:latin typeface="Times New Roman" pitchFamily="18" charset="0"/>
                <a:ea typeface="標楷體" panose="03000509000000000000" pitchFamily="65" charset="-120"/>
                <a:cs typeface="Times New Roman" pitchFamily="18" charset="0"/>
              </a:rPr>
              <a:t>4.</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完成</a:t>
            </a:r>
            <a:r>
              <a:rPr lang="zh-TW" altLang="en-US" sz="2400" b="1" dirty="0">
                <a:solidFill>
                  <a:prstClr val="black"/>
                </a:solidFill>
                <a:latin typeface="Times New Roman" pitchFamily="18" charset="0"/>
                <a:ea typeface="標楷體" panose="03000509000000000000" pitchFamily="65" charset="-120"/>
                <a:cs typeface="Times New Roman" pitchFamily="18" charset="0"/>
              </a:rPr>
              <a:t>溫室構造設計專家系統規劃書</a:t>
            </a:r>
            <a:r>
              <a:rPr lang="en-US" altLang="zh-TW" sz="2400" b="1" dirty="0">
                <a:solidFill>
                  <a:prstClr val="black"/>
                </a:solidFill>
                <a:latin typeface="Times New Roman" pitchFamily="18" charset="0"/>
                <a:ea typeface="標楷體" panose="03000509000000000000" pitchFamily="65" charset="-120"/>
                <a:cs typeface="Times New Roman" pitchFamily="18" charset="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式</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a:t>
            </a:r>
            <a:endParaRPr lang="en-US" altLang="zh-TW" sz="2400" b="1" dirty="0" smtClean="0">
              <a:solidFill>
                <a:prstClr val="black"/>
              </a:solidFill>
              <a:latin typeface="Times New Roman" pitchFamily="18" charset="0"/>
              <a:ea typeface="標楷體" panose="03000509000000000000" pitchFamily="65" charset="-120"/>
              <a:cs typeface="Times New Roman" pitchFamily="18" charset="0"/>
            </a:endParaRPr>
          </a:p>
          <a:p>
            <a:pPr lvl="0" eaLnBrk="0">
              <a:lnSpc>
                <a:spcPts val="3000"/>
              </a:lnSpc>
            </a:pP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110】</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第二期</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p>
          <a:p>
            <a:pPr marL="536575" eaLnBrk="0">
              <a:lnSpc>
                <a:spcPts val="3000"/>
              </a:lnSpc>
            </a:pPr>
            <a:r>
              <a:rPr lang="en-US" altLang="zh-TW" sz="2400" b="1" dirty="0" smtClean="0">
                <a:latin typeface="Times New Roman" pitchFamily="18" charset="0"/>
                <a:ea typeface="標楷體" panose="03000509000000000000" pitchFamily="65" charset="-120"/>
                <a:cs typeface="Times New Roman" pitchFamily="18" charset="0"/>
              </a:rPr>
              <a:t>1.</a:t>
            </a:r>
            <a:r>
              <a:rPr lang="zh-TW" altLang="en-US" sz="2400" b="1" dirty="0" smtClean="0">
                <a:latin typeface="Times New Roman" pitchFamily="18" charset="0"/>
                <a:ea typeface="標楷體" panose="03000509000000000000" pitchFamily="65" charset="-120"/>
                <a:cs typeface="Times New Roman" pitchFamily="18" charset="0"/>
              </a:rPr>
              <a:t>完成溫室基本規劃設計知識庫</a:t>
            </a:r>
            <a:r>
              <a:rPr lang="en-US" altLang="zh-TW" sz="2400" b="1" dirty="0" smtClean="0">
                <a:latin typeface="Times New Roman" pitchFamily="18" charset="0"/>
                <a:ea typeface="標楷體" panose="03000509000000000000" pitchFamily="65" charset="-120"/>
                <a:cs typeface="Times New Roman" pitchFamily="18" charset="0"/>
              </a:rPr>
              <a:t>1</a:t>
            </a:r>
            <a:r>
              <a:rPr lang="zh-TW" altLang="en-US" sz="2400" b="1" dirty="0" smtClean="0">
                <a:latin typeface="Times New Roman" pitchFamily="18" charset="0"/>
                <a:ea typeface="標楷體" panose="03000509000000000000" pitchFamily="65" charset="-120"/>
                <a:cs typeface="Times New Roman" pitchFamily="18" charset="0"/>
              </a:rPr>
              <a:t>式。</a:t>
            </a:r>
            <a:endParaRPr lang="zh-TW" altLang="en-US" sz="2400" b="1" dirty="0">
              <a:latin typeface="Times New Roman" pitchFamily="18" charset="0"/>
              <a:ea typeface="標楷體" panose="03000509000000000000" pitchFamily="65" charset="-120"/>
              <a:cs typeface="Times New Roman" pitchFamily="18" charset="0"/>
            </a:endParaRPr>
          </a:p>
          <a:p>
            <a:pPr marL="536575" eaLnBrk="0">
              <a:lnSpc>
                <a:spcPts val="3000"/>
              </a:lnSpc>
            </a:pPr>
            <a:r>
              <a:rPr lang="en-US" altLang="zh-TW" sz="2400" b="1" dirty="0" smtClean="0">
                <a:latin typeface="Times New Roman" pitchFamily="18" charset="0"/>
                <a:ea typeface="標楷體" panose="03000509000000000000" pitchFamily="65" charset="-120"/>
                <a:cs typeface="Times New Roman" pitchFamily="18" charset="0"/>
              </a:rPr>
              <a:t>2.</a:t>
            </a:r>
            <a:r>
              <a:rPr lang="zh-TW" altLang="en-US" sz="2400" b="1" dirty="0" smtClean="0">
                <a:latin typeface="Times New Roman" pitchFamily="18" charset="0"/>
                <a:ea typeface="標楷體" panose="03000509000000000000" pitchFamily="65" charset="-120"/>
                <a:cs typeface="Times New Roman" pitchFamily="18" charset="0"/>
              </a:rPr>
              <a:t>完成溫室構造系統設計知識庫</a:t>
            </a:r>
            <a:r>
              <a:rPr lang="en-US" altLang="zh-TW" sz="2400" b="1" dirty="0" smtClean="0">
                <a:latin typeface="Times New Roman" pitchFamily="18" charset="0"/>
                <a:ea typeface="標楷體" panose="03000509000000000000" pitchFamily="65" charset="-120"/>
                <a:cs typeface="Times New Roman" pitchFamily="18" charset="0"/>
              </a:rPr>
              <a:t>1</a:t>
            </a:r>
            <a:r>
              <a:rPr lang="zh-TW" altLang="en-US" sz="2400" b="1" dirty="0" smtClean="0">
                <a:latin typeface="Times New Roman" pitchFamily="18" charset="0"/>
                <a:ea typeface="標楷體" panose="03000509000000000000" pitchFamily="65" charset="-120"/>
                <a:cs typeface="Times New Roman" pitchFamily="18" charset="0"/>
              </a:rPr>
              <a:t>式。</a:t>
            </a:r>
            <a:endParaRPr lang="zh-TW" altLang="en-US" sz="2400" b="1" dirty="0">
              <a:latin typeface="Times New Roman" pitchFamily="18" charset="0"/>
              <a:ea typeface="標楷體" panose="03000509000000000000" pitchFamily="65" charset="-120"/>
              <a:cs typeface="Times New Roman" pitchFamily="18" charset="0"/>
            </a:endParaRPr>
          </a:p>
          <a:p>
            <a:pPr marL="536575" lvl="0" eaLnBrk="0">
              <a:lnSpc>
                <a:spcPts val="3000"/>
              </a:lnSpc>
            </a:pPr>
            <a:r>
              <a:rPr lang="en-US" altLang="zh-TW" sz="2400" b="1" dirty="0" smtClean="0">
                <a:solidFill>
                  <a:prstClr val="black"/>
                </a:solidFill>
                <a:latin typeface="Times New Roman" pitchFamily="18" charset="0"/>
                <a:ea typeface="標楷體" panose="03000509000000000000" pitchFamily="65" charset="-120"/>
                <a:cs typeface="Times New Roman" pitchFamily="18" charset="0"/>
              </a:rPr>
              <a:t>3.</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完成溫室設計輔助專家知識系統開發與測試</a:t>
            </a:r>
            <a:r>
              <a:rPr lang="en-US" altLang="zh-TW" sz="2400" b="1" dirty="0" smtClean="0">
                <a:solidFill>
                  <a:prstClr val="black"/>
                </a:solidFill>
                <a:latin typeface="Times New Roman" pitchFamily="18" charset="0"/>
                <a:ea typeface="標楷體" panose="03000509000000000000" pitchFamily="65" charset="-120"/>
                <a:cs typeface="Times New Roman" pitchFamily="18" charset="0"/>
              </a:rPr>
              <a:t>1</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式。</a:t>
            </a:r>
            <a:endParaRPr lang="zh-TW" altLang="en-US" sz="2400" b="1" dirty="0">
              <a:solidFill>
                <a:prstClr val="black"/>
              </a:solidFill>
              <a:latin typeface="Times New Roman" pitchFamily="18" charset="0"/>
              <a:ea typeface="標楷體" panose="03000509000000000000" pitchFamily="65" charset="-120"/>
              <a:cs typeface="Times New Roman" pitchFamily="18" charset="0"/>
            </a:endParaRPr>
          </a:p>
          <a:p>
            <a:pPr marL="536575" lvl="0" eaLnBrk="0">
              <a:lnSpc>
                <a:spcPts val="3000"/>
              </a:lnSpc>
            </a:pPr>
            <a:endParaRPr lang="zh-TW" altLang="en-US" sz="2400" b="1" dirty="0">
              <a:solidFill>
                <a:prstClr val="black"/>
              </a:solidFill>
              <a:latin typeface="Times New Roman" pitchFamily="18" charset="0"/>
              <a:ea typeface="標楷體" panose="03000509000000000000" pitchFamily="65" charset="-120"/>
              <a:cs typeface="Times New Roman" pitchFamily="18" charset="0"/>
            </a:endParaRPr>
          </a:p>
        </p:txBody>
      </p:sp>
    </p:spTree>
    <p:extLst>
      <p:ext uri="{BB962C8B-B14F-4D97-AF65-F5344CB8AC3E}">
        <p14:creationId xmlns:p14="http://schemas.microsoft.com/office/powerpoint/2010/main" val="12759321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t>67</a:t>
            </a:fld>
            <a:endParaRPr lang="zh-TW" altLang="en-US"/>
          </a:p>
        </p:txBody>
      </p:sp>
      <p:sp>
        <p:nvSpPr>
          <p:cNvPr id="5" name="矩形 4"/>
          <p:cNvSpPr/>
          <p:nvPr/>
        </p:nvSpPr>
        <p:spPr>
          <a:xfrm>
            <a:off x="251520" y="882149"/>
            <a:ext cx="8435280" cy="4708981"/>
          </a:xfrm>
          <a:prstGeom prst="rect">
            <a:avLst/>
          </a:prstGeom>
        </p:spPr>
        <p:txBody>
          <a:bodyPr wrap="square">
            <a:spAutoFit/>
          </a:bodyPr>
          <a:lstStyle/>
          <a:p>
            <a:pPr marL="536575" lvl="0" indent="-536575" eaLnBrk="0">
              <a:lnSpc>
                <a:spcPts val="3000"/>
              </a:lnSpc>
            </a:pPr>
            <a:r>
              <a:rPr lang="en-US" altLang="zh-TW" sz="2400" b="1" dirty="0">
                <a:solidFill>
                  <a:srgbClr val="0000FF"/>
                </a:solidFill>
                <a:latin typeface="Times New Roman" pitchFamily="18" charset="0"/>
                <a:ea typeface="標楷體" panose="03000509000000000000" pitchFamily="65" charset="-120"/>
                <a:cs typeface="Times New Roman" pitchFamily="18" charset="0"/>
              </a:rPr>
              <a:t>1.</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期中評核標準</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a:p>
            <a:pPr marL="536575" lvl="0" indent="-536575"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solidFill>
                  <a:prstClr val="black"/>
                </a:solidFill>
                <a:latin typeface="Times New Roman" pitchFamily="18" charset="0"/>
                <a:ea typeface="標楷體" panose="03000509000000000000" pitchFamily="65" charset="-120"/>
                <a:cs typeface="Times New Roman" pitchFamily="18" charset="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溫室材料庫資料庫</a:t>
            </a:r>
            <a:r>
              <a:rPr lang="en-US" altLang="zh-TW" sz="2400" b="1" dirty="0">
                <a:solidFill>
                  <a:prstClr val="black"/>
                </a:solidFill>
                <a:latin typeface="Times New Roman" pitchFamily="18" charset="0"/>
                <a:ea typeface="標楷體" panose="03000509000000000000" pitchFamily="65" charset="-120"/>
                <a:cs typeface="Times New Roman" pitchFamily="18" charset="0"/>
              </a:rPr>
              <a:t>1</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式        </a:t>
            </a:r>
            <a:endParaRPr lang="en-US" altLang="zh-TW" sz="2400" b="1" dirty="0" smtClean="0">
              <a:solidFill>
                <a:prstClr val="black"/>
              </a:solidFill>
              <a:latin typeface="Times New Roman" pitchFamily="18" charset="0"/>
              <a:ea typeface="標楷體" panose="03000509000000000000" pitchFamily="65" charset="-120"/>
              <a:cs typeface="Times New Roman" pitchFamily="18" charset="0"/>
            </a:endParaRPr>
          </a:p>
          <a:p>
            <a:pPr marL="536575" lvl="0" indent="-536575" eaLnBrk="0">
              <a:lnSpc>
                <a:spcPts val="3000"/>
              </a:lnSpc>
            </a:pPr>
            <a:r>
              <a:rPr lang="zh-TW" altLang="en-US" sz="2400" b="1" dirty="0">
                <a:solidFill>
                  <a:prstClr val="black"/>
                </a:solidFill>
                <a:latin typeface="Times New Roman" pitchFamily="18" charset="0"/>
                <a:ea typeface="標楷體" panose="03000509000000000000" pitchFamily="65" charset="-120"/>
                <a:cs typeface="Times New Roman" pitchFamily="18" charset="0"/>
              </a:rPr>
              <a:t> </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      </a:t>
            </a:r>
            <a:r>
              <a:rPr lang="zh-TW" altLang="en-US" sz="2400" b="1" dirty="0">
                <a:solidFill>
                  <a:prstClr val="black"/>
                </a:solidFill>
                <a:latin typeface="Times New Roman" pitchFamily="18" charset="0"/>
                <a:ea typeface="標楷體" panose="03000509000000000000" pitchFamily="65" charset="-120"/>
                <a:cs typeface="Times New Roman" pitchFamily="18" charset="0"/>
              </a:rPr>
              <a:t> </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 含</a:t>
            </a:r>
            <a:r>
              <a:rPr lang="zh-TW" altLang="en-US" sz="2400" b="1" dirty="0">
                <a:solidFill>
                  <a:prstClr val="black"/>
                </a:solidFill>
                <a:latin typeface="Times New Roman" pitchFamily="18" charset="0"/>
                <a:ea typeface="標楷體" panose="03000509000000000000" pitchFamily="65" charset="-120"/>
                <a:cs typeface="Times New Roman" pitchFamily="18" charset="0"/>
              </a:rPr>
              <a:t>溫室常用材料規格及先進材料技術</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資料</a:t>
            </a:r>
            <a:r>
              <a:rPr lang="en-US" altLang="zh-TW" sz="2400" b="1" dirty="0">
                <a:solidFill>
                  <a:prstClr val="black"/>
                </a:solidFill>
                <a:latin typeface="Times New Roman" pitchFamily="18" charset="0"/>
                <a:ea typeface="標楷體" panose="03000509000000000000" pitchFamily="65" charset="-120"/>
                <a:cs typeface="Times New Roman" pitchFamily="18" charset="0"/>
              </a:rPr>
              <a:t>(60</a:t>
            </a:r>
            <a:r>
              <a:rPr lang="zh-TW" altLang="en-US" sz="2400" b="1" dirty="0">
                <a:solidFill>
                  <a:prstClr val="black"/>
                </a:solidFill>
                <a:latin typeface="Times New Roman" pitchFamily="18" charset="0"/>
                <a:ea typeface="標楷體" panose="03000509000000000000" pitchFamily="65" charset="-120"/>
                <a:cs typeface="Times New Roman" pitchFamily="18" charset="0"/>
              </a:rPr>
              <a:t>組</a:t>
            </a:r>
            <a:r>
              <a:rPr lang="en-US" altLang="zh-TW" sz="2400" b="1" dirty="0" smtClean="0">
                <a:solidFill>
                  <a:prstClr val="black"/>
                </a:solidFill>
                <a:latin typeface="Times New Roman" pitchFamily="18" charset="0"/>
                <a:ea typeface="標楷體" panose="03000509000000000000" pitchFamily="65" charset="-120"/>
                <a:cs typeface="Times New Roman" pitchFamily="18" charset="0"/>
              </a:rPr>
              <a:t>)</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marL="536575" lvl="0" indent="-274638" eaLnBrk="0">
              <a:lnSpc>
                <a:spcPts val="3000"/>
              </a:lnSpc>
            </a:pPr>
            <a:r>
              <a:rPr lang="en-US" altLang="zh-TW" sz="2400" b="1" dirty="0">
                <a:solidFill>
                  <a:prstClr val="black"/>
                </a:solidFill>
                <a:latin typeface="Times New Roman" pitchFamily="18" charset="0"/>
                <a:ea typeface="標楷體" panose="03000509000000000000" pitchFamily="65" charset="-120"/>
                <a:cs typeface="Times New Roman" pitchFamily="18" charset="0"/>
              </a:rPr>
              <a:t>(2).</a:t>
            </a:r>
            <a:r>
              <a:rPr lang="zh-TW" altLang="en-US" sz="2400" b="1" dirty="0">
                <a:solidFill>
                  <a:prstClr val="black"/>
                </a:solidFill>
                <a:latin typeface="Times New Roman" pitchFamily="18" charset="0"/>
                <a:ea typeface="標楷體" panose="03000509000000000000" pitchFamily="65" charset="-120"/>
                <a:cs typeface="Times New Roman" pitchFamily="18" charset="0"/>
              </a:rPr>
              <a:t>溫室分析資料庫</a:t>
            </a:r>
            <a:r>
              <a:rPr lang="en-US" altLang="zh-TW" sz="2400" b="1" dirty="0">
                <a:solidFill>
                  <a:prstClr val="black"/>
                </a:solidFill>
                <a:latin typeface="Times New Roman" pitchFamily="18" charset="0"/>
                <a:ea typeface="標楷體" panose="03000509000000000000" pitchFamily="65" charset="-120"/>
                <a:cs typeface="Times New Roman" pitchFamily="18" charset="0"/>
              </a:rPr>
              <a:t>1</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式</a:t>
            </a:r>
            <a:endParaRPr lang="en-US" altLang="zh-TW" sz="2400" b="1" dirty="0" smtClean="0">
              <a:solidFill>
                <a:prstClr val="black"/>
              </a:solidFill>
              <a:latin typeface="Times New Roman" pitchFamily="18" charset="0"/>
              <a:ea typeface="標楷體" panose="03000509000000000000" pitchFamily="65" charset="-120"/>
              <a:cs typeface="Times New Roman" pitchFamily="18" charset="0"/>
            </a:endParaRPr>
          </a:p>
          <a:p>
            <a:pPr marL="536575" lvl="0" indent="-274638" eaLnBrk="0">
              <a:lnSpc>
                <a:spcPts val="3000"/>
              </a:lnSpc>
            </a:pPr>
            <a:r>
              <a:rPr lang="zh-TW" altLang="en-US" sz="2400" b="1" dirty="0">
                <a:solidFill>
                  <a:prstClr val="black"/>
                </a:solidFill>
                <a:latin typeface="Times New Roman" pitchFamily="18" charset="0"/>
                <a:ea typeface="標楷體" panose="03000509000000000000" pitchFamily="65" charset="-120"/>
                <a:cs typeface="Times New Roman" pitchFamily="18" charset="0"/>
              </a:rPr>
              <a:t> </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  </a:t>
            </a:r>
            <a:r>
              <a:rPr lang="zh-TW" altLang="en-US" sz="2400" b="1" dirty="0">
                <a:solidFill>
                  <a:prstClr val="black"/>
                </a:solidFill>
                <a:latin typeface="Times New Roman" pitchFamily="18" charset="0"/>
                <a:ea typeface="標楷體" panose="03000509000000000000" pitchFamily="65" charset="-120"/>
                <a:cs typeface="Times New Roman" pitchFamily="18" charset="0"/>
              </a:rPr>
              <a:t> </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 含</a:t>
            </a:r>
            <a:r>
              <a:rPr lang="zh-TW" altLang="en-US" sz="2400" b="1" dirty="0">
                <a:solidFill>
                  <a:prstClr val="black"/>
                </a:solidFill>
                <a:latin typeface="Times New Roman" pitchFamily="18" charset="0"/>
                <a:ea typeface="標楷體" panose="03000509000000000000" pitchFamily="65" charset="-120"/>
                <a:cs typeface="Times New Roman" pitchFamily="18" charset="0"/>
              </a:rPr>
              <a:t>流體動力</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分析</a:t>
            </a:r>
            <a:r>
              <a:rPr lang="en-US" altLang="zh-TW" sz="2400" b="1" dirty="0" smtClean="0">
                <a:solidFill>
                  <a:prstClr val="black"/>
                </a:solidFill>
                <a:latin typeface="Times New Roman" pitchFamily="18" charset="0"/>
                <a:ea typeface="標楷體" panose="03000509000000000000" pitchFamily="65" charset="-120"/>
                <a:cs typeface="Times New Roman" pitchFamily="18" charset="0"/>
              </a:rPr>
              <a:t>(30</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組</a:t>
            </a:r>
            <a:r>
              <a:rPr lang="en-US" altLang="zh-TW" sz="2400" b="1" dirty="0" smtClean="0">
                <a:solidFill>
                  <a:prstClr val="black"/>
                </a:solidFill>
                <a:latin typeface="Times New Roman" pitchFamily="18" charset="0"/>
                <a:ea typeface="標楷體" panose="03000509000000000000" pitchFamily="65" charset="-120"/>
                <a:cs typeface="Times New Roman" pitchFamily="18" charset="0"/>
              </a:rPr>
              <a:t>)</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丶</a:t>
            </a:r>
            <a:endParaRPr lang="en-US" altLang="zh-TW" sz="2400" b="1" dirty="0" smtClean="0">
              <a:solidFill>
                <a:prstClr val="black"/>
              </a:solidFill>
              <a:latin typeface="Times New Roman" pitchFamily="18" charset="0"/>
              <a:ea typeface="標楷體" panose="03000509000000000000" pitchFamily="65" charset="-120"/>
              <a:cs typeface="Times New Roman" pitchFamily="18" charset="0"/>
            </a:endParaRPr>
          </a:p>
          <a:p>
            <a:pPr marL="536575" lvl="0" indent="-274638" eaLnBrk="0">
              <a:lnSpc>
                <a:spcPts val="3000"/>
              </a:lnSpc>
            </a:pPr>
            <a:r>
              <a:rPr lang="zh-TW" altLang="en-US" sz="2400" b="1" dirty="0">
                <a:solidFill>
                  <a:prstClr val="black"/>
                </a:solidFill>
                <a:latin typeface="Times New Roman" pitchFamily="18" charset="0"/>
                <a:ea typeface="標楷體" panose="03000509000000000000" pitchFamily="65" charset="-120"/>
                <a:cs typeface="Times New Roman" pitchFamily="18" charset="0"/>
              </a:rPr>
              <a:t> </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        結構</a:t>
            </a:r>
            <a:r>
              <a:rPr lang="zh-TW" altLang="en-US" sz="2400" b="1" dirty="0">
                <a:solidFill>
                  <a:prstClr val="black"/>
                </a:solidFill>
                <a:latin typeface="Times New Roman" pitchFamily="18" charset="0"/>
                <a:ea typeface="標楷體" panose="03000509000000000000" pitchFamily="65" charset="-120"/>
                <a:cs typeface="Times New Roman" pitchFamily="18" charset="0"/>
              </a:rPr>
              <a:t>工程</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分析</a:t>
            </a:r>
            <a:r>
              <a:rPr lang="en-US" altLang="zh-TW" sz="2400" b="1" dirty="0" smtClean="0">
                <a:solidFill>
                  <a:prstClr val="black"/>
                </a:solidFill>
                <a:latin typeface="Times New Roman" pitchFamily="18" charset="0"/>
                <a:ea typeface="標楷體" panose="03000509000000000000" pitchFamily="65" charset="-120"/>
                <a:cs typeface="Times New Roman" pitchFamily="18" charset="0"/>
              </a:rPr>
              <a:t>(30</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組</a:t>
            </a:r>
            <a:r>
              <a:rPr lang="en-US" altLang="zh-TW" sz="2400" b="1" dirty="0" smtClean="0">
                <a:solidFill>
                  <a:prstClr val="black"/>
                </a:solidFill>
                <a:latin typeface="Times New Roman" pitchFamily="18" charset="0"/>
                <a:ea typeface="標楷體" panose="03000509000000000000" pitchFamily="65" charset="-120"/>
                <a:cs typeface="Times New Roman" pitchFamily="18" charset="0"/>
              </a:rPr>
              <a:t>)</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marL="536575" lvl="0" indent="-536575" eaLnBrk="0">
              <a:lnSpc>
                <a:spcPts val="3000"/>
              </a:lnSpc>
            </a:pP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lvl="0" indent="-536575"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2</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期末評核標準</a:t>
            </a:r>
          </a:p>
          <a:p>
            <a:pPr marL="536575" lvl="0" indent="-274638" eaLnBrk="0">
              <a:lnSpc>
                <a:spcPts val="3000"/>
              </a:lnSpc>
            </a:pPr>
            <a:r>
              <a:rPr lang="en-US" altLang="zh-TW" sz="2400" b="1" dirty="0">
                <a:solidFill>
                  <a:prstClr val="black"/>
                </a:solidFill>
                <a:latin typeface="Times New Roman" pitchFamily="18" charset="0"/>
                <a:ea typeface="標楷體" panose="03000509000000000000" pitchFamily="65" charset="-120"/>
                <a:cs typeface="Times New Roman" pitchFamily="18" charset="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溫室設計資料庫資</a:t>
            </a:r>
            <a:r>
              <a:rPr lang="en-US" altLang="zh-TW" sz="2400" b="1" dirty="0">
                <a:solidFill>
                  <a:prstClr val="black"/>
                </a:solidFill>
                <a:latin typeface="Times New Roman" pitchFamily="18" charset="0"/>
                <a:ea typeface="標楷體" panose="03000509000000000000" pitchFamily="65" charset="-120"/>
                <a:cs typeface="Times New Roman" pitchFamily="18" charset="0"/>
              </a:rPr>
              <a:t>1</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式</a:t>
            </a:r>
            <a:endParaRPr lang="en-US" altLang="zh-TW" sz="2400" b="1" dirty="0" smtClean="0">
              <a:solidFill>
                <a:prstClr val="black"/>
              </a:solidFill>
              <a:latin typeface="Times New Roman" pitchFamily="18" charset="0"/>
              <a:ea typeface="標楷體" panose="03000509000000000000" pitchFamily="65" charset="-120"/>
              <a:cs typeface="Times New Roman" pitchFamily="18" charset="0"/>
            </a:endParaRPr>
          </a:p>
          <a:p>
            <a:pPr marL="536575" lvl="0" indent="-274638" eaLnBrk="0">
              <a:lnSpc>
                <a:spcPts val="3000"/>
              </a:lnSpc>
            </a:pPr>
            <a:r>
              <a:rPr lang="zh-TW" altLang="en-US" sz="2400" b="1" dirty="0">
                <a:solidFill>
                  <a:prstClr val="black"/>
                </a:solidFill>
                <a:latin typeface="Times New Roman" pitchFamily="18" charset="0"/>
                <a:ea typeface="標楷體" panose="03000509000000000000" pitchFamily="65" charset="-120"/>
                <a:cs typeface="Times New Roman" pitchFamily="18" charset="0"/>
              </a:rPr>
              <a:t> </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     含</a:t>
            </a:r>
            <a:r>
              <a:rPr lang="zh-TW" altLang="en-US" sz="2400" b="1" dirty="0">
                <a:solidFill>
                  <a:prstClr val="black"/>
                </a:solidFill>
                <a:latin typeface="Times New Roman" pitchFamily="18" charset="0"/>
                <a:ea typeface="標楷體" panose="03000509000000000000" pitchFamily="65" charset="-120"/>
                <a:cs typeface="Times New Roman" pitchFamily="18" charset="0"/>
              </a:rPr>
              <a:t>簡易</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溫室及</a:t>
            </a:r>
            <a:r>
              <a:rPr lang="zh-TW" altLang="en-US" sz="2400" b="1" dirty="0">
                <a:solidFill>
                  <a:prstClr val="black"/>
                </a:solidFill>
                <a:latin typeface="Times New Roman" pitchFamily="18" charset="0"/>
                <a:ea typeface="標楷體" panose="03000509000000000000" pitchFamily="65" charset="-120"/>
                <a:cs typeface="Times New Roman" pitchFamily="18" charset="0"/>
              </a:rPr>
              <a:t>強固型</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溫室</a:t>
            </a:r>
            <a:r>
              <a:rPr lang="en-US" altLang="zh-TW" sz="2400" b="1" dirty="0" smtClean="0">
                <a:solidFill>
                  <a:prstClr val="black"/>
                </a:solidFill>
                <a:latin typeface="Times New Roman" pitchFamily="18" charset="0"/>
                <a:ea typeface="標楷體" panose="03000509000000000000" pitchFamily="65" charset="-120"/>
                <a:cs typeface="Times New Roman" pitchFamily="18" charset="0"/>
              </a:rPr>
              <a:t>(20</a:t>
            </a:r>
            <a:r>
              <a:rPr lang="zh-TW" altLang="en-US" sz="2400" b="1" dirty="0" smtClean="0">
                <a:solidFill>
                  <a:prstClr val="black"/>
                </a:solidFill>
                <a:latin typeface="Times New Roman" pitchFamily="18" charset="0"/>
                <a:ea typeface="標楷體" panose="03000509000000000000" pitchFamily="65" charset="-120"/>
                <a:cs typeface="Times New Roman" pitchFamily="18" charset="0"/>
              </a:rPr>
              <a:t>組</a:t>
            </a:r>
            <a:r>
              <a:rPr lang="en-US" altLang="zh-TW" sz="2400" b="1" dirty="0" smtClean="0">
                <a:solidFill>
                  <a:prstClr val="black"/>
                </a:solidFill>
                <a:latin typeface="Times New Roman" pitchFamily="18" charset="0"/>
                <a:ea typeface="標楷體" panose="03000509000000000000" pitchFamily="65" charset="-120"/>
                <a:cs typeface="Times New Roman" pitchFamily="18" charset="0"/>
              </a:rPr>
              <a:t>)</a:t>
            </a:r>
            <a:endParaRPr lang="zh-TW" altLang="en-US" sz="2400" b="1" dirty="0">
              <a:solidFill>
                <a:prstClr val="black"/>
              </a:solidFill>
              <a:latin typeface="Times New Roman" pitchFamily="18" charset="0"/>
              <a:ea typeface="標楷體" panose="03000509000000000000" pitchFamily="65" charset="-120"/>
              <a:cs typeface="Times New Roman" pitchFamily="18" charset="0"/>
            </a:endParaRPr>
          </a:p>
          <a:p>
            <a:pPr marL="536575" lvl="0" indent="-274638" eaLnBrk="0">
              <a:lnSpc>
                <a:spcPts val="3000"/>
              </a:lnSpc>
            </a:pPr>
            <a:r>
              <a:rPr lang="en-US" altLang="zh-TW" sz="2400" b="1" dirty="0">
                <a:solidFill>
                  <a:prstClr val="black"/>
                </a:solidFill>
                <a:latin typeface="Times New Roman" pitchFamily="18" charset="0"/>
                <a:ea typeface="標楷體" panose="03000509000000000000" pitchFamily="65" charset="-120"/>
                <a:cs typeface="Times New Roman" pitchFamily="18" charset="0"/>
              </a:rPr>
              <a:t>(2).</a:t>
            </a:r>
            <a:r>
              <a:rPr lang="zh-TW" altLang="en-US" sz="2400" b="1" dirty="0">
                <a:solidFill>
                  <a:prstClr val="black"/>
                </a:solidFill>
                <a:latin typeface="Times New Roman" pitchFamily="18" charset="0"/>
                <a:ea typeface="標楷體" panose="03000509000000000000" pitchFamily="65" charset="-120"/>
                <a:cs typeface="Times New Roman" pitchFamily="18" charset="0"/>
              </a:rPr>
              <a:t>溫室構造設計專家系統規劃書</a:t>
            </a:r>
            <a:r>
              <a:rPr lang="en-US" altLang="zh-TW" sz="2400" b="1" dirty="0">
                <a:solidFill>
                  <a:prstClr val="black"/>
                </a:solidFill>
                <a:latin typeface="Times New Roman" pitchFamily="18" charset="0"/>
                <a:ea typeface="標楷體" panose="03000509000000000000" pitchFamily="65" charset="-120"/>
                <a:cs typeface="Times New Roman" pitchFamily="18" charset="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式</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marL="536575" lvl="0" indent="-274638" eaLnBrk="0">
              <a:lnSpc>
                <a:spcPts val="3000"/>
              </a:lnSpc>
            </a:pPr>
            <a:r>
              <a:rPr lang="zh-TW" altLang="en-US" sz="2400" b="1" dirty="0">
                <a:solidFill>
                  <a:prstClr val="black"/>
                </a:solidFill>
                <a:latin typeface="Times New Roman" pitchFamily="18" charset="0"/>
                <a:ea typeface="標楷體" panose="03000509000000000000" pitchFamily="65" charset="-120"/>
                <a:cs typeface="Times New Roman" pitchFamily="18" charset="0"/>
              </a:rPr>
              <a:t>      </a:t>
            </a:r>
            <a:r>
              <a:rPr lang="en-US" altLang="zh-TW" sz="2400" b="1" dirty="0">
                <a:solidFill>
                  <a:prstClr val="black"/>
                </a:solidFill>
                <a:latin typeface="Times New Roman" pitchFamily="18" charset="0"/>
                <a:ea typeface="標楷體" panose="03000509000000000000" pitchFamily="65" charset="-120"/>
                <a:cs typeface="Times New Roman" pitchFamily="18" charset="0"/>
              </a:rPr>
              <a:t>(</a:t>
            </a:r>
            <a:r>
              <a:rPr lang="zh-TW" altLang="en-US" sz="2400" b="1" dirty="0">
                <a:solidFill>
                  <a:prstClr val="black"/>
                </a:solidFill>
                <a:latin typeface="Times New Roman" pitchFamily="18" charset="0"/>
                <a:ea typeface="標楷體" panose="03000509000000000000" pitchFamily="65" charset="-120"/>
                <a:cs typeface="Times New Roman" pitchFamily="18" charset="0"/>
              </a:rPr>
              <a:t>含知識庫丶智慧決策系統規劃</a:t>
            </a:r>
            <a:r>
              <a:rPr lang="en-US" altLang="zh-TW" sz="2400" b="1" dirty="0">
                <a:solidFill>
                  <a:prstClr val="black"/>
                </a:solidFill>
                <a:latin typeface="Times New Roman" pitchFamily="18" charset="0"/>
                <a:ea typeface="標楷體" panose="03000509000000000000" pitchFamily="65" charset="-120"/>
                <a:cs typeface="Times New Roman" pitchFamily="18" charset="0"/>
              </a:rPr>
              <a:t>)</a:t>
            </a:r>
            <a:endParaRPr lang="zh-TW" altLang="en-US" sz="2400" b="1" dirty="0">
              <a:solidFill>
                <a:prstClr val="black"/>
              </a:solidFill>
              <a:latin typeface="Times New Roman" pitchFamily="18" charset="0"/>
              <a:ea typeface="標楷體" panose="03000509000000000000" pitchFamily="65" charset="-120"/>
              <a:cs typeface="Times New Roman" pitchFamily="18" charset="0"/>
            </a:endParaRPr>
          </a:p>
        </p:txBody>
      </p:sp>
    </p:spTree>
    <p:extLst>
      <p:ext uri="{BB962C8B-B14F-4D97-AF65-F5344CB8AC3E}">
        <p14:creationId xmlns:p14="http://schemas.microsoft.com/office/powerpoint/2010/main" val="10716843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圓角矩形 15"/>
          <p:cNvSpPr/>
          <p:nvPr/>
        </p:nvSpPr>
        <p:spPr>
          <a:xfrm>
            <a:off x="279041" y="548680"/>
            <a:ext cx="2708783"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a:solidFill>
                  <a:prstClr val="black"/>
                </a:solidFill>
                <a:latin typeface="Times New Roman" pitchFamily="18" charset="0"/>
                <a:ea typeface="標楷體" pitchFamily="65" charset="-120"/>
                <a:cs typeface="Times New Roman" pitchFamily="18" charset="0"/>
              </a:rPr>
              <a:t>一</a:t>
            </a:r>
            <a:r>
              <a:rPr lang="zh-TW" altLang="en-US" sz="2800" b="1" dirty="0" smtClean="0">
                <a:solidFill>
                  <a:prstClr val="black"/>
                </a:solidFill>
                <a:latin typeface="Times New Roman" pitchFamily="18" charset="0"/>
                <a:ea typeface="標楷體" pitchFamily="65" charset="-120"/>
                <a:cs typeface="Times New Roman" pitchFamily="18" charset="0"/>
              </a:rPr>
              <a:t>、</a:t>
            </a:r>
            <a:r>
              <a:rPr lang="zh-TW" altLang="en-US" sz="2800" b="1" dirty="0">
                <a:solidFill>
                  <a:prstClr val="black"/>
                </a:solidFill>
                <a:latin typeface="Times New Roman" pitchFamily="18" charset="0"/>
                <a:ea typeface="標楷體" pitchFamily="65" charset="-120"/>
                <a:cs typeface="Times New Roman" pitchFamily="18" charset="0"/>
              </a:rPr>
              <a:t>成本分析：</a:t>
            </a:r>
          </a:p>
        </p:txBody>
      </p:sp>
      <p:sp>
        <p:nvSpPr>
          <p:cNvPr id="4" name="標題 1"/>
          <p:cNvSpPr txBox="1">
            <a:spLocks/>
          </p:cNvSpPr>
          <p:nvPr/>
        </p:nvSpPr>
        <p:spPr>
          <a:xfrm>
            <a:off x="0" y="111838"/>
            <a:ext cx="9144000" cy="400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200" b="1" dirty="0">
                <a:solidFill>
                  <a:srgbClr val="0000FF"/>
                </a:solidFill>
                <a:latin typeface="Times New Roman" pitchFamily="18" charset="0"/>
                <a:ea typeface="標楷體" panose="03000509000000000000" pitchFamily="65" charset="-120"/>
                <a:cs typeface="Times New Roman" pitchFamily="18" charset="0"/>
              </a:rPr>
              <a:t>參</a:t>
            </a:r>
            <a:r>
              <a:rPr lang="zh-TW" altLang="en-US" sz="3200" b="1" dirty="0" smtClean="0">
                <a:solidFill>
                  <a:srgbClr val="0000FF"/>
                </a:solidFill>
                <a:latin typeface="Times New Roman" pitchFamily="18" charset="0"/>
                <a:ea typeface="標楷體" panose="03000509000000000000" pitchFamily="65" charset="-120"/>
                <a:cs typeface="Times New Roman" pitchFamily="18" charset="0"/>
              </a:rPr>
              <a:t>、專案</a:t>
            </a:r>
            <a:r>
              <a:rPr lang="zh-TW" altLang="en-US" sz="3200" b="1" dirty="0">
                <a:solidFill>
                  <a:srgbClr val="0000FF"/>
                </a:solidFill>
                <a:latin typeface="Times New Roman" pitchFamily="18" charset="0"/>
                <a:ea typeface="標楷體" panose="03000509000000000000" pitchFamily="65" charset="-120"/>
                <a:cs typeface="Times New Roman" pitchFamily="18" charset="0"/>
              </a:rPr>
              <a:t>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68</a:t>
            </a:fld>
            <a:endParaRPr lang="zh-TW" altLang="en-US" dirty="0"/>
          </a:p>
        </p:txBody>
      </p:sp>
      <p:graphicFrame>
        <p:nvGraphicFramePr>
          <p:cNvPr id="3" name="表格 2"/>
          <p:cNvGraphicFramePr>
            <a:graphicFrameLocks noGrp="1"/>
          </p:cNvGraphicFramePr>
          <p:nvPr>
            <p:extLst>
              <p:ext uri="{D42A27DB-BD31-4B8C-83A1-F6EECF244321}">
                <p14:modId xmlns:p14="http://schemas.microsoft.com/office/powerpoint/2010/main" val="3429898346"/>
              </p:ext>
            </p:extLst>
          </p:nvPr>
        </p:nvGraphicFramePr>
        <p:xfrm>
          <a:off x="395536" y="1124744"/>
          <a:ext cx="8352928" cy="5296244"/>
        </p:xfrm>
        <a:graphic>
          <a:graphicData uri="http://schemas.openxmlformats.org/drawingml/2006/table">
            <a:tbl>
              <a:tblPr firstRow="1" firstCol="1" bandRow="1"/>
              <a:tblGrid>
                <a:gridCol w="1664595"/>
                <a:gridCol w="5320181"/>
                <a:gridCol w="1368152"/>
              </a:tblGrid>
              <a:tr h="178306">
                <a:tc>
                  <a:txBody>
                    <a:bodyPr/>
                    <a:lstStyle/>
                    <a:p>
                      <a:pPr algn="ctr">
                        <a:spcAft>
                          <a:spcPts val="0"/>
                        </a:spcAft>
                      </a:pPr>
                      <a:r>
                        <a:rPr lang="zh-TW" sz="1400" b="1" dirty="0">
                          <a:effectLst/>
                          <a:latin typeface="Times New Roman"/>
                          <a:ea typeface="標楷體"/>
                        </a:rPr>
                        <a:t>科目</a:t>
                      </a:r>
                      <a:endParaRPr lang="zh-TW" sz="1400" dirty="0">
                        <a:effectLst/>
                        <a:latin typeface="Times New Roman"/>
                        <a:ea typeface="標楷體"/>
                      </a:endParaRPr>
                    </a:p>
                  </a:txBody>
                  <a:tcPr marL="54897" marR="548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400" b="1">
                          <a:effectLst/>
                          <a:latin typeface="Times New Roman"/>
                          <a:ea typeface="標楷體"/>
                        </a:rPr>
                        <a:t>說明</a:t>
                      </a:r>
                      <a:r>
                        <a:rPr lang="en-US" sz="1400" b="1">
                          <a:effectLst/>
                          <a:latin typeface="Times New Roman"/>
                          <a:ea typeface="標楷體"/>
                        </a:rPr>
                        <a:t>(</a:t>
                      </a:r>
                      <a:r>
                        <a:rPr lang="zh-TW" sz="1400" b="1">
                          <a:effectLst/>
                          <a:latin typeface="Times New Roman"/>
                          <a:ea typeface="標楷體"/>
                        </a:rPr>
                        <a:t>計費標準與數量</a:t>
                      </a:r>
                      <a:r>
                        <a:rPr lang="en-US" sz="1400" b="1">
                          <a:effectLst/>
                          <a:latin typeface="Times New Roman"/>
                          <a:ea typeface="標楷體"/>
                        </a:rPr>
                        <a:t>)</a:t>
                      </a:r>
                      <a:endParaRPr lang="zh-TW" sz="1400">
                        <a:effectLst/>
                        <a:latin typeface="Times New Roman"/>
                        <a:ea typeface="標楷體"/>
                      </a:endParaRPr>
                    </a:p>
                  </a:txBody>
                  <a:tcPr marL="54897" marR="548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400" b="1">
                          <a:effectLst/>
                          <a:latin typeface="Times New Roman"/>
                          <a:ea typeface="標楷體"/>
                        </a:rPr>
                        <a:t>金額</a:t>
                      </a:r>
                      <a:r>
                        <a:rPr lang="en-US" sz="1400" b="1">
                          <a:effectLst/>
                          <a:latin typeface="Times New Roman"/>
                          <a:ea typeface="標楷體"/>
                        </a:rPr>
                        <a:t>(</a:t>
                      </a:r>
                      <a:r>
                        <a:rPr lang="zh-TW" sz="1400" b="1">
                          <a:effectLst/>
                          <a:latin typeface="Times New Roman"/>
                          <a:ea typeface="標楷體"/>
                        </a:rPr>
                        <a:t>元</a:t>
                      </a:r>
                      <a:r>
                        <a:rPr lang="en-US" sz="1400" b="1">
                          <a:effectLst/>
                          <a:latin typeface="Times New Roman"/>
                          <a:ea typeface="標楷體"/>
                        </a:rPr>
                        <a:t>)</a:t>
                      </a:r>
                      <a:endParaRPr lang="zh-TW" sz="1400">
                        <a:effectLst/>
                        <a:latin typeface="Times New Roman"/>
                        <a:ea typeface="標楷體"/>
                      </a:endParaRPr>
                    </a:p>
                  </a:txBody>
                  <a:tcPr marL="54897" marR="548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4792">
                <a:tc>
                  <a:txBody>
                    <a:bodyPr/>
                    <a:lstStyle/>
                    <a:p>
                      <a:pPr algn="l">
                        <a:spcBef>
                          <a:spcPts val="300"/>
                        </a:spcBef>
                        <a:spcAft>
                          <a:spcPts val="300"/>
                        </a:spcAft>
                      </a:pPr>
                      <a:r>
                        <a:rPr lang="zh-TW" sz="1400" dirty="0">
                          <a:effectLst/>
                          <a:latin typeface="Times New Roman"/>
                          <a:ea typeface="標楷體"/>
                        </a:rPr>
                        <a:t>薪俸</a:t>
                      </a: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TW" sz="1400" dirty="0">
                          <a:effectLst/>
                          <a:latin typeface="Times New Roman"/>
                          <a:ea typeface="標楷體"/>
                        </a:rPr>
                        <a:t>黃金川</a:t>
                      </a:r>
                      <a:r>
                        <a:rPr lang="en-US" sz="1400" dirty="0">
                          <a:effectLst/>
                          <a:latin typeface="Times New Roman"/>
                          <a:ea typeface="標楷體"/>
                        </a:rPr>
                        <a:t> (</a:t>
                      </a:r>
                      <a:r>
                        <a:rPr lang="zh-TW" sz="1400" dirty="0">
                          <a:effectLst/>
                          <a:latin typeface="Times New Roman"/>
                          <a:ea typeface="標楷體"/>
                        </a:rPr>
                        <a:t>計畫兼任助理人員</a:t>
                      </a:r>
                      <a:r>
                        <a:rPr lang="en-US" sz="1400" dirty="0">
                          <a:effectLst/>
                          <a:latin typeface="Times New Roman"/>
                          <a:ea typeface="標楷體"/>
                        </a:rPr>
                        <a:t>) 45,000</a:t>
                      </a:r>
                      <a:r>
                        <a:rPr lang="zh-TW" sz="1400" dirty="0">
                          <a:effectLst/>
                          <a:latin typeface="Times New Roman"/>
                          <a:ea typeface="標楷體"/>
                        </a:rPr>
                        <a:t>元</a:t>
                      </a:r>
                      <a:r>
                        <a:rPr lang="en-US" sz="1400" dirty="0">
                          <a:effectLst/>
                          <a:latin typeface="Times New Roman"/>
                          <a:ea typeface="標楷體"/>
                        </a:rPr>
                        <a:t>/</a:t>
                      </a:r>
                      <a:r>
                        <a:rPr lang="zh-TW" sz="1400" dirty="0">
                          <a:effectLst/>
                          <a:latin typeface="Times New Roman"/>
                          <a:ea typeface="標楷體"/>
                        </a:rPr>
                        <a:t>月</a:t>
                      </a:r>
                      <a:r>
                        <a:rPr lang="en-US" sz="1400" dirty="0">
                          <a:effectLst/>
                          <a:latin typeface="Times New Roman"/>
                          <a:ea typeface="標楷體"/>
                        </a:rPr>
                        <a:t> * 4</a:t>
                      </a:r>
                      <a:r>
                        <a:rPr lang="zh-TW" sz="1400" dirty="0">
                          <a:effectLst/>
                          <a:latin typeface="Times New Roman"/>
                          <a:ea typeface="標楷體"/>
                        </a:rPr>
                        <a:t>月</a:t>
                      </a:r>
                      <a:r>
                        <a:rPr lang="en-US" sz="1400" dirty="0">
                          <a:effectLst/>
                          <a:latin typeface="Times New Roman"/>
                          <a:ea typeface="標楷體"/>
                        </a:rPr>
                        <a:t> </a:t>
                      </a:r>
                      <a:r>
                        <a:rPr lang="en-US" sz="1400" dirty="0" smtClean="0">
                          <a:effectLst/>
                          <a:latin typeface="Times New Roman"/>
                          <a:ea typeface="標楷體"/>
                        </a:rPr>
                        <a:t>=180,000</a:t>
                      </a:r>
                      <a:r>
                        <a:rPr lang="zh-TW" sz="1400" dirty="0">
                          <a:effectLst/>
                          <a:latin typeface="Times New Roman"/>
                          <a:ea typeface="標楷體"/>
                        </a:rPr>
                        <a:t>元</a:t>
                      </a:r>
                    </a:p>
                    <a:p>
                      <a:pPr>
                        <a:spcAft>
                          <a:spcPts val="0"/>
                        </a:spcAft>
                      </a:pPr>
                      <a:r>
                        <a:rPr lang="zh-TW" sz="1400" dirty="0">
                          <a:effectLst/>
                          <a:latin typeface="Times New Roman"/>
                          <a:ea typeface="標楷體"/>
                        </a:rPr>
                        <a:t>黃宏群</a:t>
                      </a:r>
                      <a:r>
                        <a:rPr lang="en-US" sz="1400" dirty="0">
                          <a:effectLst/>
                          <a:latin typeface="Times New Roman"/>
                          <a:ea typeface="標楷體"/>
                        </a:rPr>
                        <a:t> (</a:t>
                      </a:r>
                      <a:r>
                        <a:rPr lang="zh-TW" sz="1400" dirty="0">
                          <a:effectLst/>
                          <a:latin typeface="Times New Roman"/>
                          <a:ea typeface="標楷體"/>
                        </a:rPr>
                        <a:t>計畫兼任助理人員</a:t>
                      </a:r>
                      <a:r>
                        <a:rPr lang="en-US" sz="1400" dirty="0">
                          <a:effectLst/>
                          <a:latin typeface="Times New Roman"/>
                          <a:ea typeface="標楷體"/>
                        </a:rPr>
                        <a:t>) 45,000</a:t>
                      </a:r>
                      <a:r>
                        <a:rPr lang="zh-TW" sz="1400" dirty="0">
                          <a:effectLst/>
                          <a:latin typeface="Times New Roman"/>
                          <a:ea typeface="標楷體"/>
                        </a:rPr>
                        <a:t>元</a:t>
                      </a:r>
                      <a:r>
                        <a:rPr lang="en-US" sz="1400" dirty="0">
                          <a:effectLst/>
                          <a:latin typeface="Times New Roman"/>
                          <a:ea typeface="標楷體"/>
                        </a:rPr>
                        <a:t>/</a:t>
                      </a:r>
                      <a:r>
                        <a:rPr lang="zh-TW" sz="1400" dirty="0">
                          <a:effectLst/>
                          <a:latin typeface="Times New Roman"/>
                          <a:ea typeface="標楷體"/>
                        </a:rPr>
                        <a:t>月</a:t>
                      </a:r>
                      <a:r>
                        <a:rPr lang="en-US" sz="1400" dirty="0">
                          <a:effectLst/>
                          <a:latin typeface="Times New Roman"/>
                          <a:ea typeface="標楷體"/>
                        </a:rPr>
                        <a:t> * 4</a:t>
                      </a:r>
                      <a:r>
                        <a:rPr lang="zh-TW" sz="1400" dirty="0">
                          <a:effectLst/>
                          <a:latin typeface="Times New Roman"/>
                          <a:ea typeface="標楷體"/>
                        </a:rPr>
                        <a:t>月</a:t>
                      </a:r>
                      <a:r>
                        <a:rPr lang="en-US" sz="1400" dirty="0">
                          <a:effectLst/>
                          <a:latin typeface="Times New Roman"/>
                          <a:ea typeface="標楷體"/>
                        </a:rPr>
                        <a:t>= </a:t>
                      </a:r>
                      <a:r>
                        <a:rPr lang="en-US" sz="1400" dirty="0" smtClean="0">
                          <a:effectLst/>
                          <a:latin typeface="Times New Roman"/>
                          <a:ea typeface="標楷體"/>
                        </a:rPr>
                        <a:t>180,000</a:t>
                      </a:r>
                      <a:r>
                        <a:rPr lang="zh-TW" sz="1400" dirty="0">
                          <a:effectLst/>
                          <a:latin typeface="Times New Roman"/>
                          <a:ea typeface="標楷體"/>
                        </a:rPr>
                        <a:t>元</a:t>
                      </a:r>
                    </a:p>
                    <a:p>
                      <a:pPr>
                        <a:spcAft>
                          <a:spcPts val="0"/>
                        </a:spcAft>
                      </a:pPr>
                      <a:r>
                        <a:rPr lang="zh-TW" sz="1400" dirty="0">
                          <a:effectLst/>
                          <a:latin typeface="Times New Roman"/>
                          <a:ea typeface="標楷體"/>
                        </a:rPr>
                        <a:t>鍾登輝</a:t>
                      </a:r>
                      <a:r>
                        <a:rPr lang="en-US" sz="1400" dirty="0">
                          <a:effectLst/>
                          <a:latin typeface="Times New Roman"/>
                          <a:ea typeface="標楷體"/>
                        </a:rPr>
                        <a:t> (</a:t>
                      </a:r>
                      <a:r>
                        <a:rPr lang="zh-TW" sz="1400" dirty="0">
                          <a:effectLst/>
                          <a:latin typeface="Times New Roman"/>
                          <a:ea typeface="標楷體"/>
                        </a:rPr>
                        <a:t>計畫兼任助理人員</a:t>
                      </a:r>
                      <a:r>
                        <a:rPr lang="en-US" sz="1400" dirty="0">
                          <a:effectLst/>
                          <a:latin typeface="Times New Roman"/>
                          <a:ea typeface="標楷體"/>
                        </a:rPr>
                        <a:t>) 45,000</a:t>
                      </a:r>
                      <a:r>
                        <a:rPr lang="zh-TW" sz="1400" dirty="0">
                          <a:effectLst/>
                          <a:latin typeface="Times New Roman"/>
                          <a:ea typeface="標楷體"/>
                        </a:rPr>
                        <a:t>元</a:t>
                      </a:r>
                      <a:r>
                        <a:rPr lang="en-US" sz="1400" dirty="0">
                          <a:effectLst/>
                          <a:latin typeface="Times New Roman"/>
                          <a:ea typeface="標楷體"/>
                        </a:rPr>
                        <a:t>/</a:t>
                      </a:r>
                      <a:r>
                        <a:rPr lang="zh-TW" sz="1400" dirty="0">
                          <a:effectLst/>
                          <a:latin typeface="Times New Roman"/>
                          <a:ea typeface="標楷體"/>
                        </a:rPr>
                        <a:t>月</a:t>
                      </a:r>
                      <a:r>
                        <a:rPr lang="en-US" sz="1400" dirty="0">
                          <a:effectLst/>
                          <a:latin typeface="Times New Roman"/>
                          <a:ea typeface="標楷體"/>
                        </a:rPr>
                        <a:t> * 4</a:t>
                      </a:r>
                      <a:r>
                        <a:rPr lang="zh-TW" sz="1400" dirty="0">
                          <a:effectLst/>
                          <a:latin typeface="Times New Roman"/>
                          <a:ea typeface="標楷體"/>
                        </a:rPr>
                        <a:t>月</a:t>
                      </a:r>
                      <a:r>
                        <a:rPr lang="en-US" sz="1400" dirty="0">
                          <a:effectLst/>
                          <a:latin typeface="Times New Roman"/>
                          <a:ea typeface="標楷體"/>
                        </a:rPr>
                        <a:t>= </a:t>
                      </a:r>
                      <a:r>
                        <a:rPr lang="en-US" sz="1400" dirty="0" smtClean="0">
                          <a:effectLst/>
                          <a:latin typeface="Times New Roman"/>
                          <a:ea typeface="標楷體"/>
                        </a:rPr>
                        <a:t>180,000</a:t>
                      </a:r>
                      <a:r>
                        <a:rPr lang="zh-TW" sz="1400" dirty="0">
                          <a:effectLst/>
                          <a:latin typeface="Times New Roman"/>
                          <a:ea typeface="標楷體"/>
                        </a:rPr>
                        <a:t>元</a:t>
                      </a:r>
                    </a:p>
                    <a:p>
                      <a:pPr>
                        <a:spcAft>
                          <a:spcPts val="0"/>
                        </a:spcAft>
                      </a:pPr>
                      <a:r>
                        <a:rPr lang="zh-TW" sz="1400" dirty="0">
                          <a:effectLst/>
                          <a:latin typeface="Times New Roman"/>
                          <a:ea typeface="標楷體"/>
                        </a:rPr>
                        <a:t>鄭伊芬</a:t>
                      </a:r>
                      <a:r>
                        <a:rPr lang="en-US" sz="1400" dirty="0">
                          <a:effectLst/>
                          <a:latin typeface="Times New Roman"/>
                          <a:ea typeface="標楷體"/>
                        </a:rPr>
                        <a:t> (</a:t>
                      </a:r>
                      <a:r>
                        <a:rPr lang="zh-TW" sz="1400" dirty="0">
                          <a:effectLst/>
                          <a:latin typeface="Times New Roman"/>
                          <a:ea typeface="標楷體"/>
                        </a:rPr>
                        <a:t>計畫兼任助理人員</a:t>
                      </a:r>
                      <a:r>
                        <a:rPr lang="en-US" sz="1400" dirty="0">
                          <a:effectLst/>
                          <a:latin typeface="Times New Roman"/>
                          <a:ea typeface="標楷體"/>
                        </a:rPr>
                        <a:t>) 45,000</a:t>
                      </a:r>
                      <a:r>
                        <a:rPr lang="zh-TW" sz="1400" dirty="0">
                          <a:effectLst/>
                          <a:latin typeface="Times New Roman"/>
                          <a:ea typeface="標楷體"/>
                        </a:rPr>
                        <a:t>元</a:t>
                      </a:r>
                      <a:r>
                        <a:rPr lang="en-US" sz="1400" dirty="0">
                          <a:effectLst/>
                          <a:latin typeface="Times New Roman"/>
                          <a:ea typeface="標楷體"/>
                        </a:rPr>
                        <a:t>/</a:t>
                      </a:r>
                      <a:r>
                        <a:rPr lang="zh-TW" sz="1400" dirty="0">
                          <a:effectLst/>
                          <a:latin typeface="Times New Roman"/>
                          <a:ea typeface="標楷體"/>
                        </a:rPr>
                        <a:t>月</a:t>
                      </a:r>
                      <a:r>
                        <a:rPr lang="en-US" sz="1400" dirty="0">
                          <a:effectLst/>
                          <a:latin typeface="Times New Roman"/>
                          <a:ea typeface="標楷體"/>
                        </a:rPr>
                        <a:t> * 6</a:t>
                      </a:r>
                      <a:r>
                        <a:rPr lang="zh-TW" sz="1400" dirty="0">
                          <a:effectLst/>
                          <a:latin typeface="Times New Roman"/>
                          <a:ea typeface="標楷體"/>
                        </a:rPr>
                        <a:t>月</a:t>
                      </a:r>
                      <a:r>
                        <a:rPr lang="en-US" sz="1400" dirty="0">
                          <a:effectLst/>
                          <a:latin typeface="Times New Roman"/>
                          <a:ea typeface="標楷體"/>
                        </a:rPr>
                        <a:t>= </a:t>
                      </a:r>
                      <a:r>
                        <a:rPr lang="en-US" sz="1400" dirty="0" smtClean="0">
                          <a:effectLst/>
                          <a:latin typeface="Times New Roman"/>
                          <a:ea typeface="標楷體"/>
                        </a:rPr>
                        <a:t>270,000</a:t>
                      </a:r>
                      <a:r>
                        <a:rPr lang="zh-TW" sz="1400" dirty="0">
                          <a:effectLst/>
                          <a:latin typeface="Times New Roman"/>
                          <a:ea typeface="標楷體"/>
                        </a:rPr>
                        <a:t>元</a:t>
                      </a:r>
                    </a:p>
                    <a:p>
                      <a:pPr>
                        <a:spcAft>
                          <a:spcPts val="0"/>
                        </a:spcAft>
                      </a:pPr>
                      <a:r>
                        <a:rPr lang="zh-TW" sz="1400" dirty="0">
                          <a:effectLst/>
                          <a:latin typeface="Times New Roman"/>
                          <a:ea typeface="標楷體"/>
                        </a:rPr>
                        <a:t>鐘子惠</a:t>
                      </a:r>
                      <a:r>
                        <a:rPr lang="en-US" sz="1400" dirty="0">
                          <a:effectLst/>
                          <a:latin typeface="Times New Roman"/>
                          <a:ea typeface="標楷體"/>
                        </a:rPr>
                        <a:t> (</a:t>
                      </a:r>
                      <a:r>
                        <a:rPr lang="zh-TW" sz="1400" dirty="0">
                          <a:effectLst/>
                          <a:latin typeface="Times New Roman"/>
                          <a:ea typeface="標楷體"/>
                        </a:rPr>
                        <a:t>計畫兼任助理人員</a:t>
                      </a:r>
                      <a:r>
                        <a:rPr lang="en-US" sz="1400" dirty="0">
                          <a:effectLst/>
                          <a:latin typeface="Times New Roman"/>
                          <a:ea typeface="標楷體"/>
                        </a:rPr>
                        <a:t>) 45,000</a:t>
                      </a:r>
                      <a:r>
                        <a:rPr lang="zh-TW" sz="1400" dirty="0">
                          <a:effectLst/>
                          <a:latin typeface="Times New Roman"/>
                          <a:ea typeface="標楷體"/>
                        </a:rPr>
                        <a:t>元</a:t>
                      </a:r>
                      <a:r>
                        <a:rPr lang="en-US" sz="1400" dirty="0">
                          <a:effectLst/>
                          <a:latin typeface="Times New Roman"/>
                          <a:ea typeface="標楷體"/>
                        </a:rPr>
                        <a:t>/</a:t>
                      </a:r>
                      <a:r>
                        <a:rPr lang="zh-TW" sz="1400" dirty="0">
                          <a:effectLst/>
                          <a:latin typeface="Times New Roman"/>
                          <a:ea typeface="標楷體"/>
                        </a:rPr>
                        <a:t>月</a:t>
                      </a:r>
                      <a:r>
                        <a:rPr lang="en-US" sz="1400" dirty="0">
                          <a:effectLst/>
                          <a:latin typeface="Times New Roman"/>
                          <a:ea typeface="標楷體"/>
                        </a:rPr>
                        <a:t> * 4</a:t>
                      </a:r>
                      <a:r>
                        <a:rPr lang="zh-TW" sz="1400" dirty="0">
                          <a:effectLst/>
                          <a:latin typeface="Times New Roman"/>
                          <a:ea typeface="標楷體"/>
                        </a:rPr>
                        <a:t>月</a:t>
                      </a:r>
                      <a:r>
                        <a:rPr lang="en-US" sz="1400" dirty="0">
                          <a:effectLst/>
                          <a:latin typeface="Times New Roman"/>
                          <a:ea typeface="標楷體"/>
                        </a:rPr>
                        <a:t>= </a:t>
                      </a:r>
                      <a:r>
                        <a:rPr lang="en-US" sz="1400" dirty="0" smtClean="0">
                          <a:effectLst/>
                          <a:latin typeface="Times New Roman"/>
                          <a:ea typeface="標楷體"/>
                        </a:rPr>
                        <a:t>180,000</a:t>
                      </a:r>
                      <a:r>
                        <a:rPr lang="zh-TW" sz="1400" dirty="0">
                          <a:effectLst/>
                          <a:latin typeface="Times New Roman"/>
                          <a:ea typeface="標楷體"/>
                        </a:rPr>
                        <a:t>元</a:t>
                      </a:r>
                    </a:p>
                  </a:txBody>
                  <a:tcPr marL="54897" marR="548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effectLst/>
                          <a:latin typeface="Times New Roman"/>
                          <a:ea typeface="標楷體"/>
                        </a:rPr>
                        <a:t>990,000</a:t>
                      </a:r>
                      <a:endParaRPr lang="zh-TW" sz="1400" dirty="0">
                        <a:effectLst/>
                        <a:latin typeface="Times New Roman"/>
                        <a:ea typeface="標楷體"/>
                      </a:endParaRP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5764">
                <a:tc>
                  <a:txBody>
                    <a:bodyPr/>
                    <a:lstStyle/>
                    <a:p>
                      <a:pPr algn="l">
                        <a:spcBef>
                          <a:spcPts val="300"/>
                        </a:spcBef>
                        <a:spcAft>
                          <a:spcPts val="300"/>
                        </a:spcAft>
                      </a:pPr>
                      <a:r>
                        <a:rPr lang="zh-TW" sz="1400" dirty="0">
                          <a:effectLst/>
                          <a:latin typeface="Times New Roman"/>
                          <a:ea typeface="標楷體"/>
                        </a:rPr>
                        <a:t>按日按</a:t>
                      </a:r>
                      <a:r>
                        <a:rPr lang="zh-TW" sz="1400" dirty="0" smtClean="0">
                          <a:effectLst/>
                          <a:latin typeface="Times New Roman"/>
                          <a:ea typeface="標楷體"/>
                        </a:rPr>
                        <a:t>件計</a:t>
                      </a:r>
                      <a:r>
                        <a:rPr lang="zh-TW" sz="1400" dirty="0">
                          <a:effectLst/>
                          <a:latin typeface="Times New Roman"/>
                          <a:ea typeface="標楷體"/>
                        </a:rPr>
                        <a:t>資酬金</a:t>
                      </a: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1400">
                          <a:effectLst/>
                          <a:latin typeface="Times New Roman"/>
                          <a:ea typeface="標楷體"/>
                        </a:rPr>
                        <a:t>計畫聘用顧問</a:t>
                      </a:r>
                      <a:r>
                        <a:rPr lang="en-US" sz="1400">
                          <a:effectLst/>
                          <a:latin typeface="Times New Roman"/>
                          <a:ea typeface="標楷體"/>
                        </a:rPr>
                        <a:t>2</a:t>
                      </a:r>
                      <a:r>
                        <a:rPr lang="zh-TW" sz="1400">
                          <a:effectLst/>
                          <a:latin typeface="Times New Roman"/>
                          <a:ea typeface="標楷體"/>
                        </a:rPr>
                        <a:t>人</a:t>
                      </a:r>
                      <a:r>
                        <a:rPr lang="en-US" sz="1400">
                          <a:effectLst/>
                          <a:latin typeface="Times New Roman"/>
                          <a:ea typeface="標楷體"/>
                        </a:rPr>
                        <a:t>*8</a:t>
                      </a:r>
                      <a:r>
                        <a:rPr lang="zh-TW" sz="1400">
                          <a:effectLst/>
                          <a:latin typeface="Times New Roman"/>
                          <a:ea typeface="標楷體"/>
                        </a:rPr>
                        <a:t>月</a:t>
                      </a:r>
                      <a:r>
                        <a:rPr lang="en-US" sz="1400">
                          <a:effectLst/>
                          <a:latin typeface="Times New Roman"/>
                          <a:ea typeface="標楷體"/>
                        </a:rPr>
                        <a:t>*13,000</a:t>
                      </a:r>
                      <a:r>
                        <a:rPr lang="zh-TW" sz="1400">
                          <a:effectLst/>
                          <a:latin typeface="Times New Roman"/>
                          <a:ea typeface="標楷體"/>
                        </a:rPr>
                        <a:t>元</a:t>
                      </a:r>
                      <a:r>
                        <a:rPr lang="en-US" sz="1400">
                          <a:effectLst/>
                          <a:latin typeface="Times New Roman"/>
                          <a:ea typeface="標楷體"/>
                        </a:rPr>
                        <a:t>/</a:t>
                      </a:r>
                      <a:r>
                        <a:rPr lang="zh-TW" sz="1400">
                          <a:effectLst/>
                          <a:latin typeface="Times New Roman"/>
                          <a:ea typeface="標楷體"/>
                        </a:rPr>
                        <a:t>月</a:t>
                      </a:r>
                      <a:r>
                        <a:rPr lang="en-US" sz="1400">
                          <a:effectLst/>
                          <a:latin typeface="Times New Roman"/>
                          <a:ea typeface="標楷體"/>
                        </a:rPr>
                        <a:t>=208,000</a:t>
                      </a:r>
                      <a:r>
                        <a:rPr lang="zh-TW" sz="1400">
                          <a:effectLst/>
                          <a:latin typeface="Times New Roman"/>
                          <a:ea typeface="標楷體"/>
                        </a:rPr>
                        <a:t>元。</a:t>
                      </a: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dirty="0">
                          <a:effectLst/>
                          <a:latin typeface="Times New Roman"/>
                          <a:ea typeface="標楷體"/>
                        </a:rPr>
                        <a:t>208,000</a:t>
                      </a:r>
                      <a:endParaRPr lang="zh-TW" sz="1400" dirty="0">
                        <a:effectLst/>
                        <a:latin typeface="Times New Roman"/>
                        <a:ea typeface="標楷體"/>
                      </a:endParaRP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48139">
                <a:tc>
                  <a:txBody>
                    <a:bodyPr/>
                    <a:lstStyle/>
                    <a:p>
                      <a:pPr algn="l">
                        <a:spcBef>
                          <a:spcPts val="300"/>
                        </a:spcBef>
                        <a:spcAft>
                          <a:spcPts val="300"/>
                        </a:spcAft>
                      </a:pPr>
                      <a:r>
                        <a:rPr lang="zh-TW" sz="1400" dirty="0">
                          <a:effectLst/>
                          <a:latin typeface="Times New Roman"/>
                          <a:ea typeface="標楷體"/>
                        </a:rPr>
                        <a:t>物品</a:t>
                      </a: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en-US" sz="1400" dirty="0">
                          <a:effectLst/>
                          <a:latin typeface="Times New Roman"/>
                          <a:ea typeface="標楷體"/>
                        </a:rPr>
                        <a:t>1.</a:t>
                      </a:r>
                      <a:r>
                        <a:rPr lang="zh-TW" sz="1400" dirty="0">
                          <a:effectLst/>
                          <a:latin typeface="Times New Roman"/>
                          <a:ea typeface="標楷體"/>
                        </a:rPr>
                        <a:t>設施結構材料</a:t>
                      </a:r>
                      <a:r>
                        <a:rPr lang="en-US" sz="1400" dirty="0">
                          <a:effectLst/>
                          <a:latin typeface="Times New Roman"/>
                          <a:ea typeface="標楷體"/>
                        </a:rPr>
                        <a:t>5,000</a:t>
                      </a:r>
                      <a:r>
                        <a:rPr lang="zh-TW" sz="1400" dirty="0">
                          <a:effectLst/>
                          <a:latin typeface="Times New Roman"/>
                          <a:ea typeface="標楷體"/>
                        </a:rPr>
                        <a:t>元</a:t>
                      </a:r>
                      <a:r>
                        <a:rPr lang="en-US" sz="1400" dirty="0">
                          <a:effectLst/>
                          <a:latin typeface="Times New Roman"/>
                          <a:ea typeface="標楷體"/>
                        </a:rPr>
                        <a:t>*12</a:t>
                      </a:r>
                      <a:r>
                        <a:rPr lang="zh-TW" sz="1400" dirty="0">
                          <a:effectLst/>
                          <a:latin typeface="Times New Roman"/>
                          <a:ea typeface="標楷體"/>
                        </a:rPr>
                        <a:t>式</a:t>
                      </a:r>
                      <a:r>
                        <a:rPr lang="en-US" sz="1400" dirty="0">
                          <a:effectLst/>
                          <a:latin typeface="Times New Roman"/>
                          <a:ea typeface="標楷體"/>
                        </a:rPr>
                        <a:t> = 60,000 </a:t>
                      </a:r>
                      <a:r>
                        <a:rPr lang="zh-TW" sz="1400" dirty="0">
                          <a:effectLst/>
                          <a:latin typeface="Times New Roman"/>
                          <a:ea typeface="標楷體"/>
                        </a:rPr>
                        <a:t>元</a:t>
                      </a:r>
                    </a:p>
                    <a:p>
                      <a:pPr>
                        <a:spcBef>
                          <a:spcPts val="300"/>
                        </a:spcBef>
                        <a:spcAft>
                          <a:spcPts val="300"/>
                        </a:spcAft>
                      </a:pPr>
                      <a:r>
                        <a:rPr lang="en-US" sz="1400" dirty="0">
                          <a:effectLst/>
                          <a:latin typeface="Times New Roman"/>
                          <a:ea typeface="標楷體"/>
                        </a:rPr>
                        <a:t>2.</a:t>
                      </a:r>
                      <a:r>
                        <a:rPr lang="zh-TW" sz="1400" dirty="0">
                          <a:effectLst/>
                          <a:latin typeface="Times New Roman"/>
                          <a:ea typeface="標楷體"/>
                        </a:rPr>
                        <a:t>設施五金材料</a:t>
                      </a:r>
                      <a:r>
                        <a:rPr lang="en-US" sz="1400" dirty="0">
                          <a:effectLst/>
                          <a:latin typeface="Times New Roman"/>
                          <a:ea typeface="標楷體"/>
                        </a:rPr>
                        <a:t>10,000</a:t>
                      </a:r>
                      <a:r>
                        <a:rPr lang="zh-TW" sz="1400" dirty="0">
                          <a:effectLst/>
                          <a:latin typeface="Times New Roman"/>
                          <a:ea typeface="標楷體"/>
                        </a:rPr>
                        <a:t>元</a:t>
                      </a:r>
                      <a:r>
                        <a:rPr lang="en-US" sz="1400" dirty="0">
                          <a:effectLst/>
                          <a:latin typeface="Times New Roman"/>
                          <a:ea typeface="標楷體"/>
                        </a:rPr>
                        <a:t>*12</a:t>
                      </a:r>
                      <a:r>
                        <a:rPr lang="zh-TW" sz="1400" dirty="0">
                          <a:effectLst/>
                          <a:latin typeface="Times New Roman"/>
                          <a:ea typeface="標楷體"/>
                        </a:rPr>
                        <a:t>式</a:t>
                      </a:r>
                      <a:r>
                        <a:rPr lang="en-US" sz="1400" dirty="0">
                          <a:effectLst/>
                          <a:latin typeface="Times New Roman"/>
                          <a:ea typeface="標楷體"/>
                        </a:rPr>
                        <a:t> = 120,000 </a:t>
                      </a:r>
                      <a:r>
                        <a:rPr lang="zh-TW" sz="1400" dirty="0">
                          <a:effectLst/>
                          <a:latin typeface="Times New Roman"/>
                          <a:ea typeface="標楷體"/>
                        </a:rPr>
                        <a:t>元</a:t>
                      </a:r>
                    </a:p>
                    <a:p>
                      <a:pPr>
                        <a:spcBef>
                          <a:spcPts val="300"/>
                        </a:spcBef>
                        <a:spcAft>
                          <a:spcPts val="300"/>
                        </a:spcAft>
                      </a:pPr>
                      <a:r>
                        <a:rPr lang="en-US" sz="1400" dirty="0">
                          <a:effectLst/>
                          <a:latin typeface="Times New Roman"/>
                          <a:ea typeface="標楷體"/>
                        </a:rPr>
                        <a:t>3.</a:t>
                      </a:r>
                      <a:r>
                        <a:rPr lang="zh-TW" sz="1400" dirty="0">
                          <a:effectLst/>
                          <a:latin typeface="Times New Roman"/>
                          <a:ea typeface="標楷體"/>
                        </a:rPr>
                        <a:t>金屬複合材料 </a:t>
                      </a:r>
                      <a:r>
                        <a:rPr lang="en-US" sz="1400" dirty="0">
                          <a:effectLst/>
                          <a:latin typeface="Times New Roman"/>
                          <a:ea typeface="標楷體"/>
                        </a:rPr>
                        <a:t>15,000</a:t>
                      </a:r>
                      <a:r>
                        <a:rPr lang="zh-TW" sz="1400" dirty="0">
                          <a:effectLst/>
                          <a:latin typeface="Times New Roman"/>
                          <a:ea typeface="標楷體"/>
                        </a:rPr>
                        <a:t>元</a:t>
                      </a:r>
                      <a:r>
                        <a:rPr lang="en-US" sz="1400" dirty="0">
                          <a:effectLst/>
                          <a:latin typeface="Times New Roman"/>
                          <a:ea typeface="標楷體"/>
                        </a:rPr>
                        <a:t>*20</a:t>
                      </a:r>
                      <a:r>
                        <a:rPr lang="zh-TW" sz="1400" dirty="0">
                          <a:effectLst/>
                          <a:latin typeface="Times New Roman"/>
                          <a:ea typeface="標楷體"/>
                        </a:rPr>
                        <a:t>式</a:t>
                      </a:r>
                      <a:r>
                        <a:rPr lang="en-US" sz="1400" dirty="0">
                          <a:effectLst/>
                          <a:latin typeface="Times New Roman"/>
                          <a:ea typeface="標楷體"/>
                        </a:rPr>
                        <a:t> =300,000 </a:t>
                      </a:r>
                      <a:r>
                        <a:rPr lang="zh-TW" sz="1400" dirty="0">
                          <a:effectLst/>
                          <a:latin typeface="Times New Roman"/>
                          <a:ea typeface="標楷體"/>
                        </a:rPr>
                        <a:t>元</a:t>
                      </a:r>
                    </a:p>
                    <a:p>
                      <a:pPr>
                        <a:spcBef>
                          <a:spcPts val="300"/>
                        </a:spcBef>
                        <a:spcAft>
                          <a:spcPts val="300"/>
                        </a:spcAft>
                      </a:pPr>
                      <a:r>
                        <a:rPr lang="en-US" sz="1400" dirty="0">
                          <a:effectLst/>
                          <a:latin typeface="Times New Roman"/>
                          <a:ea typeface="標楷體"/>
                        </a:rPr>
                        <a:t>4.</a:t>
                      </a:r>
                      <a:r>
                        <a:rPr lang="zh-TW" sz="1400" dirty="0">
                          <a:effectLst/>
                          <a:latin typeface="Times New Roman"/>
                          <a:ea typeface="標楷體"/>
                        </a:rPr>
                        <a:t>金屬連接件 </a:t>
                      </a:r>
                      <a:r>
                        <a:rPr lang="en-US" sz="1400" dirty="0">
                          <a:effectLst/>
                          <a:latin typeface="Times New Roman"/>
                          <a:ea typeface="標楷體"/>
                        </a:rPr>
                        <a:t>20,000</a:t>
                      </a:r>
                      <a:r>
                        <a:rPr lang="zh-TW" sz="1400" dirty="0">
                          <a:effectLst/>
                          <a:latin typeface="Times New Roman"/>
                          <a:ea typeface="標楷體"/>
                        </a:rPr>
                        <a:t>元</a:t>
                      </a:r>
                      <a:r>
                        <a:rPr lang="en-US" sz="1400" dirty="0">
                          <a:effectLst/>
                          <a:latin typeface="Times New Roman"/>
                          <a:ea typeface="標楷體"/>
                        </a:rPr>
                        <a:t>*20</a:t>
                      </a:r>
                      <a:r>
                        <a:rPr lang="zh-TW" sz="1400" dirty="0">
                          <a:effectLst/>
                          <a:latin typeface="Times New Roman"/>
                          <a:ea typeface="標楷體"/>
                        </a:rPr>
                        <a:t>式</a:t>
                      </a:r>
                      <a:r>
                        <a:rPr lang="en-US" sz="1400" dirty="0">
                          <a:effectLst/>
                          <a:latin typeface="Times New Roman"/>
                          <a:ea typeface="標楷體"/>
                        </a:rPr>
                        <a:t>= 400,000 </a:t>
                      </a:r>
                      <a:r>
                        <a:rPr lang="zh-TW" sz="1400" dirty="0">
                          <a:effectLst/>
                          <a:latin typeface="Times New Roman"/>
                          <a:ea typeface="標楷體"/>
                        </a:rPr>
                        <a:t>元</a:t>
                      </a:r>
                    </a:p>
                    <a:p>
                      <a:pPr>
                        <a:spcBef>
                          <a:spcPts val="300"/>
                        </a:spcBef>
                        <a:spcAft>
                          <a:spcPts val="300"/>
                        </a:spcAft>
                      </a:pPr>
                      <a:r>
                        <a:rPr lang="en-US" sz="1400" dirty="0">
                          <a:effectLst/>
                          <a:latin typeface="Times New Roman"/>
                          <a:ea typeface="標楷體"/>
                        </a:rPr>
                        <a:t>5.</a:t>
                      </a:r>
                      <a:r>
                        <a:rPr lang="zh-TW" sz="1400" dirty="0">
                          <a:effectLst/>
                          <a:latin typeface="Times New Roman"/>
                          <a:ea typeface="標楷體"/>
                        </a:rPr>
                        <a:t>試驗相關耗材</a:t>
                      </a:r>
                      <a:r>
                        <a:rPr lang="en-US" sz="1400" dirty="0">
                          <a:effectLst/>
                          <a:latin typeface="Times New Roman"/>
                          <a:ea typeface="標楷體"/>
                        </a:rPr>
                        <a:t> 10,000</a:t>
                      </a:r>
                      <a:r>
                        <a:rPr lang="zh-TW" sz="1400" dirty="0">
                          <a:effectLst/>
                          <a:latin typeface="Times New Roman"/>
                          <a:ea typeface="標楷體"/>
                        </a:rPr>
                        <a:t>元</a:t>
                      </a:r>
                      <a:r>
                        <a:rPr lang="en-US" sz="1400" dirty="0">
                          <a:effectLst/>
                          <a:latin typeface="Times New Roman"/>
                          <a:ea typeface="標楷體"/>
                        </a:rPr>
                        <a:t>*10</a:t>
                      </a:r>
                      <a:r>
                        <a:rPr lang="zh-TW" sz="1400" dirty="0">
                          <a:effectLst/>
                          <a:latin typeface="Times New Roman"/>
                          <a:ea typeface="標楷體"/>
                        </a:rPr>
                        <a:t>式</a:t>
                      </a:r>
                      <a:r>
                        <a:rPr lang="en-US" sz="1400" dirty="0">
                          <a:effectLst/>
                          <a:latin typeface="Times New Roman"/>
                          <a:ea typeface="標楷體"/>
                        </a:rPr>
                        <a:t> =100,000 </a:t>
                      </a:r>
                      <a:r>
                        <a:rPr lang="zh-TW" sz="1400" dirty="0">
                          <a:effectLst/>
                          <a:latin typeface="Times New Roman"/>
                          <a:ea typeface="標楷體"/>
                        </a:rPr>
                        <a:t>元</a:t>
                      </a:r>
                    </a:p>
                  </a:txBody>
                  <a:tcPr marL="54897" marR="548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US" sz="1400" dirty="0">
                          <a:effectLst/>
                          <a:latin typeface="Times New Roman"/>
                          <a:ea typeface="標楷體"/>
                        </a:rPr>
                        <a:t>980,000</a:t>
                      </a:r>
                      <a:endParaRPr lang="zh-TW" sz="1400" dirty="0">
                        <a:effectLst/>
                        <a:latin typeface="Times New Roman"/>
                        <a:ea typeface="標楷體"/>
                      </a:endParaRPr>
                    </a:p>
                    <a:p>
                      <a:pPr algn="ctr">
                        <a:spcBef>
                          <a:spcPts val="300"/>
                        </a:spcBef>
                        <a:spcAft>
                          <a:spcPts val="300"/>
                        </a:spcAft>
                      </a:pPr>
                      <a:r>
                        <a:rPr lang="en-US" sz="1400" dirty="0">
                          <a:effectLst/>
                          <a:latin typeface="Times New Roman"/>
                          <a:ea typeface="標楷體"/>
                        </a:rPr>
                        <a:t> </a:t>
                      </a:r>
                      <a:endParaRPr lang="zh-TW" sz="1400" dirty="0">
                        <a:effectLst/>
                        <a:latin typeface="Times New Roman"/>
                        <a:ea typeface="標楷體"/>
                      </a:endParaRP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1528">
                <a:tc>
                  <a:txBody>
                    <a:bodyPr/>
                    <a:lstStyle/>
                    <a:p>
                      <a:pPr algn="l">
                        <a:spcBef>
                          <a:spcPts val="300"/>
                        </a:spcBef>
                        <a:spcAft>
                          <a:spcPts val="300"/>
                        </a:spcAft>
                      </a:pPr>
                      <a:r>
                        <a:rPr lang="zh-TW" sz="1400" dirty="0">
                          <a:effectLst/>
                          <a:latin typeface="Times New Roman"/>
                          <a:ea typeface="標楷體"/>
                        </a:rPr>
                        <a:t>雜支</a:t>
                      </a: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標楷體"/>
                        </a:rPr>
                        <a:t>1.</a:t>
                      </a:r>
                      <a:r>
                        <a:rPr lang="zh-TW" sz="1400">
                          <a:effectLst/>
                          <a:latin typeface="Times New Roman"/>
                          <a:ea typeface="標楷體"/>
                        </a:rPr>
                        <a:t>材料結構測試費</a:t>
                      </a:r>
                      <a:r>
                        <a:rPr lang="en-US" sz="1400">
                          <a:effectLst/>
                          <a:latin typeface="Times New Roman"/>
                          <a:ea typeface="標楷體"/>
                        </a:rPr>
                        <a:t>10,000</a:t>
                      </a:r>
                      <a:r>
                        <a:rPr lang="zh-TW" sz="1400">
                          <a:effectLst/>
                          <a:latin typeface="Times New Roman"/>
                          <a:ea typeface="標楷體"/>
                        </a:rPr>
                        <a:t>元</a:t>
                      </a:r>
                      <a:r>
                        <a:rPr lang="en-US" sz="1400">
                          <a:effectLst/>
                          <a:latin typeface="Times New Roman"/>
                          <a:ea typeface="標楷體"/>
                        </a:rPr>
                        <a:t> *7</a:t>
                      </a:r>
                      <a:r>
                        <a:rPr lang="zh-TW" sz="1400">
                          <a:effectLst/>
                          <a:latin typeface="Times New Roman"/>
                          <a:ea typeface="標楷體"/>
                        </a:rPr>
                        <a:t>式</a:t>
                      </a:r>
                      <a:r>
                        <a:rPr lang="en-US" sz="1400">
                          <a:effectLst/>
                          <a:latin typeface="Times New Roman"/>
                          <a:ea typeface="標楷體"/>
                        </a:rPr>
                        <a:t>=70,000 </a:t>
                      </a:r>
                      <a:r>
                        <a:rPr lang="zh-TW" sz="1400">
                          <a:effectLst/>
                          <a:latin typeface="Times New Roman"/>
                          <a:ea typeface="標楷體"/>
                        </a:rPr>
                        <a:t>元</a:t>
                      </a:r>
                    </a:p>
                    <a:p>
                      <a:pPr>
                        <a:spcAft>
                          <a:spcPts val="0"/>
                        </a:spcAft>
                      </a:pPr>
                      <a:r>
                        <a:rPr lang="en-US" sz="1400">
                          <a:effectLst/>
                          <a:latin typeface="Times New Roman"/>
                          <a:ea typeface="標楷體"/>
                        </a:rPr>
                        <a:t>2.</a:t>
                      </a:r>
                      <a:r>
                        <a:rPr lang="zh-TW" sz="1400">
                          <a:effectLst/>
                          <a:latin typeface="Times New Roman"/>
                          <a:ea typeface="標楷體"/>
                        </a:rPr>
                        <a:t>材料耐蝕測試費</a:t>
                      </a:r>
                      <a:r>
                        <a:rPr lang="en-US" sz="1400">
                          <a:effectLst/>
                          <a:latin typeface="Times New Roman"/>
                          <a:ea typeface="標楷體"/>
                        </a:rPr>
                        <a:t>10,000</a:t>
                      </a:r>
                      <a:r>
                        <a:rPr lang="zh-TW" sz="1400">
                          <a:effectLst/>
                          <a:latin typeface="Times New Roman"/>
                          <a:ea typeface="標楷體"/>
                        </a:rPr>
                        <a:t>元</a:t>
                      </a:r>
                      <a:r>
                        <a:rPr lang="en-US" sz="1400">
                          <a:effectLst/>
                          <a:latin typeface="Times New Roman"/>
                          <a:ea typeface="標楷體"/>
                        </a:rPr>
                        <a:t> *7</a:t>
                      </a:r>
                      <a:r>
                        <a:rPr lang="zh-TW" sz="1400">
                          <a:effectLst/>
                          <a:latin typeface="Times New Roman"/>
                          <a:ea typeface="標楷體"/>
                        </a:rPr>
                        <a:t>式</a:t>
                      </a:r>
                      <a:r>
                        <a:rPr lang="en-US" sz="1400">
                          <a:effectLst/>
                          <a:latin typeface="Times New Roman"/>
                          <a:ea typeface="標楷體"/>
                        </a:rPr>
                        <a:t>=70,000 </a:t>
                      </a:r>
                      <a:r>
                        <a:rPr lang="zh-TW" sz="1400">
                          <a:effectLst/>
                          <a:latin typeface="Times New Roman"/>
                          <a:ea typeface="標楷體"/>
                        </a:rPr>
                        <a:t>元</a:t>
                      </a:r>
                    </a:p>
                    <a:p>
                      <a:pPr>
                        <a:spcAft>
                          <a:spcPts val="0"/>
                        </a:spcAft>
                      </a:pPr>
                      <a:r>
                        <a:rPr lang="en-US" sz="1400">
                          <a:effectLst/>
                          <a:latin typeface="Times New Roman"/>
                          <a:ea typeface="標楷體"/>
                        </a:rPr>
                        <a:t>3.</a:t>
                      </a:r>
                      <a:r>
                        <a:rPr lang="zh-TW" sz="1400">
                          <a:effectLst/>
                          <a:latin typeface="Times New Roman"/>
                          <a:ea typeface="標楷體"/>
                        </a:rPr>
                        <a:t>材料加工組裝費</a:t>
                      </a:r>
                      <a:r>
                        <a:rPr lang="en-US" sz="1400">
                          <a:effectLst/>
                          <a:latin typeface="Times New Roman"/>
                          <a:ea typeface="標楷體"/>
                        </a:rPr>
                        <a:t>10,000</a:t>
                      </a:r>
                      <a:r>
                        <a:rPr lang="zh-TW" sz="1400">
                          <a:effectLst/>
                          <a:latin typeface="Times New Roman"/>
                          <a:ea typeface="標楷體"/>
                        </a:rPr>
                        <a:t>元</a:t>
                      </a:r>
                      <a:r>
                        <a:rPr lang="en-US" sz="1400">
                          <a:effectLst/>
                          <a:latin typeface="Times New Roman"/>
                          <a:ea typeface="標楷體"/>
                        </a:rPr>
                        <a:t> *7</a:t>
                      </a:r>
                      <a:r>
                        <a:rPr lang="zh-TW" sz="1400">
                          <a:effectLst/>
                          <a:latin typeface="Times New Roman"/>
                          <a:ea typeface="標楷體"/>
                        </a:rPr>
                        <a:t>式</a:t>
                      </a:r>
                      <a:r>
                        <a:rPr lang="en-US" sz="1400">
                          <a:effectLst/>
                          <a:latin typeface="Times New Roman"/>
                          <a:ea typeface="標楷體"/>
                        </a:rPr>
                        <a:t>= 70,000 </a:t>
                      </a:r>
                      <a:r>
                        <a:rPr lang="zh-TW" sz="1400">
                          <a:effectLst/>
                          <a:latin typeface="Times New Roman"/>
                          <a:ea typeface="標楷體"/>
                        </a:rPr>
                        <a:t>元</a:t>
                      </a:r>
                    </a:p>
                    <a:p>
                      <a:pPr>
                        <a:spcAft>
                          <a:spcPts val="0"/>
                        </a:spcAft>
                      </a:pPr>
                      <a:r>
                        <a:rPr lang="en-US" sz="1400">
                          <a:effectLst/>
                          <a:latin typeface="Times New Roman"/>
                          <a:ea typeface="標楷體"/>
                        </a:rPr>
                        <a:t>4.</a:t>
                      </a:r>
                      <a:r>
                        <a:rPr lang="zh-TW" sz="1400">
                          <a:effectLst/>
                          <a:latin typeface="Times New Roman"/>
                          <a:ea typeface="標楷體"/>
                        </a:rPr>
                        <a:t>資料影印裝訂、郵電費等其他雜項支出</a:t>
                      </a:r>
                      <a:r>
                        <a:rPr lang="en-US" sz="1400">
                          <a:effectLst/>
                          <a:latin typeface="Times New Roman"/>
                          <a:ea typeface="標楷體"/>
                        </a:rPr>
                        <a:t> 34,727</a:t>
                      </a:r>
                      <a:r>
                        <a:rPr lang="zh-TW" sz="1400">
                          <a:effectLst/>
                          <a:latin typeface="Times New Roman"/>
                          <a:ea typeface="標楷體"/>
                        </a:rPr>
                        <a:t>元</a:t>
                      </a:r>
                      <a:r>
                        <a:rPr lang="en-US" sz="1400">
                          <a:effectLst/>
                          <a:latin typeface="Times New Roman"/>
                          <a:ea typeface="標楷體"/>
                        </a:rPr>
                        <a:t>*1</a:t>
                      </a:r>
                      <a:r>
                        <a:rPr lang="zh-TW" sz="1400">
                          <a:effectLst/>
                          <a:latin typeface="Times New Roman"/>
                          <a:ea typeface="標楷體"/>
                        </a:rPr>
                        <a:t>式</a:t>
                      </a:r>
                      <a:r>
                        <a:rPr lang="en-US" sz="1400">
                          <a:effectLst/>
                          <a:latin typeface="Times New Roman"/>
                          <a:ea typeface="標楷體"/>
                        </a:rPr>
                        <a:t> = 34,727</a:t>
                      </a:r>
                      <a:r>
                        <a:rPr lang="zh-TW" sz="1400">
                          <a:effectLst/>
                          <a:latin typeface="Times New Roman"/>
                          <a:ea typeface="標楷體"/>
                        </a:rPr>
                        <a:t>元</a:t>
                      </a:r>
                    </a:p>
                  </a:txBody>
                  <a:tcPr marL="54897" marR="548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US" sz="1400" dirty="0">
                          <a:effectLst/>
                          <a:latin typeface="Times New Roman"/>
                          <a:ea typeface="標楷體"/>
                        </a:rPr>
                        <a:t>210,000</a:t>
                      </a:r>
                      <a:endParaRPr lang="zh-TW" sz="1400" dirty="0">
                        <a:effectLst/>
                        <a:latin typeface="Times New Roman"/>
                        <a:ea typeface="標楷體"/>
                      </a:endParaRP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3222">
                <a:tc>
                  <a:txBody>
                    <a:bodyPr/>
                    <a:lstStyle/>
                    <a:p>
                      <a:pPr algn="l">
                        <a:spcBef>
                          <a:spcPts val="300"/>
                        </a:spcBef>
                        <a:spcAft>
                          <a:spcPts val="300"/>
                        </a:spcAft>
                      </a:pPr>
                      <a:r>
                        <a:rPr lang="zh-TW" sz="1400" dirty="0">
                          <a:effectLst/>
                          <a:latin typeface="Times New Roman"/>
                          <a:ea typeface="標楷體"/>
                        </a:rPr>
                        <a:t>國內旅費</a:t>
                      </a: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en-US" sz="1400">
                          <a:effectLst/>
                          <a:latin typeface="Times New Roman"/>
                          <a:ea typeface="標楷體"/>
                        </a:rPr>
                        <a:t>1.</a:t>
                      </a:r>
                      <a:r>
                        <a:rPr lang="zh-TW" sz="1400">
                          <a:effectLst/>
                          <a:latin typeface="Times New Roman"/>
                          <a:ea typeface="標楷體"/>
                        </a:rPr>
                        <a:t>北部出差</a:t>
                      </a:r>
                      <a:r>
                        <a:rPr lang="en-US" sz="1400">
                          <a:effectLst/>
                          <a:latin typeface="Times New Roman"/>
                          <a:ea typeface="標楷體"/>
                        </a:rPr>
                        <a:t>5,000</a:t>
                      </a:r>
                      <a:r>
                        <a:rPr lang="zh-TW" sz="1400">
                          <a:effectLst/>
                          <a:latin typeface="Times New Roman"/>
                          <a:ea typeface="標楷體"/>
                        </a:rPr>
                        <a:t>元</a:t>
                      </a:r>
                      <a:r>
                        <a:rPr lang="en-US" sz="1400">
                          <a:effectLst/>
                          <a:latin typeface="Times New Roman"/>
                          <a:ea typeface="標楷體"/>
                        </a:rPr>
                        <a:t>/</a:t>
                      </a:r>
                      <a:r>
                        <a:rPr lang="zh-TW" sz="1400">
                          <a:effectLst/>
                          <a:latin typeface="Times New Roman"/>
                          <a:ea typeface="標楷體"/>
                        </a:rPr>
                        <a:t>次</a:t>
                      </a:r>
                      <a:r>
                        <a:rPr lang="en-US" sz="1400">
                          <a:effectLst/>
                          <a:latin typeface="Times New Roman"/>
                          <a:ea typeface="標楷體"/>
                        </a:rPr>
                        <a:t>*10</a:t>
                      </a:r>
                      <a:r>
                        <a:rPr lang="zh-TW" sz="1400">
                          <a:effectLst/>
                          <a:latin typeface="Times New Roman"/>
                          <a:ea typeface="標楷體"/>
                        </a:rPr>
                        <a:t>次</a:t>
                      </a:r>
                      <a:r>
                        <a:rPr lang="en-US" sz="1400">
                          <a:effectLst/>
                          <a:latin typeface="Times New Roman"/>
                          <a:ea typeface="標楷體"/>
                        </a:rPr>
                        <a:t>=50,000</a:t>
                      </a:r>
                      <a:r>
                        <a:rPr lang="zh-TW" sz="1400">
                          <a:effectLst/>
                          <a:latin typeface="Times New Roman"/>
                          <a:ea typeface="標楷體"/>
                        </a:rPr>
                        <a:t>元。</a:t>
                      </a:r>
                    </a:p>
                    <a:p>
                      <a:pPr>
                        <a:spcBef>
                          <a:spcPts val="300"/>
                        </a:spcBef>
                        <a:spcAft>
                          <a:spcPts val="300"/>
                        </a:spcAft>
                      </a:pPr>
                      <a:r>
                        <a:rPr lang="en-US" sz="1400">
                          <a:effectLst/>
                          <a:latin typeface="Times New Roman"/>
                          <a:ea typeface="標楷體"/>
                        </a:rPr>
                        <a:t>2.</a:t>
                      </a:r>
                      <a:r>
                        <a:rPr lang="zh-TW" sz="1400">
                          <a:effectLst/>
                          <a:latin typeface="Times New Roman"/>
                          <a:ea typeface="標楷體"/>
                        </a:rPr>
                        <a:t>中部出差</a:t>
                      </a:r>
                      <a:r>
                        <a:rPr lang="en-US" sz="1400">
                          <a:effectLst/>
                          <a:latin typeface="Times New Roman"/>
                          <a:ea typeface="標楷體"/>
                        </a:rPr>
                        <a:t>3,000</a:t>
                      </a:r>
                      <a:r>
                        <a:rPr lang="zh-TW" sz="1400">
                          <a:effectLst/>
                          <a:latin typeface="Times New Roman"/>
                          <a:ea typeface="標楷體"/>
                        </a:rPr>
                        <a:t>元</a:t>
                      </a:r>
                      <a:r>
                        <a:rPr lang="en-US" sz="1400">
                          <a:effectLst/>
                          <a:latin typeface="Times New Roman"/>
                          <a:ea typeface="標楷體"/>
                        </a:rPr>
                        <a:t>/</a:t>
                      </a:r>
                      <a:r>
                        <a:rPr lang="zh-TW" sz="1400">
                          <a:effectLst/>
                          <a:latin typeface="Times New Roman"/>
                          <a:ea typeface="標楷體"/>
                        </a:rPr>
                        <a:t>次</a:t>
                      </a:r>
                      <a:r>
                        <a:rPr lang="en-US" sz="1400">
                          <a:effectLst/>
                          <a:latin typeface="Times New Roman"/>
                          <a:ea typeface="標楷體"/>
                        </a:rPr>
                        <a:t>*20</a:t>
                      </a:r>
                      <a:r>
                        <a:rPr lang="zh-TW" sz="1400">
                          <a:effectLst/>
                          <a:latin typeface="Times New Roman"/>
                          <a:ea typeface="標楷體"/>
                        </a:rPr>
                        <a:t>次</a:t>
                      </a:r>
                      <a:r>
                        <a:rPr lang="en-US" sz="1400">
                          <a:effectLst/>
                          <a:latin typeface="Times New Roman"/>
                          <a:ea typeface="標楷體"/>
                        </a:rPr>
                        <a:t>=60,000</a:t>
                      </a:r>
                      <a:r>
                        <a:rPr lang="zh-TW" sz="1400">
                          <a:effectLst/>
                          <a:latin typeface="Times New Roman"/>
                          <a:ea typeface="標楷體"/>
                        </a:rPr>
                        <a:t>元。</a:t>
                      </a:r>
                    </a:p>
                    <a:p>
                      <a:pPr>
                        <a:spcBef>
                          <a:spcPts val="300"/>
                        </a:spcBef>
                        <a:spcAft>
                          <a:spcPts val="300"/>
                        </a:spcAft>
                      </a:pPr>
                      <a:r>
                        <a:rPr lang="en-US" sz="1400">
                          <a:effectLst/>
                          <a:latin typeface="Times New Roman"/>
                          <a:ea typeface="標楷體"/>
                        </a:rPr>
                        <a:t>3.</a:t>
                      </a:r>
                      <a:r>
                        <a:rPr lang="zh-TW" sz="1400">
                          <a:effectLst/>
                          <a:latin typeface="Times New Roman"/>
                          <a:ea typeface="標楷體"/>
                        </a:rPr>
                        <a:t>南部出差</a:t>
                      </a:r>
                      <a:r>
                        <a:rPr lang="en-US" sz="1400">
                          <a:effectLst/>
                          <a:latin typeface="Times New Roman"/>
                          <a:ea typeface="標楷體"/>
                        </a:rPr>
                        <a:t>2,000</a:t>
                      </a:r>
                      <a:r>
                        <a:rPr lang="zh-TW" sz="1400">
                          <a:effectLst/>
                          <a:latin typeface="Times New Roman"/>
                          <a:ea typeface="標楷體"/>
                        </a:rPr>
                        <a:t>元</a:t>
                      </a:r>
                      <a:r>
                        <a:rPr lang="en-US" sz="1400">
                          <a:effectLst/>
                          <a:latin typeface="Times New Roman"/>
                          <a:ea typeface="標楷體"/>
                        </a:rPr>
                        <a:t>/</a:t>
                      </a:r>
                      <a:r>
                        <a:rPr lang="zh-TW" sz="1400">
                          <a:effectLst/>
                          <a:latin typeface="Times New Roman"/>
                          <a:ea typeface="標楷體"/>
                        </a:rPr>
                        <a:t>次</a:t>
                      </a:r>
                      <a:r>
                        <a:rPr lang="en-US" sz="1400">
                          <a:effectLst/>
                          <a:latin typeface="Times New Roman"/>
                          <a:ea typeface="標楷體"/>
                        </a:rPr>
                        <a:t>*40</a:t>
                      </a:r>
                      <a:r>
                        <a:rPr lang="zh-TW" sz="1400">
                          <a:effectLst/>
                          <a:latin typeface="Times New Roman"/>
                          <a:ea typeface="標楷體"/>
                        </a:rPr>
                        <a:t>次</a:t>
                      </a:r>
                      <a:r>
                        <a:rPr lang="en-US" sz="1400">
                          <a:effectLst/>
                          <a:latin typeface="Times New Roman"/>
                          <a:ea typeface="標楷體"/>
                        </a:rPr>
                        <a:t>=80,000</a:t>
                      </a:r>
                      <a:r>
                        <a:rPr lang="zh-TW" sz="1400">
                          <a:effectLst/>
                          <a:latin typeface="Times New Roman"/>
                          <a:ea typeface="標楷體"/>
                        </a:rPr>
                        <a:t>元。</a:t>
                      </a:r>
                    </a:p>
                  </a:txBody>
                  <a:tcPr marL="54897" marR="548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US" sz="1400" dirty="0">
                          <a:effectLst/>
                          <a:latin typeface="Times New Roman"/>
                          <a:ea typeface="標楷體"/>
                        </a:rPr>
                        <a:t>190,000</a:t>
                      </a:r>
                      <a:r>
                        <a:rPr lang="zh-TW" sz="1400" dirty="0">
                          <a:effectLst/>
                          <a:latin typeface="Times New Roman"/>
                          <a:ea typeface="標楷體"/>
                        </a:rPr>
                        <a:t>元</a:t>
                      </a: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8306">
                <a:tc>
                  <a:txBody>
                    <a:bodyPr/>
                    <a:lstStyle/>
                    <a:p>
                      <a:pPr algn="l">
                        <a:spcBef>
                          <a:spcPts val="300"/>
                        </a:spcBef>
                        <a:spcAft>
                          <a:spcPts val="300"/>
                        </a:spcAft>
                      </a:pPr>
                      <a:r>
                        <a:rPr lang="zh-TW" sz="1400" dirty="0">
                          <a:effectLst/>
                          <a:latin typeface="Times New Roman"/>
                          <a:ea typeface="標楷體"/>
                        </a:rPr>
                        <a:t>行政管理費</a:t>
                      </a: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zh-TW" sz="1400">
                          <a:effectLst/>
                          <a:latin typeface="Times New Roman"/>
                          <a:ea typeface="標楷體"/>
                        </a:rPr>
                        <a:t>上項合計</a:t>
                      </a:r>
                      <a:r>
                        <a:rPr lang="en-US" sz="1400">
                          <a:effectLst/>
                          <a:latin typeface="Times New Roman"/>
                          <a:ea typeface="標楷體"/>
                        </a:rPr>
                        <a:t>2612727</a:t>
                      </a:r>
                      <a:r>
                        <a:rPr lang="zh-TW" sz="1400">
                          <a:effectLst/>
                          <a:latin typeface="Times New Roman"/>
                          <a:ea typeface="標楷體"/>
                        </a:rPr>
                        <a:t>元</a:t>
                      </a:r>
                      <a:r>
                        <a:rPr lang="en-US" sz="1400">
                          <a:effectLst/>
                          <a:latin typeface="Times New Roman"/>
                          <a:ea typeface="標楷體"/>
                        </a:rPr>
                        <a:t>*10%= 261,273</a:t>
                      </a:r>
                      <a:r>
                        <a:rPr lang="zh-TW" sz="1400">
                          <a:effectLst/>
                          <a:latin typeface="Times New Roman"/>
                          <a:ea typeface="標楷體"/>
                        </a:rPr>
                        <a:t>元</a:t>
                      </a:r>
                      <a:r>
                        <a:rPr lang="en-US" sz="1400">
                          <a:effectLst/>
                          <a:latin typeface="Times New Roman"/>
                          <a:ea typeface="標楷體"/>
                        </a:rPr>
                        <a:t> &gt; 287,400</a:t>
                      </a:r>
                      <a:r>
                        <a:rPr lang="zh-TW" sz="1400">
                          <a:effectLst/>
                          <a:latin typeface="Times New Roman"/>
                          <a:ea typeface="標楷體"/>
                        </a:rPr>
                        <a:t>元。</a:t>
                      </a:r>
                    </a:p>
                  </a:txBody>
                  <a:tcPr marL="54897" marR="548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US" sz="1400" dirty="0">
                          <a:effectLst/>
                          <a:latin typeface="Times New Roman"/>
                          <a:ea typeface="標楷體"/>
                        </a:rPr>
                        <a:t>287,400</a:t>
                      </a:r>
                      <a:r>
                        <a:rPr lang="zh-TW" sz="1400" dirty="0">
                          <a:effectLst/>
                          <a:latin typeface="Times New Roman"/>
                          <a:ea typeface="標楷體"/>
                        </a:rPr>
                        <a:t>元</a:t>
                      </a: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8306">
                <a:tc>
                  <a:txBody>
                    <a:bodyPr/>
                    <a:lstStyle/>
                    <a:p>
                      <a:pPr algn="r">
                        <a:spcBef>
                          <a:spcPts val="300"/>
                        </a:spcBef>
                        <a:spcAft>
                          <a:spcPts val="300"/>
                        </a:spcAft>
                      </a:pPr>
                      <a:r>
                        <a:rPr lang="zh-TW" sz="1400">
                          <a:effectLst/>
                          <a:latin typeface="Times New Roman"/>
                          <a:ea typeface="標楷體"/>
                        </a:rPr>
                        <a:t>合計</a:t>
                      </a: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en-US" sz="1400">
                          <a:effectLst/>
                          <a:latin typeface="Times New Roman"/>
                          <a:ea typeface="標楷體"/>
                        </a:rPr>
                        <a:t> </a:t>
                      </a:r>
                      <a:endParaRPr lang="zh-TW" sz="1400">
                        <a:effectLst/>
                        <a:latin typeface="Times New Roman"/>
                        <a:ea typeface="標楷體"/>
                      </a:endParaRPr>
                    </a:p>
                  </a:txBody>
                  <a:tcPr marL="54897" marR="5489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US" sz="1400" dirty="0">
                          <a:effectLst/>
                          <a:latin typeface="Times New Roman"/>
                          <a:ea typeface="標楷體"/>
                        </a:rPr>
                        <a:t>2,874,000</a:t>
                      </a:r>
                      <a:r>
                        <a:rPr lang="zh-TW" sz="1400" dirty="0">
                          <a:effectLst/>
                          <a:latin typeface="Times New Roman"/>
                          <a:ea typeface="標楷體"/>
                        </a:rPr>
                        <a:t>元</a:t>
                      </a:r>
                    </a:p>
                  </a:txBody>
                  <a:tcPr marL="54897" marR="5489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642736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圓角矩形 15"/>
          <p:cNvSpPr/>
          <p:nvPr/>
        </p:nvSpPr>
        <p:spPr>
          <a:xfrm>
            <a:off x="279041" y="670966"/>
            <a:ext cx="3572879"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a:solidFill>
                  <a:prstClr val="black"/>
                </a:solidFill>
                <a:latin typeface="Times New Roman" pitchFamily="18" charset="0"/>
                <a:ea typeface="標楷體" pitchFamily="65" charset="-120"/>
                <a:cs typeface="Times New Roman" pitchFamily="18" charset="0"/>
              </a:rPr>
              <a:t>二</a:t>
            </a:r>
            <a:r>
              <a:rPr lang="zh-TW" altLang="en-US" sz="2800" b="1" dirty="0" smtClean="0">
                <a:solidFill>
                  <a:prstClr val="black"/>
                </a:solidFill>
                <a:latin typeface="Times New Roman" pitchFamily="18" charset="0"/>
                <a:ea typeface="標楷體" pitchFamily="65" charset="-120"/>
                <a:cs typeface="Times New Roman" pitchFamily="18" charset="0"/>
              </a:rPr>
              <a:t>、執行機構分析</a:t>
            </a:r>
            <a:r>
              <a:rPr lang="zh-TW" altLang="en-US" sz="2800" b="1" dirty="0">
                <a:solidFill>
                  <a:prstClr val="black"/>
                </a:solidFill>
                <a:latin typeface="Times New Roman" pitchFamily="18" charset="0"/>
                <a:ea typeface="標楷體" pitchFamily="65" charset="-120"/>
                <a:cs typeface="Times New Roman" pitchFamily="18" charset="0"/>
              </a:rPr>
              <a:t>：</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69</a:t>
            </a:fld>
            <a:endParaRPr lang="zh-TW" altLang="en-US" dirty="0"/>
          </a:p>
        </p:txBody>
      </p:sp>
      <p:sp>
        <p:nvSpPr>
          <p:cNvPr id="7" name="矩形 6"/>
          <p:cNvSpPr/>
          <p:nvPr/>
        </p:nvSpPr>
        <p:spPr>
          <a:xfrm>
            <a:off x="279041" y="1188042"/>
            <a:ext cx="8864959" cy="2015936"/>
          </a:xfrm>
          <a:prstGeom prst="rect">
            <a:avLst/>
          </a:prstGeom>
        </p:spPr>
        <p:txBody>
          <a:bodyPr wrap="square">
            <a:spAutoFit/>
          </a:bodyPr>
          <a:lstStyle/>
          <a:p>
            <a:pPr marL="536575" indent="-536575" eaLnBrk="0">
              <a:lnSpc>
                <a:spcPts val="3000"/>
              </a:lnSpc>
            </a:pP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一</a:t>
            </a:r>
            <a:r>
              <a:rPr lang="en-US" altLang="zh-TW"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執行機構能力</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分析</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金屬</a:t>
            </a:r>
            <a:r>
              <a:rPr lang="zh-TW" altLang="en-US" sz="2400" b="1" dirty="0">
                <a:solidFill>
                  <a:srgbClr val="FF0000"/>
                </a:solidFill>
                <a:latin typeface="Times New Roman" pitchFamily="18" charset="0"/>
                <a:ea typeface="標楷體" panose="03000509000000000000" pitchFamily="65" charset="-120"/>
                <a:cs typeface="Times New Roman" pitchFamily="18" charset="0"/>
              </a:rPr>
              <a:t>工業研究發展</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中心</a:t>
            </a:r>
            <a:endParaRPr lang="zh-TW" altLang="en-US" sz="2400" b="1" dirty="0">
              <a:solidFill>
                <a:srgbClr val="FF0000"/>
              </a:solidFill>
              <a:latin typeface="Times New Roman" pitchFamily="18" charset="0"/>
              <a:ea typeface="標楷體" panose="03000509000000000000" pitchFamily="65" charset="-120"/>
              <a:cs typeface="Times New Roman" pitchFamily="18" charset="0"/>
            </a:endParaRPr>
          </a:p>
          <a:p>
            <a:pPr marL="536575" indent="-536575" eaLnBrk="0">
              <a:lnSpc>
                <a:spcPts val="30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000" b="1" dirty="0">
                <a:solidFill>
                  <a:srgbClr val="0000FF"/>
                </a:solidFill>
                <a:latin typeface="Times New Roman" pitchFamily="18" charset="0"/>
                <a:ea typeface="標楷體" panose="03000509000000000000" pitchFamily="65" charset="-120"/>
                <a:cs typeface="Times New Roman" pitchFamily="18" charset="0"/>
              </a:rPr>
              <a:t>1</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組織</a:t>
            </a:r>
            <a:r>
              <a:rPr lang="zh-TW" altLang="en-US" sz="2000" b="1" dirty="0">
                <a:solidFill>
                  <a:srgbClr val="C00000"/>
                </a:solidFill>
                <a:latin typeface="Times New Roman" pitchFamily="18" charset="0"/>
                <a:ea typeface="標楷體" panose="03000509000000000000" pitchFamily="65" charset="-120"/>
                <a:cs typeface="Times New Roman" pitchFamily="18" charset="0"/>
              </a:rPr>
              <a:t>設立</a:t>
            </a:r>
            <a:r>
              <a:rPr lang="en-US" altLang="zh-TW" sz="2000" b="1" dirty="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1963</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年成立，為一非營利事業，財團法人研究機構。 </a:t>
            </a:r>
          </a:p>
          <a:p>
            <a:pPr marL="536575" indent="-536575" eaLnBrk="0">
              <a:lnSpc>
                <a:spcPts val="30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000" b="1" dirty="0">
                <a:solidFill>
                  <a:srgbClr val="0000FF"/>
                </a:solidFill>
                <a:latin typeface="Times New Roman" pitchFamily="18" charset="0"/>
                <a:ea typeface="標楷體" panose="03000509000000000000" pitchFamily="65" charset="-120"/>
                <a:cs typeface="Times New Roman" pitchFamily="18" charset="0"/>
              </a:rPr>
              <a:t>2</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機構</a:t>
            </a:r>
            <a:r>
              <a:rPr lang="zh-TW" altLang="en-US" sz="2000" b="1" dirty="0">
                <a:solidFill>
                  <a:srgbClr val="C00000"/>
                </a:solidFill>
                <a:latin typeface="Times New Roman" pitchFamily="18" charset="0"/>
                <a:ea typeface="標楷體" panose="03000509000000000000" pitchFamily="65" charset="-120"/>
                <a:cs typeface="Times New Roman" pitchFamily="18" charset="0"/>
              </a:rPr>
              <a:t>地點</a:t>
            </a:r>
            <a:r>
              <a:rPr lang="en-US" altLang="zh-TW" sz="2000" b="1" dirty="0" smtClean="0">
                <a:solidFill>
                  <a:srgbClr val="C00000"/>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總部</a:t>
            </a:r>
            <a:r>
              <a:rPr lang="zh-TW" altLang="en-US" sz="2000" b="1" dirty="0">
                <a:solidFill>
                  <a:srgbClr val="0000FF"/>
                </a:solidFill>
                <a:latin typeface="Times New Roman" pitchFamily="18" charset="0"/>
                <a:ea typeface="標楷體" panose="03000509000000000000" pitchFamily="65" charset="-120"/>
                <a:cs typeface="Times New Roman" pitchFamily="18" charset="0"/>
              </a:rPr>
              <a:t>設置</a:t>
            </a: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高雄市楠梓區</a:t>
            </a: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分支機構</a:t>
            </a: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全國分支設點</a:t>
            </a:r>
            <a:r>
              <a:rPr lang="en-US" altLang="zh-TW" sz="2000" b="1" dirty="0">
                <a:solidFill>
                  <a:srgbClr val="0000FF"/>
                </a:solidFill>
                <a:latin typeface="Times New Roman" pitchFamily="18" charset="0"/>
                <a:ea typeface="標楷體" panose="03000509000000000000" pitchFamily="65" charset="-120"/>
                <a:cs typeface="Times New Roman" pitchFamily="18" charset="0"/>
              </a:rPr>
              <a:t>10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處。</a:t>
            </a:r>
          </a:p>
          <a:p>
            <a:pPr marL="536575" indent="-536575" eaLnBrk="0">
              <a:lnSpc>
                <a:spcPts val="30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000" b="1" dirty="0">
                <a:solidFill>
                  <a:srgbClr val="0000FF"/>
                </a:solidFill>
                <a:latin typeface="Times New Roman" pitchFamily="18" charset="0"/>
                <a:ea typeface="標楷體" panose="03000509000000000000" pitchFamily="65" charset="-120"/>
                <a:cs typeface="Times New Roman" pitchFamily="18" charset="0"/>
              </a:rPr>
              <a:t>3</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機構</a:t>
            </a:r>
            <a:r>
              <a:rPr lang="zh-TW" altLang="en-US" sz="2000" b="1" dirty="0">
                <a:solidFill>
                  <a:srgbClr val="C00000"/>
                </a:solidFill>
                <a:latin typeface="Times New Roman" pitchFamily="18" charset="0"/>
                <a:ea typeface="標楷體" panose="03000509000000000000" pitchFamily="65" charset="-120"/>
                <a:cs typeface="Times New Roman" pitchFamily="18" charset="0"/>
              </a:rPr>
              <a:t>人數</a:t>
            </a:r>
            <a:r>
              <a:rPr lang="en-US" altLang="zh-TW" sz="2000" b="1" dirty="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約</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1000</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人</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材料、機械、電機、化工、管理之碩博士</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marL="536575" indent="-536575" eaLnBrk="0">
              <a:lnSpc>
                <a:spcPts val="30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000" b="1" dirty="0">
                <a:solidFill>
                  <a:srgbClr val="0000FF"/>
                </a:solidFill>
                <a:latin typeface="Times New Roman" pitchFamily="18" charset="0"/>
                <a:ea typeface="標楷體" panose="03000509000000000000" pitchFamily="65" charset="-120"/>
                <a:cs typeface="Times New Roman" pitchFamily="18" charset="0"/>
              </a:rPr>
              <a:t>4</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設立</a:t>
            </a:r>
            <a:r>
              <a:rPr lang="zh-TW" altLang="en-US" sz="2000" b="1" dirty="0">
                <a:solidFill>
                  <a:srgbClr val="C00000"/>
                </a:solidFill>
                <a:latin typeface="Times New Roman" pitchFamily="18" charset="0"/>
                <a:ea typeface="標楷體" panose="03000509000000000000" pitchFamily="65" charset="-120"/>
                <a:cs typeface="Times New Roman" pitchFamily="18" charset="0"/>
              </a:rPr>
              <a:t>宗旨</a:t>
            </a:r>
            <a:r>
              <a:rPr lang="en-US" altLang="zh-TW" sz="2000" b="1" dirty="0">
                <a:solidFill>
                  <a:srgbClr val="C00000"/>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提升金屬與其相關產業之競爭能力</a:t>
            </a:r>
          </a:p>
        </p:txBody>
      </p:sp>
      <p:pic>
        <p:nvPicPr>
          <p:cNvPr id="40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484223"/>
            <a:ext cx="5258085" cy="318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圖片 2" descr="分支單位"/>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3462102"/>
            <a:ext cx="2592288" cy="320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097426" y="6269249"/>
            <a:ext cx="2236510" cy="400110"/>
          </a:xfrm>
          <a:prstGeom prst="rect">
            <a:avLst/>
          </a:prstGeom>
        </p:spPr>
        <p:txBody>
          <a:bodyPr wrap="none">
            <a:spAutoFit/>
          </a:bodyPr>
          <a:lstStyle/>
          <a:p>
            <a:r>
              <a:rPr lang="en-US" altLang="zh-TW" sz="2000" b="1" dirty="0">
                <a:solidFill>
                  <a:srgbClr val="FF0000"/>
                </a:solidFill>
                <a:latin typeface="Times New Roman" pitchFamily="18" charset="0"/>
                <a:ea typeface="標楷體" panose="03000509000000000000" pitchFamily="65" charset="-120"/>
                <a:cs typeface="Times New Roman" pitchFamily="18" charset="0"/>
              </a:rPr>
              <a:t>9</a:t>
            </a:r>
            <a:r>
              <a:rPr lang="zh-TW" altLang="en-US" sz="2000" b="1" dirty="0">
                <a:solidFill>
                  <a:srgbClr val="FF0000"/>
                </a:solidFill>
                <a:latin typeface="Times New Roman" pitchFamily="18" charset="0"/>
                <a:ea typeface="標楷體" panose="03000509000000000000" pitchFamily="65" charset="-120"/>
                <a:cs typeface="Times New Roman" pitchFamily="18" charset="0"/>
              </a:rPr>
              <a:t>處</a:t>
            </a:r>
            <a:r>
              <a:rPr lang="en-US" altLang="zh-TW" sz="2000" b="1" dirty="0">
                <a:solidFill>
                  <a:srgbClr val="FF0000"/>
                </a:solidFill>
                <a:latin typeface="Times New Roman" pitchFamily="18" charset="0"/>
                <a:ea typeface="標楷體" panose="03000509000000000000" pitchFamily="65" charset="-120"/>
                <a:cs typeface="Times New Roman" pitchFamily="18" charset="0"/>
              </a:rPr>
              <a:t>36</a:t>
            </a:r>
            <a:r>
              <a:rPr lang="zh-TW" altLang="en-US" sz="2000" b="1" dirty="0">
                <a:solidFill>
                  <a:srgbClr val="FF0000"/>
                </a:solidFill>
                <a:latin typeface="Times New Roman" pitchFamily="18" charset="0"/>
                <a:ea typeface="標楷體" panose="03000509000000000000" pitchFamily="65" charset="-120"/>
                <a:cs typeface="Times New Roman" pitchFamily="18" charset="0"/>
              </a:rPr>
              <a:t>組</a:t>
            </a:r>
            <a:r>
              <a:rPr lang="en-US" altLang="zh-TW" sz="2000" b="1" dirty="0">
                <a:solidFill>
                  <a:srgbClr val="FF0000"/>
                </a:solidFill>
                <a:latin typeface="Times New Roman" pitchFamily="18" charset="0"/>
                <a:ea typeface="標楷體" panose="03000509000000000000" pitchFamily="65" charset="-120"/>
                <a:cs typeface="Times New Roman" pitchFamily="18" charset="0"/>
              </a:rPr>
              <a:t>108</a:t>
            </a:r>
            <a:r>
              <a:rPr lang="zh-TW" altLang="en-US" sz="2000" b="1" dirty="0">
                <a:solidFill>
                  <a:srgbClr val="FF0000"/>
                </a:solidFill>
                <a:latin typeface="Times New Roman" pitchFamily="18" charset="0"/>
                <a:ea typeface="標楷體" panose="03000509000000000000" pitchFamily="65" charset="-120"/>
                <a:cs typeface="Times New Roman" pitchFamily="18" charset="0"/>
              </a:rPr>
              <a:t>實驗室</a:t>
            </a:r>
            <a:endParaRPr lang="zh-TW" altLang="en-US" dirty="0">
              <a:solidFill>
                <a:srgbClr val="FF0000"/>
              </a:solidFill>
            </a:endParaRPr>
          </a:p>
        </p:txBody>
      </p:sp>
    </p:spTree>
    <p:extLst>
      <p:ext uri="{BB962C8B-B14F-4D97-AF65-F5344CB8AC3E}">
        <p14:creationId xmlns:p14="http://schemas.microsoft.com/office/powerpoint/2010/main" val="3663436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8210" y="1620543"/>
            <a:ext cx="2269054" cy="646331"/>
          </a:xfrm>
          <a:prstGeom prst="rect">
            <a:avLst/>
          </a:prstGeom>
          <a:solidFill>
            <a:schemeClr val="accent6">
              <a:lumMod val="60000"/>
              <a:lumOff val="40000"/>
            </a:schemeClr>
          </a:solidFill>
        </p:spPr>
        <p:txBody>
          <a:bodyPr wrap="square">
            <a:spAutoFit/>
          </a:bodyPr>
          <a:lstStyle/>
          <a:p>
            <a:r>
              <a:rPr lang="en-US"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A1.</a:t>
            </a:r>
            <a:r>
              <a:rPr lang="zh-TW"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構造材料</a:t>
            </a:r>
            <a:endParaRPr lang="en-US"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技術</a:t>
            </a:r>
            <a:r>
              <a:rPr lang="zh-TW"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資料庫建立</a:t>
            </a:r>
            <a:endParaRPr lang="zh-TW" altLang="en-US" b="1" dirty="0">
              <a:solidFill>
                <a:prstClr val="black"/>
              </a:solidFill>
            </a:endParaRPr>
          </a:p>
        </p:txBody>
      </p:sp>
      <p:sp>
        <p:nvSpPr>
          <p:cNvPr id="12" name="矩形 11"/>
          <p:cNvSpPr/>
          <p:nvPr/>
        </p:nvSpPr>
        <p:spPr>
          <a:xfrm>
            <a:off x="715982" y="4195866"/>
            <a:ext cx="2089033" cy="646331"/>
          </a:xfrm>
          <a:prstGeom prst="rect">
            <a:avLst/>
          </a:prstGeom>
          <a:solidFill>
            <a:schemeClr val="accent6">
              <a:lumMod val="60000"/>
              <a:lumOff val="40000"/>
            </a:schemeClr>
          </a:solidFill>
        </p:spPr>
        <p:txBody>
          <a:bodyPr wrap="none">
            <a:spAutoFit/>
          </a:bodyPr>
          <a:lstStyle/>
          <a:p>
            <a:r>
              <a:rPr lang="en-US"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A2.</a:t>
            </a:r>
            <a:r>
              <a:rPr lang="zh-TW"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構造分析</a:t>
            </a:r>
            <a:endParaRPr lang="en-US"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技術</a:t>
            </a:r>
            <a:r>
              <a:rPr lang="zh-TW"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資料庫建立</a:t>
            </a:r>
            <a:endParaRPr lang="zh-TW" altLang="en-US" b="1" dirty="0">
              <a:solidFill>
                <a:prstClr val="black"/>
              </a:solidFill>
            </a:endParaRPr>
          </a:p>
        </p:txBody>
      </p:sp>
      <p:sp>
        <p:nvSpPr>
          <p:cNvPr id="13" name="矩形 12"/>
          <p:cNvSpPr/>
          <p:nvPr/>
        </p:nvSpPr>
        <p:spPr>
          <a:xfrm>
            <a:off x="3234755" y="2966073"/>
            <a:ext cx="2044855" cy="646331"/>
          </a:xfrm>
          <a:prstGeom prst="rect">
            <a:avLst/>
          </a:prstGeom>
          <a:solidFill>
            <a:schemeClr val="accent6">
              <a:lumMod val="60000"/>
              <a:lumOff val="40000"/>
            </a:schemeClr>
          </a:solidFill>
        </p:spPr>
        <p:txBody>
          <a:bodyPr wrap="square">
            <a:spAutoFit/>
          </a:bodyPr>
          <a:lstStyle/>
          <a:p>
            <a:r>
              <a:rPr lang="en-US"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A3.</a:t>
            </a:r>
            <a:r>
              <a:rPr lang="zh-TW"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a:t>
            </a:r>
            <a:r>
              <a:rPr lang="zh-TW" altLang="en-US"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a:t>
            </a:r>
            <a:r>
              <a:rPr lang="zh-TW" altLang="en-US"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計</a:t>
            </a:r>
            <a:endParaRPr lang="en-US"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知識</a:t>
            </a:r>
            <a:r>
              <a:rPr lang="zh-TW"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庫建立</a:t>
            </a:r>
            <a:endParaRPr lang="zh-TW" altLang="en-US" b="1" dirty="0">
              <a:solidFill>
                <a:prstClr val="black"/>
              </a:solidFill>
            </a:endParaRPr>
          </a:p>
        </p:txBody>
      </p:sp>
      <p:sp>
        <p:nvSpPr>
          <p:cNvPr id="14" name="矩形 13"/>
          <p:cNvSpPr/>
          <p:nvPr/>
        </p:nvSpPr>
        <p:spPr>
          <a:xfrm>
            <a:off x="6098721" y="2689074"/>
            <a:ext cx="2243113" cy="923330"/>
          </a:xfrm>
          <a:prstGeom prst="rect">
            <a:avLst/>
          </a:prstGeom>
          <a:solidFill>
            <a:schemeClr val="accent6">
              <a:lumMod val="40000"/>
              <a:lumOff val="60000"/>
            </a:schemeClr>
          </a:solidFill>
        </p:spPr>
        <p:txBody>
          <a:bodyPr wrap="square">
            <a:spAutoFit/>
          </a:bodyPr>
          <a:lstStyle/>
          <a:p>
            <a:pPr algn="ctr"/>
            <a:r>
              <a:rPr lang="en-US"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A4.</a:t>
            </a:r>
            <a:r>
              <a:rPr lang="zh-TW"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a:t>
            </a:r>
            <a:endParaRPr lang="en-US"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設計技術</a:t>
            </a:r>
            <a:r>
              <a:rPr lang="zh-TW"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專家系統</a:t>
            </a:r>
            <a:endParaRPr lang="en-US"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規劃</a:t>
            </a:r>
            <a:r>
              <a:rPr lang="zh-TW"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a:t>
            </a:r>
            <a:endParaRPr lang="zh-TW" altLang="en-US" b="1" dirty="0">
              <a:solidFill>
                <a:prstClr val="black"/>
              </a:solidFill>
            </a:endParaRPr>
          </a:p>
        </p:txBody>
      </p:sp>
      <p:sp>
        <p:nvSpPr>
          <p:cNvPr id="15" name="矩形 14"/>
          <p:cNvSpPr/>
          <p:nvPr/>
        </p:nvSpPr>
        <p:spPr>
          <a:xfrm>
            <a:off x="860202" y="2372332"/>
            <a:ext cx="1845070" cy="13447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標楷體" panose="03000509000000000000" pitchFamily="65" charset="-120"/>
                <a:ea typeface="標楷體" panose="03000509000000000000" pitchFamily="65" charset="-120"/>
              </a:rPr>
              <a:t>1.</a:t>
            </a:r>
            <a:r>
              <a:rPr lang="zh-TW" altLang="en-US" b="1" dirty="0" smtClean="0">
                <a:solidFill>
                  <a:prstClr val="black"/>
                </a:solidFill>
                <a:latin typeface="標楷體" panose="03000509000000000000" pitchFamily="65" charset="-120"/>
                <a:ea typeface="標楷體" panose="03000509000000000000" pitchFamily="65" charset="-120"/>
              </a:rPr>
              <a:t>披覆材料</a:t>
            </a:r>
            <a:endParaRPr lang="en-US" altLang="zh-TW" b="1" dirty="0" smtClean="0">
              <a:solidFill>
                <a:prstClr val="black"/>
              </a:solidFill>
              <a:latin typeface="標楷體" panose="03000509000000000000" pitchFamily="65" charset="-120"/>
              <a:ea typeface="標楷體" panose="03000509000000000000" pitchFamily="65" charset="-120"/>
            </a:endParaRPr>
          </a:p>
          <a:p>
            <a:pPr algn="ctr"/>
            <a:r>
              <a:rPr lang="en-US" altLang="zh-TW" b="1" dirty="0" smtClean="0">
                <a:solidFill>
                  <a:prstClr val="black"/>
                </a:solidFill>
                <a:latin typeface="標楷體" panose="03000509000000000000" pitchFamily="65" charset="-120"/>
                <a:ea typeface="標楷體" panose="03000509000000000000" pitchFamily="65" charset="-120"/>
              </a:rPr>
              <a:t>2.</a:t>
            </a:r>
            <a:r>
              <a:rPr lang="zh-TW" altLang="en-US" b="1" dirty="0" smtClean="0">
                <a:solidFill>
                  <a:prstClr val="black"/>
                </a:solidFill>
                <a:latin typeface="標楷體" panose="03000509000000000000" pitchFamily="65" charset="-120"/>
                <a:ea typeface="標楷體" panose="03000509000000000000" pitchFamily="65" charset="-120"/>
              </a:rPr>
              <a:t>結構材料</a:t>
            </a:r>
            <a:endParaRPr lang="en-US" altLang="zh-TW" b="1" dirty="0" smtClean="0">
              <a:solidFill>
                <a:prstClr val="black"/>
              </a:solidFill>
              <a:latin typeface="標楷體" panose="03000509000000000000" pitchFamily="65" charset="-120"/>
              <a:ea typeface="標楷體" panose="03000509000000000000" pitchFamily="65" charset="-120"/>
            </a:endParaRPr>
          </a:p>
          <a:p>
            <a:pPr algn="ctr"/>
            <a:r>
              <a:rPr lang="en-US" altLang="zh-TW" b="1" dirty="0" smtClean="0">
                <a:solidFill>
                  <a:prstClr val="black"/>
                </a:solidFill>
                <a:latin typeface="標楷體" panose="03000509000000000000" pitchFamily="65" charset="-120"/>
                <a:ea typeface="標楷體" panose="03000509000000000000" pitchFamily="65" charset="-120"/>
              </a:rPr>
              <a:t>3.</a:t>
            </a:r>
            <a:r>
              <a:rPr lang="zh-TW" altLang="en-US" b="1" dirty="0" smtClean="0">
                <a:solidFill>
                  <a:prstClr val="black"/>
                </a:solidFill>
                <a:latin typeface="標楷體" panose="03000509000000000000" pitchFamily="65" charset="-120"/>
                <a:ea typeface="標楷體" panose="03000509000000000000" pitchFamily="65" charset="-120"/>
              </a:rPr>
              <a:t>基礎材料</a:t>
            </a:r>
            <a:endParaRPr lang="en-US" altLang="zh-TW" b="1" dirty="0" smtClean="0">
              <a:solidFill>
                <a:prstClr val="black"/>
              </a:solidFill>
              <a:latin typeface="標楷體" panose="03000509000000000000" pitchFamily="65" charset="-120"/>
              <a:ea typeface="標楷體" panose="03000509000000000000" pitchFamily="65" charset="-120"/>
            </a:endParaRPr>
          </a:p>
          <a:p>
            <a:pPr algn="ctr"/>
            <a:r>
              <a:rPr lang="en-US" altLang="zh-TW" b="1" dirty="0" smtClean="0">
                <a:solidFill>
                  <a:prstClr val="black"/>
                </a:solidFill>
                <a:latin typeface="標楷體" panose="03000509000000000000" pitchFamily="65" charset="-120"/>
                <a:ea typeface="標楷體" panose="03000509000000000000" pitchFamily="65" charset="-120"/>
              </a:rPr>
              <a:t>4.</a:t>
            </a:r>
            <a:r>
              <a:rPr lang="zh-TW" altLang="en-US" b="1" dirty="0" smtClean="0">
                <a:solidFill>
                  <a:prstClr val="black"/>
                </a:solidFill>
                <a:latin typeface="標楷體" panose="03000509000000000000" pitchFamily="65" charset="-120"/>
                <a:ea typeface="標楷體" panose="03000509000000000000" pitchFamily="65" charset="-120"/>
              </a:rPr>
              <a:t>連接材料</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
        <p:nvSpPr>
          <p:cNvPr id="16" name="矩形 15"/>
          <p:cNvSpPr/>
          <p:nvPr/>
        </p:nvSpPr>
        <p:spPr>
          <a:xfrm>
            <a:off x="773527" y="5070768"/>
            <a:ext cx="1983211" cy="113931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標楷體" panose="03000509000000000000" pitchFamily="65" charset="-120"/>
                <a:ea typeface="標楷體" panose="03000509000000000000" pitchFamily="65" charset="-120"/>
              </a:rPr>
              <a:t>1.</a:t>
            </a:r>
            <a:r>
              <a:rPr lang="zh-TW" altLang="en-US" b="1" dirty="0" smtClean="0">
                <a:solidFill>
                  <a:prstClr val="black"/>
                </a:solidFill>
                <a:latin typeface="標楷體" panose="03000509000000000000" pitchFamily="65" charset="-120"/>
                <a:ea typeface="標楷體" panose="03000509000000000000" pitchFamily="65" charset="-120"/>
              </a:rPr>
              <a:t>流體動力分析</a:t>
            </a:r>
            <a:endParaRPr lang="en-US" altLang="zh-TW" b="1" dirty="0" smtClean="0">
              <a:solidFill>
                <a:prstClr val="black"/>
              </a:solidFill>
              <a:latin typeface="標楷體" panose="03000509000000000000" pitchFamily="65" charset="-120"/>
              <a:ea typeface="標楷體" panose="03000509000000000000" pitchFamily="65" charset="-120"/>
            </a:endParaRPr>
          </a:p>
          <a:p>
            <a:pPr algn="ctr"/>
            <a:r>
              <a:rPr lang="en-US" altLang="zh-TW" b="1" dirty="0" smtClean="0">
                <a:solidFill>
                  <a:prstClr val="black"/>
                </a:solidFill>
                <a:latin typeface="標楷體" panose="03000509000000000000" pitchFamily="65" charset="-120"/>
                <a:ea typeface="標楷體" panose="03000509000000000000" pitchFamily="65" charset="-120"/>
              </a:rPr>
              <a:t>2.</a:t>
            </a:r>
            <a:r>
              <a:rPr lang="zh-TW" altLang="en-US" b="1" dirty="0" smtClean="0">
                <a:solidFill>
                  <a:prstClr val="black"/>
                </a:solidFill>
                <a:latin typeface="標楷體" panose="03000509000000000000" pitchFamily="65" charset="-120"/>
                <a:ea typeface="標楷體" panose="03000509000000000000" pitchFamily="65" charset="-120"/>
              </a:rPr>
              <a:t>材料性能分析</a:t>
            </a:r>
            <a:endParaRPr lang="en-US" altLang="zh-TW" b="1" dirty="0" smtClean="0">
              <a:solidFill>
                <a:prstClr val="black"/>
              </a:solidFill>
              <a:latin typeface="標楷體" panose="03000509000000000000" pitchFamily="65" charset="-120"/>
              <a:ea typeface="標楷體" panose="03000509000000000000" pitchFamily="65" charset="-120"/>
            </a:endParaRPr>
          </a:p>
          <a:p>
            <a:pPr algn="ctr"/>
            <a:r>
              <a:rPr lang="en-US" altLang="zh-TW" b="1" dirty="0" smtClean="0">
                <a:solidFill>
                  <a:prstClr val="black"/>
                </a:solidFill>
                <a:latin typeface="標楷體" panose="03000509000000000000" pitchFamily="65" charset="-120"/>
                <a:ea typeface="標楷體" panose="03000509000000000000" pitchFamily="65" charset="-120"/>
              </a:rPr>
              <a:t>3.</a:t>
            </a:r>
            <a:r>
              <a:rPr lang="zh-TW" altLang="en-US" b="1" dirty="0">
                <a:solidFill>
                  <a:prstClr val="black"/>
                </a:solidFill>
                <a:latin typeface="標楷體" panose="03000509000000000000" pitchFamily="65" charset="-120"/>
                <a:ea typeface="標楷體" panose="03000509000000000000" pitchFamily="65" charset="-120"/>
              </a:rPr>
              <a:t>結構工程</a:t>
            </a:r>
            <a:r>
              <a:rPr lang="zh-TW" altLang="en-US" b="1" dirty="0" smtClean="0">
                <a:solidFill>
                  <a:prstClr val="black"/>
                </a:solidFill>
                <a:latin typeface="標楷體" panose="03000509000000000000" pitchFamily="65" charset="-120"/>
                <a:ea typeface="標楷體" panose="03000509000000000000" pitchFamily="65" charset="-120"/>
              </a:rPr>
              <a:t>分析 </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17" name="矩形 16"/>
          <p:cNvSpPr/>
          <p:nvPr/>
        </p:nvSpPr>
        <p:spPr>
          <a:xfrm>
            <a:off x="3395544" y="3717032"/>
            <a:ext cx="1814741" cy="21602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black"/>
                </a:solidFill>
                <a:latin typeface="標楷體" panose="03000509000000000000" pitchFamily="65" charset="-120"/>
                <a:ea typeface="標楷體" panose="03000509000000000000" pitchFamily="65" charset="-120"/>
              </a:rPr>
              <a:t>1.</a:t>
            </a:r>
            <a:r>
              <a:rPr lang="zh-TW" altLang="en-US" b="1" dirty="0" smtClean="0">
                <a:solidFill>
                  <a:prstClr val="black"/>
                </a:solidFill>
                <a:latin typeface="標楷體" panose="03000509000000000000" pitchFamily="65" charset="-120"/>
                <a:ea typeface="標楷體" panose="03000509000000000000" pitchFamily="65" charset="-120"/>
              </a:rPr>
              <a:t>溫室規範設計</a:t>
            </a:r>
            <a:endParaRPr lang="en-US" altLang="zh-TW" b="1" dirty="0" smtClean="0">
              <a:solidFill>
                <a:prstClr val="black"/>
              </a:solidFill>
              <a:latin typeface="標楷體" panose="03000509000000000000" pitchFamily="65" charset="-120"/>
              <a:ea typeface="標楷體" panose="03000509000000000000" pitchFamily="65" charset="-120"/>
            </a:endParaRPr>
          </a:p>
          <a:p>
            <a:r>
              <a:rPr lang="en-US" altLang="zh-TW" b="1" dirty="0" smtClean="0">
                <a:solidFill>
                  <a:prstClr val="black"/>
                </a:solidFill>
                <a:latin typeface="標楷體" panose="03000509000000000000" pitchFamily="65" charset="-120"/>
                <a:ea typeface="標楷體" panose="03000509000000000000" pitchFamily="65" charset="-120"/>
              </a:rPr>
              <a:t>2.</a:t>
            </a:r>
            <a:r>
              <a:rPr lang="zh-TW" altLang="en-US" b="1" dirty="0" smtClean="0">
                <a:solidFill>
                  <a:prstClr val="black"/>
                </a:solidFill>
                <a:latin typeface="標楷體" panose="03000509000000000000" pitchFamily="65" charset="-120"/>
                <a:ea typeface="標楷體" panose="03000509000000000000" pitchFamily="65" charset="-120"/>
              </a:rPr>
              <a:t>溫室型式設計</a:t>
            </a:r>
            <a:endParaRPr lang="en-US" altLang="zh-TW" b="1" dirty="0" smtClean="0">
              <a:solidFill>
                <a:prstClr val="black"/>
              </a:solidFill>
              <a:latin typeface="標楷體" panose="03000509000000000000" pitchFamily="65" charset="-120"/>
              <a:ea typeface="標楷體" panose="03000509000000000000" pitchFamily="65" charset="-120"/>
            </a:endParaRPr>
          </a:p>
          <a:p>
            <a:r>
              <a:rPr lang="en-US" altLang="zh-TW" b="1" dirty="0" smtClean="0">
                <a:solidFill>
                  <a:prstClr val="black"/>
                </a:solidFill>
                <a:latin typeface="標楷體" panose="03000509000000000000" pitchFamily="65" charset="-120"/>
                <a:ea typeface="標楷體" panose="03000509000000000000" pitchFamily="65" charset="-120"/>
              </a:rPr>
              <a:t>3.</a:t>
            </a:r>
            <a:r>
              <a:rPr lang="zh-TW" altLang="en-US" b="1" dirty="0" smtClean="0">
                <a:solidFill>
                  <a:prstClr val="black"/>
                </a:solidFill>
                <a:latin typeface="標楷體" panose="03000509000000000000" pitchFamily="65" charset="-120"/>
                <a:ea typeface="標楷體" panose="03000509000000000000" pitchFamily="65" charset="-120"/>
              </a:rPr>
              <a:t>溫室材料設計</a:t>
            </a:r>
            <a:endParaRPr lang="en-US" altLang="zh-TW" b="1" dirty="0">
              <a:solidFill>
                <a:prstClr val="black"/>
              </a:solidFill>
              <a:latin typeface="標楷體" panose="03000509000000000000" pitchFamily="65" charset="-120"/>
              <a:ea typeface="標楷體" panose="03000509000000000000" pitchFamily="65" charset="-120"/>
            </a:endParaRPr>
          </a:p>
          <a:p>
            <a:r>
              <a:rPr lang="en-US" altLang="zh-TW" b="1" dirty="0" smtClean="0">
                <a:solidFill>
                  <a:prstClr val="black"/>
                </a:solidFill>
                <a:latin typeface="標楷體" panose="03000509000000000000" pitchFamily="65" charset="-120"/>
                <a:ea typeface="標楷體" panose="03000509000000000000" pitchFamily="65" charset="-120"/>
              </a:rPr>
              <a:t>5.</a:t>
            </a:r>
            <a:r>
              <a:rPr lang="zh-TW" altLang="en-US" b="1" dirty="0" smtClean="0">
                <a:solidFill>
                  <a:prstClr val="black"/>
                </a:solidFill>
                <a:latin typeface="標楷體" panose="03000509000000000000" pitchFamily="65" charset="-120"/>
                <a:ea typeface="標楷體" panose="03000509000000000000" pitchFamily="65" charset="-120"/>
              </a:rPr>
              <a:t>溫室結構設</a:t>
            </a:r>
            <a:r>
              <a:rPr lang="zh-TW" altLang="en-US" b="1" dirty="0">
                <a:solidFill>
                  <a:prstClr val="black"/>
                </a:solidFill>
                <a:latin typeface="標楷體" panose="03000509000000000000" pitchFamily="65" charset="-120"/>
                <a:ea typeface="標楷體" panose="03000509000000000000" pitchFamily="65" charset="-120"/>
              </a:rPr>
              <a:t>計</a:t>
            </a:r>
            <a:endParaRPr lang="en-US" altLang="zh-TW" b="1" dirty="0" smtClean="0">
              <a:solidFill>
                <a:prstClr val="black"/>
              </a:solidFill>
              <a:latin typeface="標楷體" panose="03000509000000000000" pitchFamily="65" charset="-120"/>
              <a:ea typeface="標楷體" panose="03000509000000000000" pitchFamily="65" charset="-120"/>
            </a:endParaRPr>
          </a:p>
          <a:p>
            <a:r>
              <a:rPr lang="en-US" altLang="zh-TW" b="1" dirty="0">
                <a:solidFill>
                  <a:prstClr val="black"/>
                </a:solidFill>
                <a:latin typeface="標楷體" panose="03000509000000000000" pitchFamily="65" charset="-120"/>
                <a:ea typeface="標楷體" panose="03000509000000000000" pitchFamily="65" charset="-120"/>
              </a:rPr>
              <a:t>6</a:t>
            </a:r>
            <a:r>
              <a:rPr lang="en-US" altLang="zh-TW" b="1" dirty="0" smtClean="0">
                <a:solidFill>
                  <a:prstClr val="black"/>
                </a:solidFill>
                <a:latin typeface="標楷體" panose="03000509000000000000" pitchFamily="65" charset="-120"/>
                <a:ea typeface="標楷體" panose="03000509000000000000" pitchFamily="65" charset="-120"/>
              </a:rPr>
              <a:t>.</a:t>
            </a:r>
            <a:r>
              <a:rPr lang="zh-TW" altLang="en-US" b="1" dirty="0" smtClean="0">
                <a:solidFill>
                  <a:prstClr val="black"/>
                </a:solidFill>
                <a:latin typeface="標楷體" panose="03000509000000000000" pitchFamily="65" charset="-120"/>
                <a:ea typeface="標楷體" panose="03000509000000000000" pitchFamily="65" charset="-120"/>
              </a:rPr>
              <a:t>溫室基礎設計</a:t>
            </a:r>
            <a:endParaRPr lang="en-US" altLang="zh-TW" b="1" dirty="0" smtClean="0">
              <a:solidFill>
                <a:prstClr val="black"/>
              </a:solidFill>
              <a:latin typeface="標楷體" panose="03000509000000000000" pitchFamily="65" charset="-120"/>
              <a:ea typeface="標楷體" panose="03000509000000000000" pitchFamily="65" charset="-120"/>
            </a:endParaRPr>
          </a:p>
          <a:p>
            <a:r>
              <a:rPr lang="en-US" altLang="zh-TW" b="1" dirty="0" smtClean="0">
                <a:solidFill>
                  <a:prstClr val="black"/>
                </a:solidFill>
                <a:latin typeface="標楷體" panose="03000509000000000000" pitchFamily="65" charset="-120"/>
                <a:ea typeface="標楷體" panose="03000509000000000000" pitchFamily="65" charset="-120"/>
              </a:rPr>
              <a:t>7.</a:t>
            </a:r>
            <a:r>
              <a:rPr lang="zh-TW" altLang="en-US" b="1" dirty="0" smtClean="0">
                <a:solidFill>
                  <a:prstClr val="black"/>
                </a:solidFill>
                <a:latin typeface="標楷體" panose="03000509000000000000" pitchFamily="65" charset="-120"/>
                <a:ea typeface="標楷體" panose="03000509000000000000" pitchFamily="65" charset="-120"/>
              </a:rPr>
              <a:t>溫室製造設計</a:t>
            </a:r>
            <a:endParaRPr lang="en-US" altLang="zh-TW" b="1" dirty="0" smtClean="0">
              <a:solidFill>
                <a:prstClr val="black"/>
              </a:solidFill>
              <a:latin typeface="標楷體" panose="03000509000000000000" pitchFamily="65" charset="-120"/>
              <a:ea typeface="標楷體" panose="03000509000000000000" pitchFamily="65" charset="-120"/>
            </a:endParaRPr>
          </a:p>
          <a:p>
            <a:r>
              <a:rPr lang="en-US" altLang="zh-TW" b="1" dirty="0" smtClean="0">
                <a:solidFill>
                  <a:prstClr val="black"/>
                </a:solidFill>
                <a:latin typeface="標楷體" panose="03000509000000000000" pitchFamily="65" charset="-120"/>
                <a:ea typeface="標楷體" panose="03000509000000000000" pitchFamily="65" charset="-120"/>
              </a:rPr>
              <a:t>8.</a:t>
            </a:r>
            <a:r>
              <a:rPr lang="zh-TW" altLang="en-US" b="1" dirty="0" smtClean="0">
                <a:solidFill>
                  <a:prstClr val="black"/>
                </a:solidFill>
                <a:latin typeface="標楷體" panose="03000509000000000000" pitchFamily="65" charset="-120"/>
                <a:ea typeface="標楷體" panose="03000509000000000000" pitchFamily="65" charset="-120"/>
              </a:rPr>
              <a:t>溫室施工設計</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
        <p:nvSpPr>
          <p:cNvPr id="18" name="矩形 17"/>
          <p:cNvSpPr/>
          <p:nvPr/>
        </p:nvSpPr>
        <p:spPr>
          <a:xfrm>
            <a:off x="5724128" y="3887003"/>
            <a:ext cx="3240359" cy="88244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black"/>
                </a:solidFill>
                <a:latin typeface="標楷體" panose="03000509000000000000" pitchFamily="65" charset="-120"/>
                <a:ea typeface="標楷體" panose="03000509000000000000" pitchFamily="65" charset="-120"/>
              </a:rPr>
              <a:t>1.</a:t>
            </a:r>
            <a:r>
              <a:rPr lang="zh-TW" altLang="en-US" b="1" dirty="0" smtClean="0">
                <a:solidFill>
                  <a:prstClr val="black"/>
                </a:solidFill>
                <a:latin typeface="標楷體" panose="03000509000000000000" pitchFamily="65" charset="-120"/>
                <a:ea typeface="標楷體" panose="03000509000000000000" pitchFamily="65" charset="-120"/>
              </a:rPr>
              <a:t>溫室構造技術專家系統規劃</a:t>
            </a:r>
            <a:endParaRPr lang="en-US" altLang="zh-TW" b="1" dirty="0" smtClean="0">
              <a:solidFill>
                <a:prstClr val="black"/>
              </a:solidFill>
              <a:latin typeface="標楷體" panose="03000509000000000000" pitchFamily="65" charset="-120"/>
              <a:ea typeface="標楷體" panose="03000509000000000000" pitchFamily="65" charset="-120"/>
            </a:endParaRPr>
          </a:p>
          <a:p>
            <a:r>
              <a:rPr lang="en-US" altLang="zh-TW" b="1" dirty="0" smtClean="0">
                <a:solidFill>
                  <a:prstClr val="black"/>
                </a:solidFill>
                <a:latin typeface="標楷體" panose="03000509000000000000" pitchFamily="65" charset="-120"/>
                <a:ea typeface="標楷體" panose="03000509000000000000" pitchFamily="65" charset="-120"/>
              </a:rPr>
              <a:t>2.</a:t>
            </a:r>
            <a:r>
              <a:rPr lang="zh-TW" altLang="en-US" b="1" dirty="0" smtClean="0">
                <a:solidFill>
                  <a:prstClr val="black"/>
                </a:solidFill>
                <a:latin typeface="標楷體" panose="03000509000000000000" pitchFamily="65" charset="-120"/>
                <a:ea typeface="標楷體" panose="03000509000000000000" pitchFamily="65" charset="-120"/>
              </a:rPr>
              <a:t>溫室構造技術專家系統設計</a:t>
            </a:r>
            <a:endParaRPr lang="en-US" altLang="zh-TW" b="1" dirty="0" smtClean="0">
              <a:solidFill>
                <a:prstClr val="black"/>
              </a:solidFill>
              <a:latin typeface="標楷體" panose="03000509000000000000" pitchFamily="65" charset="-120"/>
              <a:ea typeface="標楷體" panose="03000509000000000000" pitchFamily="65" charset="-120"/>
            </a:endParaRPr>
          </a:p>
        </p:txBody>
      </p:sp>
      <p:cxnSp>
        <p:nvCxnSpPr>
          <p:cNvPr id="5" name="直線單箭頭接點 4"/>
          <p:cNvCxnSpPr/>
          <p:nvPr/>
        </p:nvCxnSpPr>
        <p:spPr>
          <a:xfrm>
            <a:off x="2840363" y="2402542"/>
            <a:ext cx="325067" cy="31582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906993" y="3937058"/>
            <a:ext cx="358219" cy="2840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4" idx="1"/>
          </p:cNvCxnSpPr>
          <p:nvPr/>
        </p:nvCxnSpPr>
        <p:spPr>
          <a:xfrm>
            <a:off x="5543364" y="3150739"/>
            <a:ext cx="55535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19"/>
          <p:cNvSpPr>
            <a:spLocks noChangeArrowheads="1"/>
          </p:cNvSpPr>
          <p:nvPr/>
        </p:nvSpPr>
        <p:spPr bwMode="auto">
          <a:xfrm>
            <a:off x="1691680" y="385204"/>
            <a:ext cx="5959060" cy="485192"/>
          </a:xfrm>
          <a:prstGeom prst="rect">
            <a:avLst/>
          </a:prstGeom>
          <a:ln/>
        </p:spPr>
        <p:style>
          <a:lnRef idx="1">
            <a:schemeClr val="accent6"/>
          </a:lnRef>
          <a:fillRef idx="2">
            <a:schemeClr val="accent6"/>
          </a:fillRef>
          <a:effectRef idx="1">
            <a:schemeClr val="accent6"/>
          </a:effectRef>
          <a:fontRef idx="minor">
            <a:schemeClr val="dk1"/>
          </a:fontRef>
        </p:style>
        <p:txBody>
          <a:bodyPr wrap="square" lIns="36000" tIns="18000" rIns="36000" bIns="18000" anchor="ctr">
            <a:spAutoFit/>
          </a:bodyPr>
          <a:lstStyle/>
          <a:p>
            <a:pPr algn="ctr">
              <a:lnSpc>
                <a:spcPts val="3500"/>
              </a:lnSpc>
            </a:pP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技術專家</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系統規劃</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p>
        </p:txBody>
      </p:sp>
    </p:spTree>
    <p:extLst>
      <p:ext uri="{BB962C8B-B14F-4D97-AF65-F5344CB8AC3E}">
        <p14:creationId xmlns:p14="http://schemas.microsoft.com/office/powerpoint/2010/main" val="29875957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120862"/>
            <a:ext cx="6796408" cy="729389"/>
          </a:xfrm>
        </p:spPr>
        <p:txBody>
          <a:bodyPr>
            <a:noAutofit/>
          </a:bodyPr>
          <a:lstStyle/>
          <a:p>
            <a:r>
              <a:rPr lang="en-US" altLang="zh-TW" sz="2400" b="1" dirty="0">
                <a:solidFill>
                  <a:srgbClr val="0000FF"/>
                </a:solidFill>
                <a:latin typeface="標楷體" panose="03000509000000000000" pitchFamily="65" charset="-120"/>
                <a:ea typeface="標楷體" panose="03000509000000000000" pitchFamily="65" charset="-120"/>
              </a:rPr>
              <a:t> </a:t>
            </a:r>
            <a:r>
              <a:rPr lang="en-US" altLang="zh-TW" sz="2400" b="1" dirty="0" smtClean="0">
                <a:solidFill>
                  <a:srgbClr val="0000FF"/>
                </a:solidFill>
                <a:latin typeface="標楷體" panose="03000509000000000000" pitchFamily="65" charset="-120"/>
                <a:ea typeface="標楷體" panose="03000509000000000000" pitchFamily="65" charset="-120"/>
              </a:rPr>
              <a:t> </a:t>
            </a:r>
            <a:r>
              <a:rPr lang="zh-TW" altLang="en-US" sz="2400" b="1" dirty="0" smtClean="0">
                <a:solidFill>
                  <a:srgbClr val="0000FF"/>
                </a:solidFill>
                <a:latin typeface="標楷體" panose="03000509000000000000" pitchFamily="65" charset="-120"/>
                <a:ea typeface="標楷體" panose="03000509000000000000" pitchFamily="65" charset="-120"/>
              </a:rPr>
              <a:t>金屬中心主要技術專長與應用研究項</a:t>
            </a:r>
            <a:r>
              <a:rPr lang="zh-TW" altLang="en-US" sz="2400" b="1" dirty="0">
                <a:solidFill>
                  <a:srgbClr val="0000FF"/>
                </a:solidFill>
                <a:latin typeface="標楷體" panose="03000509000000000000" pitchFamily="65" charset="-120"/>
                <a:ea typeface="標楷體" panose="03000509000000000000" pitchFamily="65" charset="-120"/>
              </a:rPr>
              <a:t>目</a:t>
            </a:r>
          </a:p>
        </p:txBody>
      </p:sp>
      <p:sp>
        <p:nvSpPr>
          <p:cNvPr id="3" name="內容版面配置區 2"/>
          <p:cNvSpPr>
            <a:spLocks noGrp="1"/>
          </p:cNvSpPr>
          <p:nvPr>
            <p:ph idx="1"/>
          </p:nvPr>
        </p:nvSpPr>
        <p:spPr>
          <a:xfrm>
            <a:off x="1305427" y="1504991"/>
            <a:ext cx="2526312" cy="5215084"/>
          </a:xfrm>
          <a:solidFill>
            <a:schemeClr val="accent4">
              <a:lumMod val="20000"/>
              <a:lumOff val="80000"/>
            </a:schemeClr>
          </a:solidFill>
        </p:spPr>
        <p:txBody>
          <a:bodyPr>
            <a:noAutofit/>
          </a:bodyPr>
          <a:lstStyle/>
          <a:p>
            <a:pPr marL="0" indent="0" algn="ctr">
              <a:lnSpc>
                <a:spcPts val="4500"/>
              </a:lnSpc>
              <a:spcBef>
                <a:spcPts val="0"/>
              </a:spcBef>
              <a:buNone/>
            </a:pPr>
            <a:r>
              <a:rPr lang="en-US" altLang="zh-TW" sz="2400" dirty="0" smtClean="0">
                <a:latin typeface="Times New Roman" pitchFamily="18" charset="0"/>
                <a:ea typeface="標楷體" panose="03000509000000000000" pitchFamily="65" charset="-120"/>
                <a:cs typeface="Times New Roman" pitchFamily="18" charset="0"/>
              </a:rPr>
              <a:t>1.</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材料開發</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0" indent="0" algn="ctr">
              <a:lnSpc>
                <a:spcPts val="4500"/>
              </a:lnSpc>
              <a:spcBef>
                <a:spcPts val="0"/>
              </a:spcBef>
              <a:buNone/>
            </a:pPr>
            <a:r>
              <a:rPr lang="en-US" altLang="zh-TW" sz="2400" dirty="0" smtClean="0">
                <a:latin typeface="Times New Roman" pitchFamily="18" charset="0"/>
                <a:ea typeface="標楷體" panose="03000509000000000000" pitchFamily="65" charset="-120"/>
                <a:cs typeface="Times New Roman" pitchFamily="18" charset="0"/>
              </a:rPr>
              <a:t>2.</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製程設計</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0" indent="0" algn="ctr">
              <a:lnSpc>
                <a:spcPts val="4500"/>
              </a:lnSpc>
              <a:spcBef>
                <a:spcPts val="0"/>
              </a:spcBef>
              <a:buNone/>
            </a:pPr>
            <a:r>
              <a:rPr lang="en-US" altLang="zh-TW" sz="2400" dirty="0">
                <a:latin typeface="Times New Roman" pitchFamily="18" charset="0"/>
                <a:ea typeface="標楷體" panose="03000509000000000000" pitchFamily="65" charset="-120"/>
                <a:cs typeface="Times New Roman" pitchFamily="18" charset="0"/>
              </a:rPr>
              <a:t>3</a:t>
            </a:r>
            <a:r>
              <a:rPr lang="en-US" altLang="zh-TW" sz="2400" dirty="0" smtClean="0">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設備開發</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0" indent="0" algn="ctr">
              <a:lnSpc>
                <a:spcPts val="4500"/>
              </a:lnSpc>
              <a:spcBef>
                <a:spcPts val="0"/>
              </a:spcBef>
              <a:buNone/>
            </a:pPr>
            <a:r>
              <a:rPr lang="en-US" altLang="zh-TW" sz="2400" dirty="0">
                <a:latin typeface="Times New Roman" pitchFamily="18" charset="0"/>
                <a:ea typeface="標楷體" panose="03000509000000000000" pitchFamily="65" charset="-120"/>
                <a:cs typeface="Times New Roman" pitchFamily="18" charset="0"/>
              </a:rPr>
              <a:t>4</a:t>
            </a:r>
            <a:r>
              <a:rPr lang="en-US" altLang="zh-TW" sz="2400" dirty="0" smtClean="0">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產品開發</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0" indent="0" algn="ctr">
              <a:lnSpc>
                <a:spcPts val="4500"/>
              </a:lnSpc>
              <a:spcBef>
                <a:spcPts val="0"/>
              </a:spcBef>
              <a:buNone/>
            </a:pPr>
            <a:r>
              <a:rPr lang="en-US" altLang="zh-TW" sz="2400" dirty="0" smtClean="0">
                <a:latin typeface="Times New Roman" pitchFamily="18" charset="0"/>
                <a:ea typeface="標楷體" panose="03000509000000000000" pitchFamily="65" charset="-120"/>
                <a:cs typeface="Times New Roman" pitchFamily="18" charset="0"/>
              </a:rPr>
              <a:t>5.</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機構設計</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0" indent="0" algn="ctr">
              <a:lnSpc>
                <a:spcPts val="4500"/>
              </a:lnSpc>
              <a:spcBef>
                <a:spcPts val="0"/>
              </a:spcBef>
              <a:buNone/>
            </a:pPr>
            <a:r>
              <a:rPr lang="en-US" altLang="zh-TW" sz="2400" dirty="0">
                <a:latin typeface="Times New Roman" pitchFamily="18" charset="0"/>
                <a:ea typeface="標楷體" panose="03000509000000000000" pitchFamily="65" charset="-120"/>
                <a:cs typeface="Times New Roman" pitchFamily="18" charset="0"/>
              </a:rPr>
              <a:t>6</a:t>
            </a:r>
            <a:r>
              <a:rPr lang="en-US" altLang="zh-TW" sz="2400" dirty="0" smtClean="0">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熱流控制</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0" indent="0" algn="ctr">
              <a:lnSpc>
                <a:spcPts val="4500"/>
              </a:lnSpc>
              <a:spcBef>
                <a:spcPts val="0"/>
              </a:spcBef>
              <a:buNone/>
            </a:pPr>
            <a:r>
              <a:rPr lang="en-US" altLang="zh-TW" sz="2400" dirty="0">
                <a:latin typeface="Times New Roman" pitchFamily="18" charset="0"/>
                <a:ea typeface="標楷體" panose="03000509000000000000" pitchFamily="65" charset="-120"/>
                <a:cs typeface="Times New Roman" pitchFamily="18" charset="0"/>
              </a:rPr>
              <a:t>7</a:t>
            </a:r>
            <a:r>
              <a:rPr lang="en-US" altLang="zh-TW" sz="2400" dirty="0" smtClean="0">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機電控制</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0" indent="0" algn="ctr">
              <a:lnSpc>
                <a:spcPts val="4500"/>
              </a:lnSpc>
              <a:spcBef>
                <a:spcPts val="0"/>
              </a:spcBef>
              <a:buNone/>
            </a:pPr>
            <a:r>
              <a:rPr lang="en-US" altLang="zh-TW" sz="2400" dirty="0" smtClean="0">
                <a:latin typeface="Times New Roman" pitchFamily="18" charset="0"/>
                <a:ea typeface="標楷體" panose="03000509000000000000" pitchFamily="65" charset="-120"/>
                <a:cs typeface="Times New Roman" pitchFamily="18" charset="0"/>
              </a:rPr>
              <a:t>8.</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檢測驗證</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0" indent="0" algn="ctr">
              <a:lnSpc>
                <a:spcPts val="4500"/>
              </a:lnSpc>
              <a:spcBef>
                <a:spcPts val="0"/>
              </a:spcBef>
              <a:buNone/>
            </a:pPr>
            <a:r>
              <a:rPr lang="en-US" altLang="zh-TW" sz="2400" dirty="0" smtClean="0">
                <a:latin typeface="Times New Roman" pitchFamily="18" charset="0"/>
                <a:ea typeface="標楷體" panose="03000509000000000000" pitchFamily="65" charset="-120"/>
                <a:cs typeface="Times New Roman" pitchFamily="18" charset="0"/>
              </a:rPr>
              <a:t>9.</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跨域結合</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70</a:t>
            </a:fld>
            <a:endParaRPr lang="zh-TW" altLang="en-US" dirty="0">
              <a:solidFill>
                <a:prstClr val="black">
                  <a:tint val="75000"/>
                </a:prstClr>
              </a:solidFill>
            </a:endParaRPr>
          </a:p>
        </p:txBody>
      </p:sp>
      <p:sp>
        <p:nvSpPr>
          <p:cNvPr id="5" name="矩形 4"/>
          <p:cNvSpPr/>
          <p:nvPr/>
        </p:nvSpPr>
        <p:spPr>
          <a:xfrm>
            <a:off x="5148065" y="1504993"/>
            <a:ext cx="2403920" cy="5286062"/>
          </a:xfrm>
          <a:prstGeom prst="rect">
            <a:avLst/>
          </a:prstGeom>
          <a:solidFill>
            <a:schemeClr val="accent4">
              <a:lumMod val="20000"/>
              <a:lumOff val="80000"/>
            </a:schemeClr>
          </a:solidFill>
        </p:spPr>
        <p:txBody>
          <a:bodyPr wrap="square">
            <a:spAutoFit/>
          </a:bodyPr>
          <a:lstStyle/>
          <a:p>
            <a:pPr algn="ctr">
              <a:lnSpc>
                <a:spcPts val="4500"/>
              </a:lnSpc>
            </a:pPr>
            <a:r>
              <a:rPr lang="en-US" altLang="zh-TW" sz="2400" dirty="0" smtClean="0">
                <a:solidFill>
                  <a:prstClr val="black"/>
                </a:solidFill>
                <a:latin typeface="Times New Roman" pitchFamily="18" charset="0"/>
                <a:ea typeface="標楷體" panose="03000509000000000000" pitchFamily="65" charset="-120"/>
                <a:cs typeface="Times New Roman" pitchFamily="18" charset="0"/>
              </a:rPr>
              <a:t>1.</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金屬材料</a:t>
            </a:r>
            <a:endParaRPr lang="en-US" altLang="zh-TW" sz="2400" b="1" dirty="0" smtClean="0">
              <a:solidFill>
                <a:srgbClr val="FF0000"/>
              </a:solidFill>
              <a:latin typeface="Times New Roman" pitchFamily="18" charset="0"/>
              <a:ea typeface="標楷體" panose="03000509000000000000" pitchFamily="65" charset="-120"/>
              <a:cs typeface="Times New Roman" pitchFamily="18" charset="0"/>
            </a:endParaRPr>
          </a:p>
          <a:p>
            <a:pPr algn="ctr">
              <a:lnSpc>
                <a:spcPts val="4500"/>
              </a:lnSpc>
            </a:pPr>
            <a:r>
              <a:rPr lang="en-US" altLang="zh-TW" sz="2400" dirty="0" smtClean="0">
                <a:solidFill>
                  <a:prstClr val="black"/>
                </a:solidFill>
                <a:latin typeface="Times New Roman" pitchFamily="18" charset="0"/>
                <a:ea typeface="標楷體" panose="03000509000000000000" pitchFamily="65" charset="-120"/>
                <a:cs typeface="Times New Roman" pitchFamily="18" charset="0"/>
              </a:rPr>
              <a:t>2.</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金屬製品</a:t>
            </a:r>
            <a:endParaRPr lang="en-US" altLang="zh-TW" sz="2400" b="1" dirty="0" smtClean="0">
              <a:solidFill>
                <a:srgbClr val="FF0000"/>
              </a:solidFill>
              <a:latin typeface="Times New Roman" pitchFamily="18" charset="0"/>
              <a:ea typeface="標楷體" panose="03000509000000000000" pitchFamily="65" charset="-120"/>
              <a:cs typeface="Times New Roman" pitchFamily="18" charset="0"/>
            </a:endParaRPr>
          </a:p>
          <a:p>
            <a:pPr algn="ctr">
              <a:lnSpc>
                <a:spcPts val="4500"/>
              </a:lnSpc>
            </a:pPr>
            <a:r>
              <a:rPr lang="en-US" altLang="zh-TW" sz="2400" dirty="0" smtClean="0">
                <a:solidFill>
                  <a:prstClr val="black"/>
                </a:solidFill>
                <a:latin typeface="Times New Roman" pitchFamily="18" charset="0"/>
                <a:ea typeface="標楷體" panose="03000509000000000000" pitchFamily="65" charset="-120"/>
                <a:cs typeface="Times New Roman" pitchFamily="18" charset="0"/>
              </a:rPr>
              <a:t>3.</a:t>
            </a:r>
            <a:r>
              <a:rPr lang="zh-TW" altLang="en-US" sz="2400" dirty="0" smtClean="0">
                <a:solidFill>
                  <a:prstClr val="black"/>
                </a:solidFill>
                <a:latin typeface="Times New Roman" pitchFamily="18" charset="0"/>
                <a:ea typeface="標楷體" panose="03000509000000000000" pitchFamily="65" charset="-120"/>
                <a:cs typeface="Times New Roman" pitchFamily="18" charset="0"/>
              </a:rPr>
              <a:t>車輛運輸</a:t>
            </a:r>
            <a:endParaRPr lang="en-US" altLang="zh-TW" sz="2400" dirty="0" smtClean="0">
              <a:solidFill>
                <a:prstClr val="black"/>
              </a:solidFill>
              <a:latin typeface="Times New Roman" pitchFamily="18" charset="0"/>
              <a:ea typeface="標楷體" panose="03000509000000000000" pitchFamily="65" charset="-120"/>
              <a:cs typeface="Times New Roman" pitchFamily="18" charset="0"/>
            </a:endParaRPr>
          </a:p>
          <a:p>
            <a:pPr algn="ctr">
              <a:lnSpc>
                <a:spcPts val="4500"/>
              </a:lnSpc>
            </a:pPr>
            <a:r>
              <a:rPr lang="en-US" altLang="zh-TW" sz="2400" dirty="0" smtClean="0">
                <a:solidFill>
                  <a:prstClr val="black"/>
                </a:solidFill>
                <a:latin typeface="Times New Roman" pitchFamily="18" charset="0"/>
                <a:ea typeface="標楷體" panose="03000509000000000000" pitchFamily="65" charset="-120"/>
                <a:cs typeface="Times New Roman" pitchFamily="18" charset="0"/>
              </a:rPr>
              <a:t>4.</a:t>
            </a:r>
            <a:r>
              <a:rPr lang="zh-TW" altLang="en-US" sz="2400" dirty="0" smtClean="0">
                <a:solidFill>
                  <a:prstClr val="black"/>
                </a:solidFill>
                <a:latin typeface="Times New Roman" pitchFamily="18" charset="0"/>
                <a:ea typeface="標楷體" panose="03000509000000000000" pitchFamily="65" charset="-120"/>
                <a:cs typeface="Times New Roman" pitchFamily="18" charset="0"/>
              </a:rPr>
              <a:t>醫療光電</a:t>
            </a:r>
            <a:endParaRPr lang="en-US" altLang="zh-TW" sz="2400" dirty="0" smtClean="0">
              <a:solidFill>
                <a:prstClr val="black"/>
              </a:solidFill>
              <a:latin typeface="Times New Roman" pitchFamily="18" charset="0"/>
              <a:ea typeface="標楷體" panose="03000509000000000000" pitchFamily="65" charset="-120"/>
              <a:cs typeface="Times New Roman" pitchFamily="18" charset="0"/>
            </a:endParaRPr>
          </a:p>
          <a:p>
            <a:pPr algn="ctr">
              <a:lnSpc>
                <a:spcPts val="4500"/>
              </a:lnSpc>
            </a:pPr>
            <a:r>
              <a:rPr lang="en-US" altLang="zh-TW" sz="2400" dirty="0" smtClean="0">
                <a:solidFill>
                  <a:prstClr val="black"/>
                </a:solidFill>
                <a:latin typeface="Times New Roman" pitchFamily="18" charset="0"/>
                <a:ea typeface="標楷體" panose="03000509000000000000" pitchFamily="65" charset="-120"/>
                <a:cs typeface="Times New Roman" pitchFamily="18" charset="0"/>
              </a:rPr>
              <a:t>5.</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機械設</a:t>
            </a:r>
            <a:r>
              <a:rPr lang="zh-TW" altLang="en-US" sz="2400" b="1" dirty="0">
                <a:solidFill>
                  <a:srgbClr val="FF0000"/>
                </a:solidFill>
                <a:latin typeface="Times New Roman" pitchFamily="18" charset="0"/>
                <a:ea typeface="標楷體" panose="03000509000000000000" pitchFamily="65" charset="-120"/>
                <a:cs typeface="Times New Roman" pitchFamily="18" charset="0"/>
              </a:rPr>
              <a:t>備</a:t>
            </a:r>
            <a:endParaRPr lang="en-US" altLang="zh-TW" sz="2400" b="1" dirty="0" smtClean="0">
              <a:solidFill>
                <a:srgbClr val="FF0000"/>
              </a:solidFill>
              <a:latin typeface="Times New Roman" pitchFamily="18" charset="0"/>
              <a:ea typeface="標楷體" panose="03000509000000000000" pitchFamily="65" charset="-120"/>
              <a:cs typeface="Times New Roman" pitchFamily="18" charset="0"/>
            </a:endParaRPr>
          </a:p>
          <a:p>
            <a:pPr algn="ctr">
              <a:lnSpc>
                <a:spcPts val="4500"/>
              </a:lnSpc>
            </a:pPr>
            <a:r>
              <a:rPr lang="en-US" altLang="zh-TW" sz="2400" dirty="0" smtClean="0">
                <a:solidFill>
                  <a:prstClr val="black"/>
                </a:solidFill>
                <a:latin typeface="Times New Roman" pitchFamily="18" charset="0"/>
                <a:ea typeface="標楷體" panose="03000509000000000000" pitchFamily="65" charset="-120"/>
                <a:cs typeface="Times New Roman" pitchFamily="18" charset="0"/>
              </a:rPr>
              <a:t>6.</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農業設施</a:t>
            </a:r>
            <a:endParaRPr lang="en-US" altLang="zh-TW" sz="2400" b="1" dirty="0" smtClean="0">
              <a:solidFill>
                <a:srgbClr val="FF0000"/>
              </a:solidFill>
              <a:latin typeface="Times New Roman" pitchFamily="18" charset="0"/>
              <a:ea typeface="標楷體" panose="03000509000000000000" pitchFamily="65" charset="-120"/>
              <a:cs typeface="Times New Roman" pitchFamily="18" charset="0"/>
            </a:endParaRPr>
          </a:p>
          <a:p>
            <a:pPr algn="ctr">
              <a:lnSpc>
                <a:spcPts val="4500"/>
              </a:lnSpc>
            </a:pPr>
            <a:r>
              <a:rPr lang="en-US" altLang="zh-TW" sz="2400" dirty="0" smtClean="0">
                <a:solidFill>
                  <a:prstClr val="black"/>
                </a:solidFill>
                <a:latin typeface="Times New Roman" pitchFamily="18" charset="0"/>
                <a:ea typeface="標楷體" panose="03000509000000000000" pitchFamily="65" charset="-120"/>
                <a:cs typeface="Times New Roman" pitchFamily="18" charset="0"/>
              </a:rPr>
              <a:t>7.</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建築</a:t>
            </a:r>
            <a:r>
              <a:rPr lang="zh-TW" altLang="en-US" sz="2400" b="1" dirty="0">
                <a:solidFill>
                  <a:srgbClr val="FF0000"/>
                </a:solidFill>
                <a:latin typeface="Times New Roman" pitchFamily="18" charset="0"/>
                <a:ea typeface="標楷體" panose="03000509000000000000" pitchFamily="65" charset="-120"/>
                <a:cs typeface="Times New Roman" pitchFamily="18" charset="0"/>
              </a:rPr>
              <a:t>結構</a:t>
            </a:r>
            <a:endParaRPr lang="zh-TW" altLang="en-US" sz="2400" b="1" dirty="0" smtClean="0">
              <a:solidFill>
                <a:srgbClr val="FF0000"/>
              </a:solidFill>
              <a:latin typeface="Times New Roman" pitchFamily="18" charset="0"/>
              <a:ea typeface="標楷體" panose="03000509000000000000" pitchFamily="65" charset="-120"/>
              <a:cs typeface="Times New Roman" pitchFamily="18" charset="0"/>
            </a:endParaRPr>
          </a:p>
          <a:p>
            <a:pPr algn="ctr">
              <a:lnSpc>
                <a:spcPts val="4500"/>
              </a:lnSpc>
            </a:pPr>
            <a:r>
              <a:rPr lang="en-US" altLang="zh-TW" sz="2400" dirty="0" smtClean="0">
                <a:solidFill>
                  <a:prstClr val="black"/>
                </a:solidFill>
                <a:latin typeface="Times New Roman" pitchFamily="18" charset="0"/>
                <a:ea typeface="標楷體" panose="03000509000000000000" pitchFamily="65" charset="-120"/>
                <a:cs typeface="Times New Roman" pitchFamily="18" charset="0"/>
              </a:rPr>
              <a:t>8.</a:t>
            </a:r>
            <a:r>
              <a:rPr lang="zh-TW" altLang="en-US" sz="2400" dirty="0" smtClean="0">
                <a:solidFill>
                  <a:prstClr val="black"/>
                </a:solidFill>
                <a:latin typeface="Times New Roman" pitchFamily="18" charset="0"/>
                <a:ea typeface="標楷體" panose="03000509000000000000" pitchFamily="65" charset="-120"/>
                <a:cs typeface="Times New Roman" pitchFamily="18" charset="0"/>
              </a:rPr>
              <a:t>軌道工程</a:t>
            </a:r>
            <a:endParaRPr lang="en-US" altLang="zh-TW" sz="2400" dirty="0" smtClean="0">
              <a:solidFill>
                <a:prstClr val="black"/>
              </a:solidFill>
              <a:latin typeface="Times New Roman" pitchFamily="18" charset="0"/>
              <a:ea typeface="標楷體" panose="03000509000000000000" pitchFamily="65" charset="-120"/>
              <a:cs typeface="Times New Roman" pitchFamily="18" charset="0"/>
            </a:endParaRPr>
          </a:p>
          <a:p>
            <a:pPr algn="ctr">
              <a:lnSpc>
                <a:spcPts val="4500"/>
              </a:lnSpc>
            </a:pPr>
            <a:r>
              <a:rPr lang="en-US" altLang="zh-TW" sz="2400" dirty="0" smtClean="0">
                <a:solidFill>
                  <a:prstClr val="black"/>
                </a:solidFill>
                <a:latin typeface="Times New Roman" pitchFamily="18" charset="0"/>
                <a:ea typeface="標楷體" panose="03000509000000000000" pitchFamily="65" charset="-120"/>
                <a:cs typeface="Times New Roman" pitchFamily="18" charset="0"/>
              </a:rPr>
              <a:t>9.</a:t>
            </a:r>
            <a:r>
              <a:rPr lang="zh-TW" altLang="en-US" sz="2400" b="1" dirty="0" smtClean="0">
                <a:solidFill>
                  <a:srgbClr val="FF0000"/>
                </a:solidFill>
                <a:latin typeface="Times New Roman" pitchFamily="18" charset="0"/>
                <a:ea typeface="標楷體" panose="03000509000000000000" pitchFamily="65" charset="-120"/>
                <a:cs typeface="Times New Roman" pitchFamily="18" charset="0"/>
              </a:rPr>
              <a:t>跨業整合</a:t>
            </a:r>
            <a:endParaRPr lang="en-US" altLang="zh-TW" sz="2400" b="1" dirty="0">
              <a:solidFill>
                <a:srgbClr val="FF0000"/>
              </a:solidFill>
              <a:latin typeface="Times New Roman" pitchFamily="18" charset="0"/>
              <a:ea typeface="標楷體" panose="03000509000000000000" pitchFamily="65" charset="-120"/>
              <a:cs typeface="Times New Roman" pitchFamily="18" charset="0"/>
            </a:endParaRPr>
          </a:p>
        </p:txBody>
      </p:sp>
      <p:sp>
        <p:nvSpPr>
          <p:cNvPr id="6" name="矩形 5"/>
          <p:cNvSpPr/>
          <p:nvPr/>
        </p:nvSpPr>
        <p:spPr>
          <a:xfrm>
            <a:off x="1305427" y="955116"/>
            <a:ext cx="2526312" cy="5498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smtClean="0">
                <a:solidFill>
                  <a:srgbClr val="FF0000"/>
                </a:solidFill>
                <a:latin typeface="標楷體" panose="03000509000000000000" pitchFamily="65" charset="-120"/>
                <a:ea typeface="標楷體" panose="03000509000000000000" pitchFamily="65" charset="-120"/>
              </a:rPr>
              <a:t>技術研究</a:t>
            </a:r>
            <a:endParaRPr lang="zh-TW" altLang="en-US" sz="2800" b="1" dirty="0">
              <a:solidFill>
                <a:srgbClr val="FF0000"/>
              </a:solidFill>
              <a:latin typeface="標楷體" panose="03000509000000000000" pitchFamily="65" charset="-120"/>
              <a:ea typeface="標楷體" panose="03000509000000000000" pitchFamily="65" charset="-120"/>
            </a:endParaRPr>
          </a:p>
        </p:txBody>
      </p:sp>
      <p:sp>
        <p:nvSpPr>
          <p:cNvPr id="7" name="矩形 6"/>
          <p:cNvSpPr/>
          <p:nvPr/>
        </p:nvSpPr>
        <p:spPr>
          <a:xfrm>
            <a:off x="5148064" y="955116"/>
            <a:ext cx="2403920" cy="5498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smtClean="0">
                <a:solidFill>
                  <a:srgbClr val="FF0000"/>
                </a:solidFill>
                <a:latin typeface="標楷體" panose="03000509000000000000" pitchFamily="65" charset="-120"/>
                <a:ea typeface="標楷體" panose="03000509000000000000" pitchFamily="65" charset="-120"/>
              </a:rPr>
              <a:t>應用</a:t>
            </a:r>
            <a:r>
              <a:rPr lang="zh-TW" altLang="en-US" sz="2800" b="1" dirty="0">
                <a:solidFill>
                  <a:srgbClr val="FF0000"/>
                </a:solidFill>
                <a:latin typeface="標楷體" panose="03000509000000000000" pitchFamily="65" charset="-120"/>
                <a:ea typeface="標楷體" panose="03000509000000000000" pitchFamily="65" charset="-120"/>
              </a:rPr>
              <a:t>研究</a:t>
            </a:r>
          </a:p>
        </p:txBody>
      </p:sp>
      <p:sp>
        <p:nvSpPr>
          <p:cNvPr id="8" name="向右箭號 7"/>
          <p:cNvSpPr/>
          <p:nvPr/>
        </p:nvSpPr>
        <p:spPr>
          <a:xfrm>
            <a:off x="4211960" y="3645024"/>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50999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71</a:t>
            </a:fld>
            <a:endParaRPr lang="zh-TW" altLang="en-US" dirty="0"/>
          </a:p>
        </p:txBody>
      </p:sp>
      <p:sp>
        <p:nvSpPr>
          <p:cNvPr id="7" name="矩形 6"/>
          <p:cNvSpPr/>
          <p:nvPr/>
        </p:nvSpPr>
        <p:spPr>
          <a:xfrm>
            <a:off x="333048" y="764704"/>
            <a:ext cx="8810952" cy="5093702"/>
          </a:xfrm>
          <a:prstGeom prst="rect">
            <a:avLst/>
          </a:prstGeom>
        </p:spPr>
        <p:txBody>
          <a:bodyPr wrap="square">
            <a:spAutoFit/>
          </a:bodyPr>
          <a:lstStyle/>
          <a:p>
            <a:pPr marL="536575" indent="-536575" eaLnBrk="0">
              <a:lnSpc>
                <a:spcPts val="3000"/>
              </a:lnSpc>
            </a:pPr>
            <a:r>
              <a:rPr lang="en-US" altLang="zh-TW" sz="2000" b="1" dirty="0" smtClean="0">
                <a:latin typeface="Times New Roman" pitchFamily="18" charset="0"/>
                <a:ea typeface="標楷體" panose="03000509000000000000" pitchFamily="65" charset="-120"/>
                <a:cs typeface="Times New Roman" pitchFamily="18" charset="0"/>
              </a:rPr>
              <a:t>1.</a:t>
            </a:r>
            <a:r>
              <a:rPr lang="zh-TW" altLang="en-US" sz="2000" b="1" dirty="0" smtClean="0">
                <a:latin typeface="Times New Roman" pitchFamily="18" charset="0"/>
                <a:ea typeface="標楷體" panose="03000509000000000000" pitchFamily="65" charset="-120"/>
                <a:cs typeface="Times New Roman" pitchFamily="18" charset="0"/>
              </a:rPr>
              <a:t>計畫</a:t>
            </a:r>
            <a:r>
              <a:rPr lang="zh-TW" altLang="en-US" sz="2000" b="1" dirty="0">
                <a:latin typeface="Times New Roman" pitchFamily="18" charset="0"/>
                <a:ea typeface="標楷體" panose="03000509000000000000" pitchFamily="65" charset="-120"/>
                <a:cs typeface="Times New Roman" pitchFamily="18" charset="0"/>
              </a:rPr>
              <a:t>團隊分析</a:t>
            </a:r>
            <a:r>
              <a:rPr lang="en-US" altLang="zh-TW" sz="2000" b="1" dirty="0" smtClean="0">
                <a:latin typeface="Times New Roman" pitchFamily="18" charset="0"/>
                <a:ea typeface="標楷體" panose="03000509000000000000" pitchFamily="65" charset="-120"/>
                <a:cs typeface="Times New Roman" pitchFamily="18" charset="0"/>
              </a:rPr>
              <a:t>:</a:t>
            </a:r>
          </a:p>
          <a:p>
            <a:pPr marL="3175" eaLnBrk="0">
              <a:lnSpc>
                <a:spcPts val="3000"/>
              </a:lnSpc>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(1).</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本</a:t>
            </a:r>
            <a:r>
              <a:rPr lang="zh-TW" altLang="en-US" sz="2000" b="1" dirty="0">
                <a:solidFill>
                  <a:srgbClr val="0000FF"/>
                </a:solidFill>
                <a:latin typeface="Times New Roman" pitchFamily="18" charset="0"/>
                <a:ea typeface="標楷體" panose="03000509000000000000" pitchFamily="65" charset="-120"/>
                <a:cs typeface="Times New Roman" pitchFamily="18" charset="0"/>
              </a:rPr>
              <a:t>計畫由金屬工業研究發展</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中心技術</a:t>
            </a:r>
            <a:r>
              <a:rPr lang="zh-TW" altLang="en-US" sz="2000" b="1" dirty="0">
                <a:solidFill>
                  <a:srgbClr val="0000FF"/>
                </a:solidFill>
                <a:latin typeface="Times New Roman" pitchFamily="18" charset="0"/>
                <a:ea typeface="標楷體" panose="03000509000000000000" pitchFamily="65" charset="-120"/>
                <a:cs typeface="Times New Roman" pitchFamily="18" charset="0"/>
              </a:rPr>
              <a:t>總監黃金川博士主持</a:t>
            </a:r>
            <a:r>
              <a:rPr lang="zh-TW" altLang="en-US" sz="2000" b="1" dirty="0" smtClean="0">
                <a:latin typeface="Times New Roman" pitchFamily="18" charset="0"/>
                <a:ea typeface="標楷體" panose="03000509000000000000" pitchFamily="65" charset="-120"/>
                <a:cs typeface="Times New Roman" pitchFamily="18" charset="0"/>
              </a:rPr>
              <a:t>，</a:t>
            </a:r>
            <a:endParaRPr lang="en-US" altLang="zh-TW" sz="2000" b="1" dirty="0" smtClean="0">
              <a:latin typeface="Times New Roman" pitchFamily="18" charset="0"/>
              <a:ea typeface="標楷體" panose="03000509000000000000" pitchFamily="65" charset="-120"/>
              <a:cs typeface="Times New Roman" pitchFamily="18" charset="0"/>
            </a:endParaRPr>
          </a:p>
          <a:p>
            <a:pPr marL="3175" eaLnBrk="0">
              <a:lnSpc>
                <a:spcPts val="3000"/>
              </a:lnSpc>
            </a:pPr>
            <a:r>
              <a:rPr lang="en-US" altLang="zh-TW" sz="2000" b="1" dirty="0">
                <a:latin typeface="Times New Roman" pitchFamily="18" charset="0"/>
                <a:ea typeface="標楷體" panose="03000509000000000000" pitchFamily="65" charset="-120"/>
                <a:cs typeface="Times New Roman" pitchFamily="18" charset="0"/>
              </a:rPr>
              <a:t> </a:t>
            </a:r>
            <a:r>
              <a:rPr lang="en-US" altLang="zh-TW" sz="2000" b="1" dirty="0" smtClean="0">
                <a:latin typeface="Times New Roman" pitchFamily="18" charset="0"/>
                <a:ea typeface="標楷體" panose="03000509000000000000" pitchFamily="65" charset="-120"/>
                <a:cs typeface="Times New Roman" pitchFamily="18" charset="0"/>
              </a:rPr>
              <a:t>      </a:t>
            </a:r>
            <a:r>
              <a:rPr lang="zh-TW" altLang="en-US" sz="2000" b="1" dirty="0" smtClean="0">
                <a:latin typeface="Times New Roman" pitchFamily="18" charset="0"/>
                <a:ea typeface="標楷體" panose="03000509000000000000" pitchFamily="65" charset="-120"/>
                <a:cs typeface="Times New Roman" pitchFamily="18" charset="0"/>
              </a:rPr>
              <a:t>  領導</a:t>
            </a:r>
            <a:r>
              <a:rPr lang="zh-TW" altLang="en-US" sz="2000" b="1" dirty="0">
                <a:latin typeface="Times New Roman" pitchFamily="18" charset="0"/>
                <a:ea typeface="標楷體" panose="03000509000000000000" pitchFamily="65" charset="-120"/>
                <a:cs typeface="Times New Roman" pitchFamily="18" charset="0"/>
              </a:rPr>
              <a:t>金屬結構系統工程中心</a:t>
            </a:r>
            <a:r>
              <a:rPr lang="zh-TW" altLang="en-US" sz="2000" b="1" dirty="0" smtClean="0">
                <a:latin typeface="Times New Roman" pitchFamily="18" charset="0"/>
                <a:ea typeface="標楷體" panose="03000509000000000000" pitchFamily="65" charset="-120"/>
                <a:cs typeface="Times New Roman" pitchFamily="18" charset="0"/>
              </a:rPr>
              <a:t>及其他各處</a:t>
            </a:r>
            <a:r>
              <a:rPr lang="zh-TW" altLang="en-US" sz="2000" b="1" dirty="0">
                <a:latin typeface="Times New Roman" pitchFamily="18" charset="0"/>
                <a:ea typeface="標楷體" panose="03000509000000000000" pitchFamily="65" charset="-120"/>
                <a:cs typeface="Times New Roman" pitchFamily="18" charset="0"/>
              </a:rPr>
              <a:t>組</a:t>
            </a:r>
            <a:r>
              <a:rPr lang="zh-TW" altLang="en-US" sz="2000" b="1" dirty="0" smtClean="0">
                <a:latin typeface="Times New Roman" pitchFamily="18" charset="0"/>
                <a:ea typeface="標楷體" panose="03000509000000000000" pitchFamily="65" charset="-120"/>
                <a:cs typeface="Times New Roman" pitchFamily="18" charset="0"/>
              </a:rPr>
              <a:t>相關</a:t>
            </a:r>
            <a:r>
              <a:rPr lang="zh-TW" altLang="en-US" sz="2000" b="1" dirty="0">
                <a:latin typeface="Times New Roman" pitchFamily="18" charset="0"/>
                <a:ea typeface="標楷體" panose="03000509000000000000" pitchFamily="65" charset="-120"/>
                <a:cs typeface="Times New Roman" pitchFamily="18" charset="0"/>
              </a:rPr>
              <a:t>研究人員</a:t>
            </a:r>
            <a:r>
              <a:rPr lang="zh-TW" altLang="en-US" sz="2000" b="1" dirty="0" smtClean="0">
                <a:latin typeface="Times New Roman" pitchFamily="18" charset="0"/>
                <a:ea typeface="標楷體" panose="03000509000000000000" pitchFamily="65" charset="-120"/>
                <a:cs typeface="Times New Roman" pitchFamily="18" charset="0"/>
              </a:rPr>
              <a:t>，</a:t>
            </a:r>
            <a:endParaRPr lang="en-US" altLang="zh-TW" sz="2000" b="1" dirty="0" smtClean="0">
              <a:latin typeface="Times New Roman" pitchFamily="18" charset="0"/>
              <a:ea typeface="標楷體" panose="03000509000000000000" pitchFamily="65" charset="-120"/>
              <a:cs typeface="Times New Roman" pitchFamily="18" charset="0"/>
            </a:endParaRPr>
          </a:p>
          <a:p>
            <a:pPr marL="3175" eaLnBrk="0">
              <a:lnSpc>
                <a:spcPts val="3000"/>
              </a:lnSpc>
            </a:pPr>
            <a:r>
              <a:rPr lang="en-US" altLang="zh-TW" sz="2000" b="1" dirty="0">
                <a:latin typeface="Times New Roman" pitchFamily="18" charset="0"/>
                <a:ea typeface="標楷體" panose="03000509000000000000" pitchFamily="65" charset="-120"/>
                <a:cs typeface="Times New Roman" pitchFamily="18" charset="0"/>
              </a:rPr>
              <a:t> </a:t>
            </a:r>
            <a:r>
              <a:rPr lang="en-US" altLang="zh-TW" sz="2000" b="1" dirty="0" smtClean="0">
                <a:latin typeface="Times New Roman" pitchFamily="18" charset="0"/>
                <a:ea typeface="標楷體" panose="03000509000000000000" pitchFamily="65" charset="-120"/>
                <a:cs typeface="Times New Roman" pitchFamily="18" charset="0"/>
              </a:rPr>
              <a:t>      </a:t>
            </a:r>
            <a:r>
              <a:rPr lang="zh-TW" altLang="en-US" sz="2000" b="1" dirty="0" smtClean="0">
                <a:latin typeface="Times New Roman" pitchFamily="18" charset="0"/>
                <a:ea typeface="標楷體" panose="03000509000000000000" pitchFamily="65" charset="-120"/>
                <a:cs typeface="Times New Roman" pitchFamily="18" charset="0"/>
              </a:rPr>
              <a:t>  組成</a:t>
            </a:r>
            <a:r>
              <a:rPr lang="zh-TW" altLang="en-US" sz="2000" b="1" dirty="0">
                <a:latin typeface="Times New Roman" pitchFamily="18" charset="0"/>
                <a:ea typeface="標楷體" panose="03000509000000000000" pitchFamily="65" charset="-120"/>
                <a:cs typeface="Times New Roman" pitchFamily="18" charset="0"/>
              </a:rPr>
              <a:t>本計畫之研發團隊進行相關研究</a:t>
            </a:r>
            <a:r>
              <a:rPr lang="zh-TW" altLang="en-US" sz="2000" b="1" dirty="0" smtClean="0">
                <a:latin typeface="Times New Roman" pitchFamily="18" charset="0"/>
                <a:ea typeface="標楷體" panose="03000509000000000000" pitchFamily="65" charset="-120"/>
                <a:cs typeface="Times New Roman" pitchFamily="18" charset="0"/>
              </a:rPr>
              <a:t>。</a:t>
            </a:r>
            <a:endParaRPr lang="en-US" altLang="zh-TW" sz="2000" b="1" dirty="0" smtClean="0">
              <a:latin typeface="Times New Roman" pitchFamily="18" charset="0"/>
              <a:ea typeface="標楷體" panose="03000509000000000000" pitchFamily="65" charset="-120"/>
              <a:cs typeface="Times New Roman" pitchFamily="18" charset="0"/>
            </a:endParaRPr>
          </a:p>
          <a:p>
            <a:pPr marL="3175" eaLnBrk="0">
              <a:lnSpc>
                <a:spcPts val="3000"/>
              </a:lnSpc>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(2).</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金屬</a:t>
            </a:r>
            <a:r>
              <a:rPr lang="zh-TW" altLang="en-US" sz="2000" b="1" dirty="0">
                <a:solidFill>
                  <a:srgbClr val="0000FF"/>
                </a:solidFill>
                <a:latin typeface="Times New Roman" pitchFamily="18" charset="0"/>
                <a:ea typeface="標楷體" panose="03000509000000000000" pitchFamily="65" charset="-120"/>
                <a:cs typeface="Times New Roman" pitchFamily="18" charset="0"/>
              </a:rPr>
              <a:t>結構系統工程中心</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3175" eaLnBrk="0">
              <a:lnSpc>
                <a:spcPts val="3000"/>
              </a:lnSpc>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乃金屬</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中心為推動農業設施產業</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及相關</a:t>
            </a:r>
            <a:r>
              <a:rPr lang="zh-TW" altLang="en-US" sz="2000" b="1" dirty="0">
                <a:solidFill>
                  <a:srgbClr val="0000FF"/>
                </a:solidFill>
                <a:latin typeface="Times New Roman" pitchFamily="18" charset="0"/>
                <a:ea typeface="標楷體" panose="03000509000000000000" pitchFamily="65" charset="-120"/>
                <a:cs typeface="Times New Roman" pitchFamily="18" charset="0"/>
              </a:rPr>
              <a:t>綠能建築產業所成立的任務中心</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3175" eaLnBrk="0">
              <a:lnSpc>
                <a:spcPts val="3000"/>
              </a:lnSpc>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包含</a:t>
            </a:r>
            <a:r>
              <a:rPr lang="zh-TW" altLang="en-US" sz="2000" b="1" dirty="0">
                <a:solidFill>
                  <a:srgbClr val="FF0000"/>
                </a:solidFill>
                <a:latin typeface="Times New Roman" pitchFamily="18" charset="0"/>
                <a:ea typeface="標楷體" panose="03000509000000000000" pitchFamily="65" charset="-120"/>
                <a:cs typeface="Times New Roman" pitchFamily="18" charset="0"/>
              </a:rPr>
              <a:t>農業栽培、水產養殖、畜牧養殖</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等</a:t>
            </a:r>
            <a:endParaRPr lang="en-US" altLang="zh-TW" sz="2000" b="1" dirty="0" smtClean="0">
              <a:solidFill>
                <a:srgbClr val="FF0000"/>
              </a:solidFill>
              <a:latin typeface="Times New Roman" pitchFamily="18" charset="0"/>
              <a:ea typeface="標楷體" panose="03000509000000000000" pitchFamily="65" charset="-120"/>
              <a:cs typeface="Times New Roman" pitchFamily="18" charset="0"/>
            </a:endParaRPr>
          </a:p>
          <a:p>
            <a:pPr marL="3175" eaLnBrk="0">
              <a:lnSpc>
                <a:spcPts val="3000"/>
              </a:lnSpc>
            </a:pPr>
            <a:r>
              <a:rPr lang="zh-TW" altLang="en-US" sz="2000" b="1" dirty="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        農業</a:t>
            </a:r>
            <a:r>
              <a:rPr lang="zh-TW" altLang="en-US" sz="2000" b="1" dirty="0">
                <a:solidFill>
                  <a:srgbClr val="FF0000"/>
                </a:solidFill>
                <a:latin typeface="Times New Roman" pitchFamily="18" charset="0"/>
                <a:ea typeface="標楷體" panose="03000509000000000000" pitchFamily="65" charset="-120"/>
                <a:cs typeface="Times New Roman" pitchFamily="18" charset="0"/>
              </a:rPr>
              <a:t>設施</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之相關</a:t>
            </a:r>
            <a:r>
              <a:rPr lang="zh-TW" altLang="en-US" sz="2000" b="1" dirty="0">
                <a:solidFill>
                  <a:srgbClr val="FF0000"/>
                </a:solidFill>
                <a:latin typeface="Times New Roman" pitchFamily="18" charset="0"/>
                <a:ea typeface="標楷體" panose="03000509000000000000" pitchFamily="65" charset="-120"/>
                <a:cs typeface="Times New Roman" pitchFamily="18" charset="0"/>
              </a:rPr>
              <a:t>結構系統研究</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a:t>
            </a:r>
            <a:endParaRPr lang="en-US" altLang="zh-TW" sz="2000" b="1" dirty="0" smtClean="0">
              <a:solidFill>
                <a:srgbClr val="FF0000"/>
              </a:solidFill>
              <a:latin typeface="Times New Roman" pitchFamily="18" charset="0"/>
              <a:ea typeface="標楷體" panose="03000509000000000000" pitchFamily="65" charset="-120"/>
              <a:cs typeface="Times New Roman" pitchFamily="18" charset="0"/>
            </a:endParaRPr>
          </a:p>
          <a:p>
            <a:pPr marL="3175" eaLnBrk="0">
              <a:lnSpc>
                <a:spcPts val="30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(3).</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本</a:t>
            </a:r>
            <a:r>
              <a:rPr lang="zh-TW" altLang="en-US" sz="2000" b="1" dirty="0">
                <a:solidFill>
                  <a:srgbClr val="0000FF"/>
                </a:solidFill>
                <a:latin typeface="Times New Roman" pitchFamily="18" charset="0"/>
                <a:ea typeface="標楷體" panose="03000509000000000000" pitchFamily="65" charset="-120"/>
                <a:cs typeface="Times New Roman" pitchFamily="18" charset="0"/>
              </a:rPr>
              <a:t>研究團隊包含產品分析、工程分析、機械設計、設備設計</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3175" eaLnBrk="0">
              <a:lnSpc>
                <a:spcPts val="3000"/>
              </a:lnSpc>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自動化</a:t>
            </a:r>
            <a:r>
              <a:rPr lang="zh-TW" altLang="en-US" sz="2000" b="1" dirty="0">
                <a:solidFill>
                  <a:srgbClr val="0000FF"/>
                </a:solidFill>
                <a:latin typeface="Times New Roman" pitchFamily="18" charset="0"/>
                <a:ea typeface="標楷體" panose="03000509000000000000" pitchFamily="65" charset="-120"/>
                <a:cs typeface="Times New Roman" pitchFamily="18" charset="0"/>
              </a:rPr>
              <a:t>與控制、材料與化工技術、檢測技術等</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3175" eaLnBrk="0">
              <a:lnSpc>
                <a:spcPts val="3000"/>
              </a:lnSpc>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共計</a:t>
            </a:r>
            <a:r>
              <a:rPr lang="en-US" altLang="zh-TW" sz="2000" b="1" dirty="0">
                <a:solidFill>
                  <a:srgbClr val="FF0000"/>
                </a:solidFill>
                <a:latin typeface="Times New Roman" pitchFamily="18" charset="0"/>
                <a:ea typeface="標楷體" panose="03000509000000000000" pitchFamily="65" charset="-120"/>
                <a:cs typeface="Times New Roman" pitchFamily="18" charset="0"/>
              </a:rPr>
              <a:t>1</a:t>
            </a:r>
            <a:r>
              <a:rPr lang="zh-TW" altLang="en-US" sz="2000" b="1" dirty="0">
                <a:solidFill>
                  <a:srgbClr val="FF0000"/>
                </a:solidFill>
                <a:latin typeface="Times New Roman" pitchFamily="18" charset="0"/>
                <a:ea typeface="標楷體" panose="03000509000000000000" pitchFamily="65" charset="-120"/>
                <a:cs typeface="Times New Roman" pitchFamily="18" charset="0"/>
              </a:rPr>
              <a:t>位博士與</a:t>
            </a:r>
            <a:r>
              <a:rPr lang="en-US" altLang="zh-TW" sz="2000" b="1" dirty="0">
                <a:solidFill>
                  <a:srgbClr val="FF0000"/>
                </a:solidFill>
                <a:latin typeface="Times New Roman" pitchFamily="18" charset="0"/>
                <a:ea typeface="標楷體" panose="03000509000000000000" pitchFamily="65" charset="-120"/>
                <a:cs typeface="Times New Roman" pitchFamily="18" charset="0"/>
              </a:rPr>
              <a:t>4</a:t>
            </a:r>
            <a:r>
              <a:rPr lang="zh-TW" altLang="en-US" sz="2000" b="1" dirty="0">
                <a:solidFill>
                  <a:srgbClr val="FF0000"/>
                </a:solidFill>
                <a:latin typeface="Times New Roman" pitchFamily="18" charset="0"/>
                <a:ea typeface="標楷體" panose="03000509000000000000" pitchFamily="65" charset="-120"/>
                <a:cs typeface="Times New Roman" pitchFamily="18" charset="0"/>
              </a:rPr>
              <a:t>位碩士工程師投入本計畫</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a:t>
            </a:r>
            <a:endParaRPr lang="en-US" altLang="zh-TW" sz="2000" b="1" dirty="0" smtClean="0">
              <a:solidFill>
                <a:srgbClr val="FF0000"/>
              </a:solidFill>
              <a:latin typeface="Times New Roman" pitchFamily="18" charset="0"/>
              <a:ea typeface="標楷體" panose="03000509000000000000" pitchFamily="65" charset="-120"/>
              <a:cs typeface="Times New Roman" pitchFamily="18" charset="0"/>
            </a:endParaRPr>
          </a:p>
          <a:p>
            <a:pPr marL="3175" eaLnBrk="0">
              <a:lnSpc>
                <a:spcPts val="3000"/>
              </a:lnSpc>
            </a:pPr>
            <a:r>
              <a:rPr lang="zh-TW" altLang="en-US" sz="2000" b="1" dirty="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        並</a:t>
            </a:r>
            <a:r>
              <a:rPr lang="zh-TW" altLang="en-US" sz="2000" b="1" dirty="0">
                <a:solidFill>
                  <a:srgbClr val="FF0000"/>
                </a:solidFill>
                <a:latin typeface="Times New Roman" pitchFamily="18" charset="0"/>
                <a:ea typeface="標楷體" panose="03000509000000000000" pitchFamily="65" charset="-120"/>
                <a:cs typeface="Times New Roman" pitchFamily="18" charset="0"/>
              </a:rPr>
              <a:t>將聘請外部專業顧問</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a:t>
            </a:r>
            <a:endParaRPr lang="en-US" altLang="zh-TW" sz="2000" b="1" dirty="0" smtClean="0">
              <a:solidFill>
                <a:srgbClr val="FF0000"/>
              </a:solidFill>
              <a:latin typeface="Times New Roman" pitchFamily="18" charset="0"/>
              <a:ea typeface="標楷體" panose="03000509000000000000" pitchFamily="65" charset="-120"/>
              <a:cs typeface="Times New Roman" pitchFamily="18" charset="0"/>
            </a:endParaRPr>
          </a:p>
          <a:p>
            <a:pPr marL="3175" eaLnBrk="0">
              <a:lnSpc>
                <a:spcPts val="3000"/>
              </a:lnSpc>
            </a:pPr>
            <a:r>
              <a:rPr lang="zh-TW" altLang="en-US" sz="2000" b="1" dirty="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        包含</a:t>
            </a:r>
            <a:r>
              <a:rPr lang="zh-TW" altLang="en-US" sz="2000" b="1" u="sng" dirty="0">
                <a:solidFill>
                  <a:srgbClr val="FF0000"/>
                </a:solidFill>
                <a:latin typeface="Times New Roman" pitchFamily="18" charset="0"/>
                <a:ea typeface="標楷體" panose="03000509000000000000" pitchFamily="65" charset="-120"/>
                <a:cs typeface="Times New Roman" pitchFamily="18" charset="0"/>
              </a:rPr>
              <a:t>農業設施專家教授</a:t>
            </a:r>
            <a:r>
              <a:rPr lang="en-US" altLang="zh-TW" sz="2000" b="1" u="sng" dirty="0">
                <a:solidFill>
                  <a:srgbClr val="FF0000"/>
                </a:solidFill>
                <a:latin typeface="Times New Roman" pitchFamily="18" charset="0"/>
                <a:ea typeface="標楷體" panose="03000509000000000000" pitchFamily="65" charset="-120"/>
                <a:cs typeface="Times New Roman" pitchFamily="18" charset="0"/>
              </a:rPr>
              <a:t>1</a:t>
            </a:r>
            <a:r>
              <a:rPr lang="zh-TW" altLang="en-US" sz="2000" b="1" u="sng" dirty="0">
                <a:solidFill>
                  <a:srgbClr val="FF0000"/>
                </a:solidFill>
                <a:latin typeface="Times New Roman" pitchFamily="18" charset="0"/>
                <a:ea typeface="標楷體" panose="03000509000000000000" pitchFamily="65" charset="-120"/>
                <a:cs typeface="Times New Roman" pitchFamily="18" charset="0"/>
              </a:rPr>
              <a:t>名</a:t>
            </a:r>
            <a:r>
              <a:rPr lang="zh-TW" altLang="en-US" sz="2000" b="1" dirty="0">
                <a:solidFill>
                  <a:srgbClr val="FF0000"/>
                </a:solidFill>
                <a:latin typeface="Times New Roman" pitchFamily="18" charset="0"/>
                <a:ea typeface="標楷體" panose="03000509000000000000" pitchFamily="65" charset="-120"/>
                <a:cs typeface="Times New Roman" pitchFamily="18" charset="0"/>
              </a:rPr>
              <a:t>，</a:t>
            </a:r>
            <a:r>
              <a:rPr lang="zh-TW" altLang="en-US" sz="2000" b="1" u="sng" dirty="0">
                <a:solidFill>
                  <a:srgbClr val="FF0000"/>
                </a:solidFill>
                <a:latin typeface="Times New Roman" pitchFamily="18" charset="0"/>
                <a:ea typeface="標楷體" panose="03000509000000000000" pitchFamily="65" charset="-120"/>
                <a:cs typeface="Times New Roman" pitchFamily="18" charset="0"/>
              </a:rPr>
              <a:t>農業栽培專家教授</a:t>
            </a:r>
            <a:r>
              <a:rPr lang="en-US" altLang="zh-TW" sz="2000" b="1" u="sng" dirty="0">
                <a:solidFill>
                  <a:srgbClr val="FF0000"/>
                </a:solidFill>
                <a:latin typeface="Times New Roman" pitchFamily="18" charset="0"/>
                <a:ea typeface="標楷體" panose="03000509000000000000" pitchFamily="65" charset="-120"/>
                <a:cs typeface="Times New Roman" pitchFamily="18" charset="0"/>
              </a:rPr>
              <a:t>1</a:t>
            </a:r>
            <a:r>
              <a:rPr lang="zh-TW" altLang="en-US" sz="2000" b="1" u="sng" dirty="0">
                <a:solidFill>
                  <a:srgbClr val="FF0000"/>
                </a:solidFill>
                <a:latin typeface="Times New Roman" pitchFamily="18" charset="0"/>
                <a:ea typeface="標楷體" panose="03000509000000000000" pitchFamily="65" charset="-120"/>
                <a:cs typeface="Times New Roman" pitchFamily="18" charset="0"/>
              </a:rPr>
              <a:t>名</a:t>
            </a:r>
            <a:r>
              <a:rPr lang="zh-TW" altLang="en-US" sz="2000" b="1" dirty="0">
                <a:solidFill>
                  <a:srgbClr val="FF0000"/>
                </a:solidFill>
                <a:latin typeface="Times New Roman" pitchFamily="18" charset="0"/>
                <a:ea typeface="標楷體" panose="03000509000000000000" pitchFamily="65" charset="-120"/>
                <a:cs typeface="Times New Roman" pitchFamily="18" charset="0"/>
              </a:rPr>
              <a:t>。</a:t>
            </a:r>
          </a:p>
        </p:txBody>
      </p:sp>
      <p:sp>
        <p:nvSpPr>
          <p:cNvPr id="3" name="矩形 2"/>
          <p:cNvSpPr/>
          <p:nvPr/>
        </p:nvSpPr>
        <p:spPr>
          <a:xfrm>
            <a:off x="2555776" y="188640"/>
            <a:ext cx="3570208" cy="477054"/>
          </a:xfrm>
          <a:prstGeom prst="rect">
            <a:avLst/>
          </a:prstGeom>
        </p:spPr>
        <p:txBody>
          <a:bodyPr wrap="none">
            <a:spAutoFit/>
          </a:bodyPr>
          <a:lstStyle/>
          <a:p>
            <a:pPr marL="536575" indent="-536575"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二</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r>
              <a:rPr lang="en-US" altLang="zh-TW"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執行團隊人力分析</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p:txBody>
      </p:sp>
    </p:spTree>
    <p:extLst>
      <p:ext uri="{BB962C8B-B14F-4D97-AF65-F5344CB8AC3E}">
        <p14:creationId xmlns:p14="http://schemas.microsoft.com/office/powerpoint/2010/main" val="18858836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t>72</a:t>
            </a:fld>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4664"/>
            <a:ext cx="8280920" cy="613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16988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73</a:t>
            </a:fld>
            <a:endParaRPr lang="zh-TW" altLang="en-US" dirty="0"/>
          </a:p>
        </p:txBody>
      </p:sp>
      <p:sp>
        <p:nvSpPr>
          <p:cNvPr id="7" name="矩形 6"/>
          <p:cNvSpPr/>
          <p:nvPr/>
        </p:nvSpPr>
        <p:spPr>
          <a:xfrm>
            <a:off x="568600" y="3003459"/>
            <a:ext cx="8037376" cy="3939540"/>
          </a:xfrm>
          <a:prstGeom prst="rect">
            <a:avLst/>
          </a:prstGeom>
        </p:spPr>
        <p:txBody>
          <a:bodyPr wrap="square">
            <a:spAutoFit/>
          </a:bodyPr>
          <a:lstStyle/>
          <a:p>
            <a:pPr marL="536575" indent="-274638" eaLnBrk="0">
              <a:lnSpc>
                <a:spcPts val="2500"/>
              </a:lnSpc>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(3).106-109</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年度</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民間企業之溫室技術衍生計畫</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等</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2500"/>
              </a:lnSpc>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四項</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民間企業委託研究</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計畫</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共</a:t>
            </a: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2,200</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萬元</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2500"/>
              </a:lnSpc>
            </a:pP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    A.</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“溫室型材開發計畫”</a:t>
            </a:r>
            <a:endParaRPr lang="zh-TW" altLang="en-US" sz="2000" b="1" dirty="0" smtClean="0">
              <a:solidFill>
                <a:srgbClr val="0000FF"/>
              </a:solidFill>
              <a:latin typeface="Times New Roman" pitchFamily="18" charset="0"/>
              <a:ea typeface="標楷體" panose="03000509000000000000" pitchFamily="65" charset="-120"/>
              <a:cs typeface="Times New Roman" pitchFamily="18" charset="0"/>
            </a:endParaRPr>
          </a:p>
          <a:p>
            <a:pPr marL="536575" eaLnBrk="0">
              <a:lnSpc>
                <a:spcPts val="25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latin typeface="Times New Roman" pitchFamily="18" charset="0"/>
                <a:ea typeface="標楷體" panose="03000509000000000000" pitchFamily="65" charset="-120"/>
                <a:cs typeface="Times New Roman" pitchFamily="18" charset="0"/>
              </a:rPr>
              <a:t>進行</a:t>
            </a:r>
            <a:r>
              <a:rPr lang="zh-TW" altLang="en-US" sz="2000" b="1" dirty="0">
                <a:latin typeface="Times New Roman" pitchFamily="18" charset="0"/>
                <a:ea typeface="標楷體" panose="03000509000000000000" pitchFamily="65" charset="-120"/>
                <a:cs typeface="Times New Roman" pitchFamily="18" charset="0"/>
              </a:rPr>
              <a:t>高強度農業資材設計與系統</a:t>
            </a:r>
            <a:r>
              <a:rPr lang="zh-TW" altLang="en-US" sz="2000" b="1" dirty="0" smtClean="0">
                <a:latin typeface="Times New Roman" pitchFamily="18" charset="0"/>
                <a:ea typeface="標楷體" panose="03000509000000000000" pitchFamily="65" charset="-120"/>
                <a:cs typeface="Times New Roman" pitchFamily="18" charset="0"/>
              </a:rPr>
              <a:t>開發</a:t>
            </a:r>
            <a:endParaRPr lang="en-US" altLang="zh-TW" sz="2000" b="1" dirty="0">
              <a:latin typeface="Times New Roman" pitchFamily="18" charset="0"/>
              <a:ea typeface="標楷體" panose="03000509000000000000" pitchFamily="65" charset="-120"/>
              <a:cs typeface="Times New Roman" pitchFamily="18" charset="0"/>
            </a:endParaRPr>
          </a:p>
          <a:p>
            <a:pPr marL="536575" eaLnBrk="0">
              <a:lnSpc>
                <a:spcPts val="2500"/>
              </a:lnSpc>
            </a:pP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B.</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000" b="1" dirty="0">
                <a:solidFill>
                  <a:srgbClr val="FF0000"/>
                </a:solidFill>
                <a:latin typeface="Times New Roman" pitchFamily="18" charset="0"/>
                <a:ea typeface="標楷體" panose="03000509000000000000" pitchFamily="65" charset="-120"/>
                <a:cs typeface="Times New Roman" pitchFamily="18" charset="0"/>
              </a:rPr>
              <a:t>太陽能農棚溫室計畫</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a:t>
            </a:r>
            <a:endParaRPr lang="zh-TW" altLang="en-US" sz="2000" b="1" dirty="0">
              <a:solidFill>
                <a:srgbClr val="0000FF"/>
              </a:solidFill>
              <a:latin typeface="Times New Roman" pitchFamily="18" charset="0"/>
              <a:ea typeface="標楷體" panose="03000509000000000000" pitchFamily="65" charset="-120"/>
              <a:cs typeface="Times New Roman" pitchFamily="18" charset="0"/>
            </a:endParaRPr>
          </a:p>
          <a:p>
            <a:pPr marL="536575" eaLnBrk="0">
              <a:lnSpc>
                <a:spcPts val="25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latin typeface="Times New Roman" pitchFamily="18" charset="0"/>
                <a:ea typeface="標楷體" panose="03000509000000000000" pitchFamily="65" charset="-120"/>
                <a:cs typeface="Times New Roman" pitchFamily="18" charset="0"/>
              </a:rPr>
              <a:t>進行</a:t>
            </a:r>
            <a:r>
              <a:rPr lang="zh-TW" altLang="en-US" sz="2000" b="1" dirty="0">
                <a:latin typeface="Times New Roman" pitchFamily="18" charset="0"/>
                <a:ea typeface="標楷體" panose="03000509000000000000" pitchFamily="65" charset="-120"/>
                <a:cs typeface="Times New Roman" pitchFamily="18" charset="0"/>
              </a:rPr>
              <a:t>太陽能與農業設施的結合設計</a:t>
            </a:r>
          </a:p>
          <a:p>
            <a:pPr marL="536575" eaLnBrk="0">
              <a:lnSpc>
                <a:spcPts val="2500"/>
              </a:lnSpc>
            </a:pP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C.</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溫室設計開發計畫”</a:t>
            </a:r>
          </a:p>
          <a:p>
            <a:pPr marL="536575" eaLnBrk="0">
              <a:lnSpc>
                <a:spcPts val="2500"/>
              </a:lnSpc>
            </a:pP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  進行</a:t>
            </a:r>
            <a:r>
              <a:rPr lang="zh-TW" altLang="en-US" sz="2000" b="1" dirty="0">
                <a:solidFill>
                  <a:prstClr val="black"/>
                </a:solidFill>
                <a:latin typeface="Times New Roman" pitchFamily="18" charset="0"/>
                <a:ea typeface="標楷體" panose="03000509000000000000" pitchFamily="65" charset="-120"/>
                <a:cs typeface="Times New Roman" pitchFamily="18" charset="0"/>
              </a:rPr>
              <a:t>新式溫室的整體規劃設計系統</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開發</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536575" lvl="0" eaLnBrk="0">
              <a:lnSpc>
                <a:spcPts val="2500"/>
              </a:lnSpc>
            </a:pP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D.</a:t>
            </a:r>
            <a:r>
              <a:rPr lang="zh-TW" altLang="en-US" sz="2000" b="1" dirty="0">
                <a:solidFill>
                  <a:srgbClr val="FF0000"/>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溫室高強度型材設備系統開發</a:t>
            </a:r>
            <a:r>
              <a:rPr lang="zh-TW" altLang="en-US" sz="2000" b="1" dirty="0">
                <a:solidFill>
                  <a:srgbClr val="FF0000"/>
                </a:solidFill>
                <a:latin typeface="Times New Roman" pitchFamily="18" charset="0"/>
                <a:ea typeface="標楷體" panose="03000509000000000000" pitchFamily="65" charset="-120"/>
                <a:cs typeface="Times New Roman" pitchFamily="18" charset="0"/>
              </a:rPr>
              <a:t>計畫”</a:t>
            </a:r>
          </a:p>
          <a:p>
            <a:pPr marL="536575" lvl="0" eaLnBrk="0">
              <a:lnSpc>
                <a:spcPts val="2500"/>
              </a:lnSpc>
            </a:pPr>
            <a:r>
              <a:rPr lang="zh-TW" altLang="en-US" sz="2000" b="1" dirty="0" smtClean="0">
                <a:latin typeface="Times New Roman" pitchFamily="18" charset="0"/>
                <a:ea typeface="標楷體" panose="03000509000000000000" pitchFamily="65" charset="-120"/>
                <a:cs typeface="Times New Roman" pitchFamily="18" charset="0"/>
              </a:rPr>
              <a:t>  進行</a:t>
            </a:r>
            <a:r>
              <a:rPr lang="zh-TW" altLang="en-US" sz="2000" b="1" dirty="0">
                <a:latin typeface="Times New Roman" pitchFamily="18" charset="0"/>
                <a:ea typeface="標楷體" panose="03000509000000000000" pitchFamily="65" charset="-120"/>
                <a:cs typeface="Times New Roman" pitchFamily="18" charset="0"/>
              </a:rPr>
              <a:t>新式溫室的整體規劃設計系統</a:t>
            </a:r>
            <a:r>
              <a:rPr lang="zh-TW" altLang="en-US" sz="2000" b="1" dirty="0" smtClean="0">
                <a:latin typeface="Times New Roman" pitchFamily="18" charset="0"/>
                <a:ea typeface="標楷體" panose="03000509000000000000" pitchFamily="65" charset="-120"/>
                <a:cs typeface="Times New Roman" pitchFamily="18" charset="0"/>
              </a:rPr>
              <a:t>開發</a:t>
            </a:r>
            <a:endParaRPr lang="en-US" altLang="zh-TW" sz="2000" b="1" dirty="0" smtClean="0">
              <a:latin typeface="Times New Roman" pitchFamily="18" charset="0"/>
              <a:ea typeface="標楷體" panose="03000509000000000000" pitchFamily="65" charset="-120"/>
              <a:cs typeface="Times New Roman" pitchFamily="18" charset="0"/>
            </a:endParaRPr>
          </a:p>
          <a:p>
            <a:pPr marL="536575" eaLnBrk="0">
              <a:lnSpc>
                <a:spcPts val="2500"/>
              </a:lnSpc>
            </a:pPr>
            <a:r>
              <a:rPr lang="en-US" altLang="zh-TW" sz="2000" b="1" dirty="0">
                <a:solidFill>
                  <a:srgbClr val="FF0000"/>
                </a:solidFill>
                <a:latin typeface="Times New Roman" pitchFamily="18" charset="0"/>
                <a:ea typeface="標楷體" panose="03000509000000000000" pitchFamily="65" charset="-120"/>
                <a:cs typeface="Times New Roman" pitchFamily="18" charset="0"/>
              </a:rPr>
              <a:t>E</a:t>
            </a: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溫室高強度型鋼鋼</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捲雷射切割機組開發”</a:t>
            </a:r>
          </a:p>
          <a:p>
            <a:pPr marL="536575" eaLnBrk="0">
              <a:lnSpc>
                <a:spcPts val="2500"/>
              </a:lnSpc>
            </a:pPr>
            <a:r>
              <a:rPr lang="zh-TW" altLang="en-US" sz="2000" b="1" dirty="0">
                <a:latin typeface="Times New Roman" pitchFamily="18" charset="0"/>
                <a:ea typeface="標楷體" panose="03000509000000000000" pitchFamily="65" charset="-120"/>
                <a:cs typeface="Times New Roman" pitchFamily="18" charset="0"/>
              </a:rPr>
              <a:t>  </a:t>
            </a:r>
            <a:r>
              <a:rPr lang="zh-TW" altLang="en-US" sz="2000" b="1" dirty="0" smtClean="0">
                <a:latin typeface="Times New Roman" pitchFamily="18" charset="0"/>
                <a:ea typeface="標楷體" panose="03000509000000000000" pitchFamily="65" charset="-120"/>
                <a:cs typeface="Times New Roman" pitchFamily="18" charset="0"/>
              </a:rPr>
              <a:t>進行</a:t>
            </a:r>
            <a:r>
              <a:rPr lang="zh-TW" altLang="en-US" sz="2000" b="1" dirty="0">
                <a:latin typeface="Times New Roman" pitchFamily="18" charset="0"/>
                <a:ea typeface="標楷體" panose="03000509000000000000" pitchFamily="65" charset="-120"/>
                <a:cs typeface="Times New Roman" pitchFamily="18" charset="0"/>
              </a:rPr>
              <a:t>新式高強度型材自動雷射切割機組開發</a:t>
            </a:r>
            <a:endParaRPr lang="en-US" altLang="zh-TW" sz="2000" b="1" dirty="0">
              <a:latin typeface="Times New Roman" pitchFamily="18" charset="0"/>
              <a:ea typeface="標楷體" panose="03000509000000000000" pitchFamily="65" charset="-120"/>
              <a:cs typeface="Times New Roman" pitchFamily="18" charset="0"/>
            </a:endParaRPr>
          </a:p>
        </p:txBody>
      </p:sp>
      <p:sp>
        <p:nvSpPr>
          <p:cNvPr id="6" name="矩形 5"/>
          <p:cNvSpPr/>
          <p:nvPr/>
        </p:nvSpPr>
        <p:spPr>
          <a:xfrm>
            <a:off x="597800" y="224937"/>
            <a:ext cx="8037376" cy="2785378"/>
          </a:xfrm>
          <a:prstGeom prst="rect">
            <a:avLst/>
          </a:prstGeom>
        </p:spPr>
        <p:txBody>
          <a:bodyPr wrap="square">
            <a:spAutoFit/>
          </a:bodyPr>
          <a:lstStyle/>
          <a:p>
            <a:pPr marL="536575" indent="-536575" eaLnBrk="0">
              <a:lnSpc>
                <a:spcPts val="3000"/>
              </a:lnSpc>
            </a:pPr>
            <a:r>
              <a:rPr lang="en-US" altLang="zh-TW" sz="2400" b="1" dirty="0">
                <a:solidFill>
                  <a:srgbClr val="0000FF"/>
                </a:solidFill>
                <a:latin typeface="Times New Roman" pitchFamily="18" charset="0"/>
                <a:ea typeface="標楷體" panose="03000509000000000000" pitchFamily="65" charset="-120"/>
                <a:cs typeface="Times New Roman" pitchFamily="18" charset="0"/>
              </a:rPr>
              <a:t>2</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執行</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實績分析</a:t>
            </a:r>
          </a:p>
          <a:p>
            <a:pPr marL="536575" indent="-274638" eaLnBrk="0">
              <a:lnSpc>
                <a:spcPts val="3000"/>
              </a:lnSpc>
            </a:pPr>
            <a:r>
              <a:rPr lang="en-US" altLang="zh-TW" sz="2000" b="1" dirty="0">
                <a:solidFill>
                  <a:srgbClr val="0000FF"/>
                </a:solidFill>
                <a:latin typeface="Times New Roman" pitchFamily="18" charset="0"/>
                <a:ea typeface="標楷體" panose="03000509000000000000" pitchFamily="65" charset="-120"/>
                <a:cs typeface="Times New Roman" pitchFamily="18" charset="0"/>
              </a:rPr>
              <a:t>(1)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104-106,107-109</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年度</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之經濟部業界科專計畫</a:t>
            </a:r>
          </a:p>
          <a:p>
            <a:pPr marL="536575" indent="-274638" eaLnBrk="0">
              <a:lnSpc>
                <a:spcPts val="3000"/>
              </a:lnSpc>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抗</a:t>
            </a:r>
            <a:r>
              <a:rPr lang="zh-TW" altLang="en-US" sz="2000" b="1" dirty="0">
                <a:solidFill>
                  <a:srgbClr val="FF0000"/>
                </a:solidFill>
                <a:latin typeface="Times New Roman" pitchFamily="18" charset="0"/>
                <a:ea typeface="標楷體" panose="03000509000000000000" pitchFamily="65" charset="-120"/>
                <a:cs typeface="Times New Roman" pitchFamily="18" charset="0"/>
              </a:rPr>
              <a:t>菌金屬材料開發與創新應用設計” </a:t>
            </a:r>
          </a:p>
          <a:p>
            <a:pPr marL="536575" indent="-274638" eaLnBrk="0">
              <a:lnSpc>
                <a:spcPts val="3000"/>
              </a:lnSpc>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其中</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包含”農業創新應用分項計畫”</a:t>
            </a:r>
          </a:p>
          <a:p>
            <a:pPr marL="536575" indent="-274638" eaLnBrk="0">
              <a:lnSpc>
                <a:spcPts val="3000"/>
              </a:lnSpc>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(2).105-106,107-108</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年度</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之農委會設施農業計畫</a:t>
            </a: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   A“</a:t>
            </a:r>
            <a:r>
              <a:rPr lang="zh-TW" altLang="en-US" sz="2000" b="1" dirty="0">
                <a:solidFill>
                  <a:srgbClr val="FF0000"/>
                </a:solidFill>
                <a:latin typeface="Times New Roman" pitchFamily="18" charset="0"/>
                <a:ea typeface="標楷體" panose="03000509000000000000" pitchFamily="65" charset="-120"/>
                <a:cs typeface="Times New Roman" pitchFamily="18" charset="0"/>
              </a:rPr>
              <a:t>輕量化植物栽培材料結構輕量化研究</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計畫</a:t>
            </a: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a:t>
            </a:r>
          </a:p>
          <a:p>
            <a:pPr marL="536575" indent="-274638" eaLnBrk="0">
              <a:lnSpc>
                <a:spcPts val="3000"/>
              </a:lnSpc>
            </a:pP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   B“</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農業設施連接機構優</a:t>
            </a:r>
            <a:r>
              <a:rPr lang="zh-TW" altLang="en-US" sz="2000" b="1" dirty="0">
                <a:solidFill>
                  <a:srgbClr val="FF0000"/>
                </a:solidFill>
                <a:latin typeface="Times New Roman" pitchFamily="18" charset="0"/>
                <a:ea typeface="標楷體" panose="03000509000000000000" pitchFamily="65" charset="-120"/>
                <a:cs typeface="Times New Roman" pitchFamily="18" charset="0"/>
              </a:rPr>
              <a:t>化</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設計研究</a:t>
            </a:r>
            <a:r>
              <a:rPr lang="zh-TW" altLang="en-US" sz="2000" b="1" dirty="0">
                <a:solidFill>
                  <a:srgbClr val="FF0000"/>
                </a:solidFill>
                <a:latin typeface="Times New Roman" pitchFamily="18" charset="0"/>
                <a:ea typeface="標楷體" panose="03000509000000000000" pitchFamily="65" charset="-120"/>
                <a:cs typeface="Times New Roman" pitchFamily="18" charset="0"/>
              </a:rPr>
              <a:t>計畫</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t>
            </a:r>
            <a:endParaRPr lang="zh-TW" altLang="en-US" sz="2000" b="1" dirty="0">
              <a:latin typeface="Times New Roman" pitchFamily="18" charset="0"/>
              <a:ea typeface="標楷體" panose="03000509000000000000" pitchFamily="65" charset="-120"/>
              <a:cs typeface="Times New Roman" pitchFamily="18" charset="0"/>
            </a:endParaRPr>
          </a:p>
        </p:txBody>
      </p:sp>
    </p:spTree>
    <p:extLst>
      <p:ext uri="{BB962C8B-B14F-4D97-AF65-F5344CB8AC3E}">
        <p14:creationId xmlns:p14="http://schemas.microsoft.com/office/powerpoint/2010/main" val="8146813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74</a:t>
            </a:fld>
            <a:endParaRPr lang="zh-TW" altLang="en-US" dirty="0"/>
          </a:p>
        </p:txBody>
      </p:sp>
      <p:sp>
        <p:nvSpPr>
          <p:cNvPr id="6" name="矩形 5"/>
          <p:cNvSpPr/>
          <p:nvPr/>
        </p:nvSpPr>
        <p:spPr>
          <a:xfrm>
            <a:off x="597800" y="224937"/>
            <a:ext cx="8037376" cy="3939540"/>
          </a:xfrm>
          <a:prstGeom prst="rect">
            <a:avLst/>
          </a:prstGeom>
        </p:spPr>
        <p:txBody>
          <a:bodyPr wrap="square">
            <a:spAutoFit/>
          </a:bodyPr>
          <a:lstStyle/>
          <a:p>
            <a:pPr marL="536575" indent="-274638" eaLnBrk="0">
              <a:lnSpc>
                <a:spcPts val="3000"/>
              </a:lnSpc>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(4).</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智慧農業相關計畫</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A.106-107</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年度農委會農業</a:t>
            </a:r>
            <a:r>
              <a:rPr lang="en-US" altLang="zh-TW" sz="2000" b="1" dirty="0">
                <a:solidFill>
                  <a:srgbClr val="0000FF"/>
                </a:solidFill>
                <a:latin typeface="Times New Roman" pitchFamily="18" charset="0"/>
                <a:ea typeface="標楷體" panose="03000509000000000000" pitchFamily="65" charset="-120"/>
                <a:cs typeface="Times New Roman" pitchFamily="18" charset="0"/>
              </a:rPr>
              <a:t>4.0</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業界參與研發計畫</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marL="536575" indent="-274638" eaLnBrk="0">
              <a:lnSpc>
                <a:spcPts val="3000"/>
              </a:lnSpc>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智慧化溫室防颱技術研究計畫”</a:t>
            </a:r>
          </a:p>
          <a:p>
            <a:pPr marL="536575" indent="-274638" eaLnBrk="0">
              <a:lnSpc>
                <a:spcPts val="3000"/>
              </a:lnSpc>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latin typeface="Times New Roman" pitchFamily="18" charset="0"/>
                <a:ea typeface="標楷體" panose="03000509000000000000" pitchFamily="65" charset="-120"/>
                <a:cs typeface="Times New Roman" pitchFamily="18" charset="0"/>
              </a:rPr>
              <a:t>進行</a:t>
            </a:r>
            <a:r>
              <a:rPr lang="zh-TW" altLang="en-US" sz="2000" b="1" dirty="0">
                <a:latin typeface="Times New Roman" pitchFamily="18" charset="0"/>
                <a:ea typeface="標楷體" panose="03000509000000000000" pitchFamily="65" charset="-120"/>
                <a:cs typeface="Times New Roman" pitchFamily="18" charset="0"/>
              </a:rPr>
              <a:t>溫室防颱設計分析與監控系統</a:t>
            </a:r>
            <a:r>
              <a:rPr lang="zh-TW" altLang="en-US" sz="2000" b="1" dirty="0" smtClean="0">
                <a:latin typeface="Times New Roman" pitchFamily="18" charset="0"/>
                <a:ea typeface="標楷體" panose="03000509000000000000" pitchFamily="65" charset="-120"/>
                <a:cs typeface="Times New Roman" pitchFamily="18" charset="0"/>
              </a:rPr>
              <a:t>開發</a:t>
            </a:r>
            <a:r>
              <a:rPr lang="en-US" altLang="zh-TW" sz="2000" b="1" dirty="0" smtClean="0">
                <a:latin typeface="Times New Roman" pitchFamily="18" charset="0"/>
                <a:ea typeface="標楷體" panose="03000509000000000000" pitchFamily="65" charset="-120"/>
                <a:cs typeface="Times New Roman" pitchFamily="18" charset="0"/>
              </a:rPr>
              <a:t>(500</a:t>
            </a:r>
            <a:r>
              <a:rPr lang="zh-TW" altLang="en-US" sz="2000" b="1" dirty="0" smtClean="0">
                <a:latin typeface="Times New Roman" pitchFamily="18" charset="0"/>
                <a:ea typeface="標楷體" panose="03000509000000000000" pitchFamily="65" charset="-120"/>
                <a:cs typeface="Times New Roman" pitchFamily="18" charset="0"/>
              </a:rPr>
              <a:t>萬元</a:t>
            </a:r>
            <a:r>
              <a:rPr lang="en-US" altLang="zh-TW" sz="2000" b="1" dirty="0" smtClean="0">
                <a:latin typeface="Times New Roman" pitchFamily="18" charset="0"/>
                <a:ea typeface="標楷體" panose="03000509000000000000" pitchFamily="65" charset="-120"/>
                <a:cs typeface="Times New Roman" pitchFamily="18" charset="0"/>
              </a:rPr>
              <a:t>)</a:t>
            </a:r>
          </a:p>
          <a:p>
            <a:pPr marL="536575" indent="-274638" eaLnBrk="0">
              <a:lnSpc>
                <a:spcPts val="3000"/>
              </a:lnSpc>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B.108-109</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年度農委會農業</a:t>
            </a:r>
            <a:r>
              <a:rPr lang="en-US" altLang="zh-TW" sz="2000" b="1" dirty="0">
                <a:solidFill>
                  <a:srgbClr val="0000FF"/>
                </a:solidFill>
                <a:latin typeface="Times New Roman" pitchFamily="18" charset="0"/>
                <a:ea typeface="標楷體" panose="03000509000000000000" pitchFamily="65" charset="-120"/>
                <a:cs typeface="Times New Roman" pitchFamily="18" charset="0"/>
              </a:rPr>
              <a:t>4.0</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業界參與研發計畫</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marL="536575" indent="-274638" eaLnBrk="0">
              <a:lnSpc>
                <a:spcPts val="3000"/>
              </a:lnSpc>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浮動式綠能智慧化水產養殖系統”</a:t>
            </a:r>
          </a:p>
          <a:p>
            <a:pPr marL="536575" indent="-274638" eaLnBrk="0">
              <a:lnSpc>
                <a:spcPts val="3000"/>
              </a:lnSpc>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latin typeface="Times New Roman" pitchFamily="18" charset="0"/>
                <a:ea typeface="標楷體" panose="03000509000000000000" pitchFamily="65" charset="-120"/>
                <a:cs typeface="Times New Roman" pitchFamily="18" charset="0"/>
              </a:rPr>
              <a:t>進行</a:t>
            </a:r>
            <a:r>
              <a:rPr lang="zh-TW" altLang="en-US" sz="2000" b="1" dirty="0">
                <a:latin typeface="Times New Roman" pitchFamily="18" charset="0"/>
                <a:ea typeface="標楷體" panose="03000509000000000000" pitchFamily="65" charset="-120"/>
                <a:cs typeface="Times New Roman" pitchFamily="18" charset="0"/>
              </a:rPr>
              <a:t>水上型魚電共生系統設計與</a:t>
            </a:r>
            <a:r>
              <a:rPr lang="zh-TW" altLang="en-US" sz="2000" b="1" dirty="0" smtClean="0">
                <a:latin typeface="Times New Roman" pitchFamily="18" charset="0"/>
                <a:ea typeface="標楷體" panose="03000509000000000000" pitchFamily="65" charset="-120"/>
                <a:cs typeface="Times New Roman" pitchFamily="18" charset="0"/>
              </a:rPr>
              <a:t>開發</a:t>
            </a:r>
            <a:r>
              <a:rPr lang="en-US" altLang="zh-TW" sz="2000" b="1" dirty="0" smtClean="0">
                <a:latin typeface="Times New Roman" pitchFamily="18" charset="0"/>
                <a:ea typeface="標楷體" panose="03000509000000000000" pitchFamily="65" charset="-120"/>
                <a:cs typeface="Times New Roman" pitchFamily="18" charset="0"/>
              </a:rPr>
              <a:t>(1000</a:t>
            </a:r>
            <a:r>
              <a:rPr lang="zh-TW" altLang="en-US" sz="2000" b="1" dirty="0" smtClean="0">
                <a:latin typeface="Times New Roman" pitchFamily="18" charset="0"/>
                <a:ea typeface="標楷體" panose="03000509000000000000" pitchFamily="65" charset="-120"/>
                <a:cs typeface="Times New Roman" pitchFamily="18" charset="0"/>
              </a:rPr>
              <a:t>萬元</a:t>
            </a:r>
            <a:r>
              <a:rPr lang="en-US" altLang="zh-TW" sz="2000" b="1" dirty="0" smtClean="0">
                <a:latin typeface="Times New Roman" pitchFamily="18" charset="0"/>
                <a:ea typeface="標楷體" panose="03000509000000000000" pitchFamily="65" charset="-120"/>
                <a:cs typeface="Times New Roman" pitchFamily="18" charset="0"/>
              </a:rPr>
              <a:t>)</a:t>
            </a:r>
          </a:p>
          <a:p>
            <a:pPr marL="536575" indent="-274638" eaLnBrk="0">
              <a:lnSpc>
                <a:spcPts val="3000"/>
              </a:lnSpc>
            </a:pPr>
            <a:r>
              <a:rPr lang="en-US" altLang="zh-TW" sz="2000" b="1" dirty="0">
                <a:solidFill>
                  <a:srgbClr val="0000FF"/>
                </a:solidFill>
                <a:latin typeface="Times New Roman" pitchFamily="18" charset="0"/>
                <a:ea typeface="標楷體" panose="03000509000000000000" pitchFamily="65" charset="-120"/>
                <a:cs typeface="Times New Roman" pitchFamily="18" charset="0"/>
              </a:rPr>
              <a:t>C</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.109-110</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年度農委會農業</a:t>
            </a:r>
            <a:r>
              <a:rPr lang="en-US" altLang="zh-TW" sz="2000" b="1" dirty="0">
                <a:solidFill>
                  <a:srgbClr val="0000FF"/>
                </a:solidFill>
                <a:latin typeface="Times New Roman" pitchFamily="18" charset="0"/>
                <a:ea typeface="標楷體" panose="03000509000000000000" pitchFamily="65" charset="-120"/>
                <a:cs typeface="Times New Roman" pitchFamily="18" charset="0"/>
              </a:rPr>
              <a:t>4.0</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業界參與研發計畫</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marL="536575" indent="-274638" eaLnBrk="0">
              <a:lnSpc>
                <a:spcPts val="3000"/>
              </a:lnSpc>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a:solidFill>
                  <a:srgbClr val="FF0000"/>
                </a:solidFill>
                <a:latin typeface="Times New Roman" pitchFamily="18" charset="0"/>
                <a:ea typeface="標楷體" panose="03000509000000000000" pitchFamily="65" charset="-120"/>
                <a:cs typeface="Times New Roman" pitchFamily="18" charset="0"/>
              </a:rPr>
              <a:t>“</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智慧化養殖能資源運維管理系統”</a:t>
            </a:r>
          </a:p>
          <a:p>
            <a:pPr marL="536575" indent="-274638" eaLnBrk="0">
              <a:lnSpc>
                <a:spcPts val="3000"/>
              </a:lnSpc>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latin typeface="Times New Roman" pitchFamily="18" charset="0"/>
                <a:ea typeface="標楷體" panose="03000509000000000000" pitchFamily="65" charset="-120"/>
                <a:cs typeface="Times New Roman" pitchFamily="18" charset="0"/>
              </a:rPr>
              <a:t>進行</a:t>
            </a:r>
            <a:r>
              <a:rPr lang="zh-TW" altLang="en-US" sz="2000" b="1" dirty="0">
                <a:latin typeface="Times New Roman" pitchFamily="18" charset="0"/>
                <a:ea typeface="標楷體" panose="03000509000000000000" pitchFamily="65" charset="-120"/>
                <a:cs typeface="Times New Roman" pitchFamily="18" charset="0"/>
              </a:rPr>
              <a:t>智慧化養殖系統設計與</a:t>
            </a:r>
            <a:r>
              <a:rPr lang="zh-TW" altLang="en-US" sz="2000" b="1" dirty="0" smtClean="0">
                <a:latin typeface="Times New Roman" pitchFamily="18" charset="0"/>
                <a:ea typeface="標楷體" panose="03000509000000000000" pitchFamily="65" charset="-120"/>
                <a:cs typeface="Times New Roman" pitchFamily="18" charset="0"/>
              </a:rPr>
              <a:t>開發</a:t>
            </a:r>
            <a:r>
              <a:rPr lang="en-US" altLang="zh-TW" sz="2000" b="1" dirty="0" smtClean="0">
                <a:latin typeface="Times New Roman" pitchFamily="18" charset="0"/>
                <a:ea typeface="標楷體" panose="03000509000000000000" pitchFamily="65" charset="-120"/>
                <a:cs typeface="Times New Roman" pitchFamily="18" charset="0"/>
              </a:rPr>
              <a:t>(800</a:t>
            </a:r>
            <a:r>
              <a:rPr lang="zh-TW" altLang="en-US" sz="2000" b="1" dirty="0" smtClean="0">
                <a:latin typeface="Times New Roman" pitchFamily="18" charset="0"/>
                <a:ea typeface="標楷體" panose="03000509000000000000" pitchFamily="65" charset="-120"/>
                <a:cs typeface="Times New Roman" pitchFamily="18" charset="0"/>
              </a:rPr>
              <a:t>萬元</a:t>
            </a:r>
            <a:r>
              <a:rPr lang="en-US" altLang="zh-TW" sz="2000" b="1" dirty="0" smtClean="0">
                <a:latin typeface="Times New Roman" pitchFamily="18" charset="0"/>
                <a:ea typeface="標楷體" panose="03000509000000000000" pitchFamily="65" charset="-120"/>
                <a:cs typeface="Times New Roman" pitchFamily="18" charset="0"/>
              </a:rPr>
              <a:t>)</a:t>
            </a:r>
            <a:endParaRPr lang="zh-TW" altLang="en-US" sz="2000" b="1" dirty="0">
              <a:latin typeface="Times New Roman" pitchFamily="18" charset="0"/>
              <a:ea typeface="標楷體" panose="03000509000000000000" pitchFamily="65" charset="-120"/>
              <a:cs typeface="Times New Roman" pitchFamily="18" charset="0"/>
            </a:endParaRPr>
          </a:p>
        </p:txBody>
      </p:sp>
    </p:spTree>
    <p:extLst>
      <p:ext uri="{BB962C8B-B14F-4D97-AF65-F5344CB8AC3E}">
        <p14:creationId xmlns:p14="http://schemas.microsoft.com/office/powerpoint/2010/main" val="20419609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75</a:t>
            </a:fld>
            <a:endParaRPr lang="zh-TW" altLang="en-US" dirty="0"/>
          </a:p>
        </p:txBody>
      </p:sp>
      <p:sp>
        <p:nvSpPr>
          <p:cNvPr id="7" name="矩形 6"/>
          <p:cNvSpPr/>
          <p:nvPr/>
        </p:nvSpPr>
        <p:spPr>
          <a:xfrm>
            <a:off x="395536" y="97175"/>
            <a:ext cx="7461312" cy="6427401"/>
          </a:xfrm>
          <a:prstGeom prst="rect">
            <a:avLst/>
          </a:prstGeom>
        </p:spPr>
        <p:txBody>
          <a:bodyPr wrap="square">
            <a:spAutoFit/>
          </a:bodyPr>
          <a:lstStyle/>
          <a:p>
            <a:pPr marL="536575" indent="-536575" eaLnBrk="0">
              <a:lnSpc>
                <a:spcPts val="2600"/>
              </a:lnSpc>
            </a:pPr>
            <a:r>
              <a:rPr lang="en-US" altLang="zh-TW" sz="2400" b="1" dirty="0">
                <a:solidFill>
                  <a:srgbClr val="0000FF"/>
                </a:solidFill>
                <a:latin typeface="Times New Roman" pitchFamily="18" charset="0"/>
                <a:ea typeface="標楷體" panose="03000509000000000000" pitchFamily="65" charset="-120"/>
                <a:cs typeface="Times New Roman" pitchFamily="18" charset="0"/>
              </a:rPr>
              <a:t>3.</a:t>
            </a:r>
            <a:r>
              <a:rPr lang="zh-TW" altLang="en-US" sz="2400" b="1" dirty="0">
                <a:solidFill>
                  <a:srgbClr val="0000FF"/>
                </a:solidFill>
                <a:latin typeface="Times New Roman" pitchFamily="18" charset="0"/>
                <a:ea typeface="標楷體" panose="03000509000000000000" pitchFamily="65" charset="-120"/>
                <a:cs typeface="Times New Roman" pitchFamily="18" charset="0"/>
              </a:rPr>
              <a:t>計畫主持人分析</a:t>
            </a:r>
            <a:r>
              <a:rPr lang="zh-TW" altLang="en-US" sz="2000" b="1" dirty="0">
                <a:solidFill>
                  <a:srgbClr val="0000FF"/>
                </a:solidFill>
                <a:latin typeface="Times New Roman" pitchFamily="18" charset="0"/>
                <a:ea typeface="標楷體" panose="03000509000000000000" pitchFamily="65" charset="-120"/>
                <a:cs typeface="Times New Roman" pitchFamily="18" charset="0"/>
              </a:rPr>
              <a:t>：</a:t>
            </a:r>
          </a:p>
          <a:p>
            <a:pPr marL="536575" indent="-536575" eaLnBrk="0">
              <a:lnSpc>
                <a:spcPts val="26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姓名</a:t>
            </a:r>
            <a:r>
              <a:rPr lang="en-US" altLang="zh-TW" sz="2000" b="1" dirty="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黃金川</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金屬</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中心技術</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總監</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endParaRPr lang="zh-TW" altLang="en-US" sz="20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26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學歷</a:t>
            </a:r>
            <a:r>
              <a:rPr lang="en-US" altLang="zh-TW" sz="2000" b="1" dirty="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台大工學士</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台大工學碩士</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台灣科大工學</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博士</a:t>
            </a:r>
            <a:endParaRPr lang="zh-TW" altLang="en-US" sz="20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2600"/>
              </a:lnSpc>
            </a:pP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    現任</a:t>
            </a:r>
            <a:r>
              <a:rPr lang="en-US" altLang="zh-TW" sz="2000" b="1" dirty="0" smtClean="0">
                <a:solidFill>
                  <a:srgbClr val="C00000"/>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金屬</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中心</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(88-109)</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技術總監   </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2600"/>
              </a:lnSpc>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經歷</a:t>
            </a:r>
            <a:r>
              <a:rPr lang="en-US" altLang="zh-TW" sz="2000" b="1" dirty="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鋼鐵集團公司設備工程中心總處長</a:t>
            </a:r>
            <a:r>
              <a:rPr lang="en-US" altLang="zh-TW" sz="2000" b="1" dirty="0">
                <a:solidFill>
                  <a:srgbClr val="0000FF"/>
                </a:solidFill>
                <a:latin typeface="Times New Roman" pitchFamily="18" charset="0"/>
                <a:ea typeface="標楷體" panose="03000509000000000000" pitchFamily="65" charset="-120"/>
                <a:cs typeface="Times New Roman" pitchFamily="18" charset="0"/>
              </a:rPr>
              <a:t>(80-88</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2600"/>
              </a:lnSpc>
            </a:pP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兼任</a:t>
            </a:r>
            <a:r>
              <a:rPr lang="en-US" altLang="zh-TW" sz="2000" b="1" dirty="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台灣農業設施</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協會理事</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106-110)</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2600"/>
              </a:lnSpc>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農委會</a:t>
            </a:r>
            <a:r>
              <a:rPr lang="zh-TW" altLang="en-US" sz="2000" b="1" dirty="0">
                <a:solidFill>
                  <a:srgbClr val="0000FF"/>
                </a:solidFill>
                <a:latin typeface="Times New Roman" pitchFamily="18" charset="0"/>
                <a:ea typeface="標楷體" panose="03000509000000000000" pitchFamily="65" charset="-120"/>
                <a:cs typeface="Times New Roman" pitchFamily="18" charset="0"/>
              </a:rPr>
              <a:t>設施技術服務團技術委員</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105-109)</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2600"/>
              </a:lnSpc>
            </a:pP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教學</a:t>
            </a:r>
            <a:r>
              <a:rPr lang="en-US" altLang="zh-TW" sz="2000" b="1" dirty="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國立高雄科技大學兼任教授</a:t>
            </a:r>
          </a:p>
          <a:p>
            <a:pPr marL="536575" indent="-536575" eaLnBrk="0">
              <a:lnSpc>
                <a:spcPts val="2600"/>
              </a:lnSpc>
            </a:pP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研究</a:t>
            </a:r>
            <a:r>
              <a:rPr lang="en-US" altLang="zh-TW" sz="2000" b="1" dirty="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金屬材料科專計畫主持</a:t>
            </a:r>
            <a:r>
              <a:rPr lang="en-US" altLang="zh-TW" sz="2000" b="1" dirty="0">
                <a:solidFill>
                  <a:srgbClr val="0000FF"/>
                </a:solidFill>
                <a:latin typeface="Times New Roman" pitchFamily="18" charset="0"/>
                <a:ea typeface="標楷體" panose="03000509000000000000" pitchFamily="65" charset="-120"/>
                <a:cs typeface="Times New Roman" pitchFamily="18" charset="0"/>
              </a:rPr>
              <a:t>1</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億元以上。</a:t>
            </a:r>
          </a:p>
          <a:p>
            <a:pPr marL="536575" indent="-536575" eaLnBrk="0">
              <a:lnSpc>
                <a:spcPts val="2600"/>
              </a:lnSpc>
            </a:pP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專長</a:t>
            </a:r>
            <a:r>
              <a:rPr lang="en-US" altLang="zh-TW" sz="2000" b="1" dirty="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金屬材料、產品、設備、系統之設計開發</a:t>
            </a:r>
          </a:p>
          <a:p>
            <a:pPr marL="536575" indent="-536575" eaLnBrk="0">
              <a:lnSpc>
                <a:spcPts val="2600"/>
              </a:lnSpc>
            </a:pP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技術</a:t>
            </a:r>
            <a:r>
              <a:rPr lang="en-US" altLang="zh-TW" sz="2000" b="1" dirty="0">
                <a:solidFill>
                  <a:srgbClr val="C00000"/>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國內外發明專利獲證</a:t>
            </a:r>
            <a:r>
              <a:rPr lang="en-US" altLang="zh-TW" sz="2000" b="1" dirty="0">
                <a:solidFill>
                  <a:srgbClr val="0000FF"/>
                </a:solidFill>
                <a:latin typeface="Times New Roman" pitchFamily="18" charset="0"/>
                <a:ea typeface="標楷體" panose="03000509000000000000" pitchFamily="65" charset="-120"/>
                <a:cs typeface="Times New Roman" pitchFamily="18" charset="0"/>
              </a:rPr>
              <a:t>40</a:t>
            </a:r>
            <a:r>
              <a:rPr lang="zh-TW" altLang="en-US" sz="2000" b="1" dirty="0">
                <a:solidFill>
                  <a:srgbClr val="0000FF"/>
                </a:solidFill>
                <a:latin typeface="Times New Roman" pitchFamily="18" charset="0"/>
                <a:ea typeface="標楷體" panose="03000509000000000000" pitchFamily="65" charset="-120"/>
                <a:cs typeface="Times New Roman" pitchFamily="18" charset="0"/>
              </a:rPr>
              <a:t>項</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以上，專利授權</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1500</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萬以上。</a:t>
            </a:r>
            <a:endParaRPr lang="zh-TW" altLang="en-US" sz="2000" b="1" dirty="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2600"/>
              </a:lnSpc>
            </a:pP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C00000"/>
                </a:solidFill>
                <a:latin typeface="Times New Roman" pitchFamily="18" charset="0"/>
                <a:ea typeface="標楷體" panose="03000509000000000000" pitchFamily="65" charset="-120"/>
                <a:cs typeface="Times New Roman" pitchFamily="18" charset="0"/>
              </a:rPr>
              <a:t>服務</a:t>
            </a: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民間企業技術服務計畫</a:t>
            </a:r>
            <a:r>
              <a:rPr lang="en-US" altLang="zh-TW" sz="2000" b="1" dirty="0">
                <a:solidFill>
                  <a:srgbClr val="0000FF"/>
                </a:solidFill>
                <a:latin typeface="Times New Roman" pitchFamily="18" charset="0"/>
                <a:ea typeface="標楷體" panose="03000509000000000000" pitchFamily="65" charset="-120"/>
                <a:cs typeface="Times New Roman" pitchFamily="18" charset="0"/>
              </a:rPr>
              <a:t>100</a:t>
            </a:r>
            <a:r>
              <a:rPr lang="zh-TW" altLang="en-US" sz="2000" b="1" dirty="0">
                <a:solidFill>
                  <a:srgbClr val="0000FF"/>
                </a:solidFill>
                <a:latin typeface="Times New Roman" pitchFamily="18" charset="0"/>
                <a:ea typeface="標楷體" panose="03000509000000000000" pitchFamily="65" charset="-120"/>
                <a:cs typeface="Times New Roman" pitchFamily="18" charset="0"/>
              </a:rPr>
              <a:t>項，總計畫</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金額</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2</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億以上。</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2600"/>
              </a:lnSpc>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農業設施結構設計</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智慧農業、專家系統相關經驗</a:t>
            </a:r>
            <a:endParaRPr lang="en-US" altLang="zh-TW" sz="2000" b="1" dirty="0">
              <a:solidFill>
                <a:srgbClr val="FF0000"/>
              </a:solidFill>
              <a:latin typeface="Times New Roman" pitchFamily="18" charset="0"/>
              <a:ea typeface="標楷體" panose="03000509000000000000" pitchFamily="65" charset="-120"/>
              <a:cs typeface="Times New Roman" pitchFamily="18" charset="0"/>
            </a:endParaRPr>
          </a:p>
          <a:p>
            <a:pPr marL="536575" indent="-536575" eaLnBrk="0">
              <a:lnSpc>
                <a:spcPts val="26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溫室構造安全手冊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材料篇、加工篇</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536575" eaLnBrk="0">
              <a:lnSpc>
                <a:spcPts val="26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2.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熱帶亞熱帶溫室設計專書</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溫室構造設計篇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p>
          <a:p>
            <a:pPr marL="536575" indent="-536575" eaLnBrk="0">
              <a:lnSpc>
                <a:spcPts val="2600"/>
              </a:lnSpc>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3.</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液壓機械專家系統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台灣大學碩士論文</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p>
          <a:p>
            <a:pPr marL="536575" indent="-536575" eaLnBrk="0">
              <a:lnSpc>
                <a:spcPts val="2600"/>
              </a:lnSpc>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4.</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金屬複合製程控制系統</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台灣科大博士論文</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p>
          <a:p>
            <a:pPr marL="536575" indent="-536575" eaLnBrk="0">
              <a:lnSpc>
                <a:spcPts val="2600"/>
              </a:lnSpc>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5.</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ROLL FORMING EXPERT SYSYEM ( SCI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國際論文</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p>
          <a:p>
            <a:pPr marL="536575" indent="-536575" eaLnBrk="0">
              <a:lnSpc>
                <a:spcPts val="2600"/>
              </a:lnSpc>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6.</a:t>
            </a:r>
            <a:r>
              <a:rPr lang="zh-TW" altLang="en-US" sz="2000" b="1" dirty="0">
                <a:solidFill>
                  <a:srgbClr val="0000FF"/>
                </a:solidFill>
                <a:latin typeface="Times New Roman" pitchFamily="18" charset="0"/>
                <a:ea typeface="標楷體" panose="03000509000000000000" pitchFamily="65" charset="-120"/>
                <a:cs typeface="Times New Roman" pitchFamily="18" charset="0"/>
              </a:rPr>
              <a:t>農業專家</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系統課程講授</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農委會智慧農業課程</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p:txBody>
      </p:sp>
    </p:spTree>
    <p:extLst>
      <p:ext uri="{BB962C8B-B14F-4D97-AF65-F5344CB8AC3E}">
        <p14:creationId xmlns:p14="http://schemas.microsoft.com/office/powerpoint/2010/main" val="33787598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p:txBody>
          <a:bodyPr/>
          <a:lstStyle/>
          <a:p>
            <a:fld id="{10FA4CCC-F676-4ABF-BE81-7C29EE6A166F}" type="slidenum">
              <a:rPr lang="zh-TW" altLang="en-US" smtClean="0"/>
              <a:t>76</a:t>
            </a:fld>
            <a:endParaRPr lang="zh-TW" altLang="en-US"/>
          </a:p>
        </p:txBody>
      </p:sp>
      <p:pic>
        <p:nvPicPr>
          <p:cNvPr id="12" name="內容版面配置區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88640"/>
            <a:ext cx="4036024" cy="3025979"/>
          </a:xfrm>
          <a:prstGeom prst="rect">
            <a:avLst/>
          </a:prstGeom>
        </p:spPr>
      </p:pic>
      <p:pic>
        <p:nvPicPr>
          <p:cNvPr id="13" name="內容版面配置區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3240" y="189232"/>
            <a:ext cx="4038600" cy="3024795"/>
          </a:xfrm>
          <a:prstGeom prst="rect">
            <a:avLst/>
          </a:prstGeom>
        </p:spPr>
      </p:pic>
      <p:pic>
        <p:nvPicPr>
          <p:cNvPr id="16" name="內容版面配置區 5"/>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324204" y="3272445"/>
            <a:ext cx="2664296" cy="3552395"/>
          </a:xfrm>
        </p:spPr>
      </p:pic>
      <p:pic>
        <p:nvPicPr>
          <p:cNvPr id="17" name="內容版面配置區 6"/>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3181092" y="3299877"/>
            <a:ext cx="2664296" cy="3552395"/>
          </a:xfrm>
        </p:spPr>
      </p:pic>
      <p:pic>
        <p:nvPicPr>
          <p:cNvPr id="18" name="內容版面配置區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5584" y="3298273"/>
            <a:ext cx="2665496" cy="3553995"/>
          </a:xfrm>
          <a:prstGeom prst="rect">
            <a:avLst/>
          </a:prstGeom>
        </p:spPr>
      </p:pic>
    </p:spTree>
    <p:extLst>
      <p:ext uri="{BB962C8B-B14F-4D97-AF65-F5344CB8AC3E}">
        <p14:creationId xmlns:p14="http://schemas.microsoft.com/office/powerpoint/2010/main" val="36981619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1500" y="935158"/>
            <a:ext cx="9001000" cy="5863144"/>
          </a:xfrm>
          <a:prstGeom prst="rect">
            <a:avLst/>
          </a:prstGeom>
        </p:spPr>
        <p:txBody>
          <a:bodyPr wrap="square">
            <a:spAutoFit/>
          </a:bodyPr>
          <a:lstStyle/>
          <a:p>
            <a:pPr marL="536575" indent="-274638" eaLnBrk="0">
              <a:lnSpc>
                <a:spcPts val="3000"/>
              </a:lnSpc>
            </a:pPr>
            <a:r>
              <a:rPr lang="en-US" altLang="zh-TW" sz="2400" b="1" dirty="0">
                <a:solidFill>
                  <a:srgbClr val="0000FF"/>
                </a:solidFill>
                <a:latin typeface="Times New Roman" pitchFamily="18" charset="0"/>
                <a:ea typeface="標楷體" panose="03000509000000000000" pitchFamily="65" charset="-120"/>
                <a:cs typeface="Times New Roman" pitchFamily="18" charset="0"/>
              </a:rPr>
              <a:t>1.</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協助農民及溫室業者能快速有效的完成，</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(1)</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溫室平面設置布置、型式選型、材料選擇</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(2)</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總體規劃設計、總成本分析、總工期分析。</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(3)</a:t>
            </a:r>
            <a:r>
              <a:rPr lang="zh-TW" altLang="en-US" sz="2400" b="1" dirty="0">
                <a:solidFill>
                  <a:srgbClr val="0000FF"/>
                </a:solidFill>
                <a:latin typeface="Times New Roman" pitchFamily="18" charset="0"/>
                <a:ea typeface="標楷體" panose="03000509000000000000" pitchFamily="65" charset="-120"/>
                <a:cs typeface="Times New Roman" pitchFamily="18" charset="0"/>
              </a:rPr>
              <a:t>耐風等級、使用壽命預估、風險評估。</a:t>
            </a:r>
            <a:endParaRPr lang="en-US" altLang="zh-TW" sz="2400" b="1" dirty="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以設置高安全性、高效能且合理成本之溫室設計</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2.</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輔助溫室設計者與溫室工程業者</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p>
          <a:p>
            <a:pPr marL="536575" indent="-274638"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系統化學習國內外</a:t>
            </a:r>
            <a:r>
              <a:rPr lang="zh-TW" altLang="en-US" sz="2400" b="1" dirty="0">
                <a:solidFill>
                  <a:srgbClr val="0000FF"/>
                </a:solidFill>
                <a:latin typeface="Times New Roman" pitchFamily="18" charset="0"/>
                <a:ea typeface="標楷體" panose="03000509000000000000" pitchFamily="65" charset="-120"/>
                <a:cs typeface="Times New Roman" pitchFamily="18" charset="0"/>
              </a:rPr>
              <a:t>設計規範、先進技術及專家經驗知識，</a:t>
            </a:r>
          </a:p>
          <a:p>
            <a:pPr marL="536575" indent="-274638" eaLnBrk="0">
              <a:lnSpc>
                <a:spcPts val="3000"/>
              </a:lnSpc>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(2)</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應用</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新式智慧化電腦輔助設計技術</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(3)</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快速完成未來溫室</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總體規劃</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設計。</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zh-TW" altLang="en-US" sz="2400" b="1" dirty="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(4)</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並</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可</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進行現有溫室改善設計、優化設計、強化設計。</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3.</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經濟效益</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促進溫室產業發展</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提高農民安全效能</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30%</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4.</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技術效益</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促進溫室產業智慧科技化發展，提高開發速度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30%</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lnSpc>
                <a:spcPts val="3000"/>
              </a:lnSpc>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5.</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社會效益</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傳統農業智慧化升級，讓老農放心，促</a:t>
            </a:r>
            <a:r>
              <a:rPr lang="zh-TW" altLang="en-US" sz="2400" b="1" dirty="0">
                <a:solidFill>
                  <a:srgbClr val="0000FF"/>
                </a:solidFill>
                <a:latin typeface="Times New Roman" pitchFamily="18" charset="0"/>
                <a:ea typeface="標楷體" panose="03000509000000000000" pitchFamily="65" charset="-120"/>
                <a:cs typeface="Times New Roman" pitchFamily="18" charset="0"/>
              </a:rPr>
              <a:t>進</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青農回鄉。</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p:txBody>
      </p:sp>
      <p:sp>
        <p:nvSpPr>
          <p:cNvPr id="4" name="標題 1"/>
          <p:cNvSpPr txBox="1">
            <a:spLocks/>
          </p:cNvSpPr>
          <p:nvPr/>
        </p:nvSpPr>
        <p:spPr>
          <a:xfrm>
            <a:off x="0" y="109299"/>
            <a:ext cx="9144000" cy="400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200" b="1" dirty="0" smtClean="0">
                <a:solidFill>
                  <a:srgbClr val="0000FF"/>
                </a:solidFill>
                <a:latin typeface="Times New Roman" pitchFamily="18" charset="0"/>
                <a:ea typeface="標楷體" panose="03000509000000000000" pitchFamily="65" charset="-120"/>
                <a:cs typeface="Times New Roman" pitchFamily="18" charset="0"/>
              </a:rPr>
              <a:t>肆、</a:t>
            </a:r>
            <a:r>
              <a:rPr lang="zh-TW" altLang="en-US" sz="3200" b="1" dirty="0">
                <a:solidFill>
                  <a:srgbClr val="0000FF"/>
                </a:solidFill>
                <a:latin typeface="Times New Roman" pitchFamily="18" charset="0"/>
                <a:ea typeface="標楷體" panose="03000509000000000000" pitchFamily="65" charset="-120"/>
                <a:cs typeface="Times New Roman" pitchFamily="18" charset="0"/>
              </a:rPr>
              <a:t>預期效益</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77</a:t>
            </a:fld>
            <a:endParaRPr lang="zh-TW" altLang="en-US" dirty="0"/>
          </a:p>
        </p:txBody>
      </p:sp>
      <p:sp>
        <p:nvSpPr>
          <p:cNvPr id="8" name="圓角矩形 7"/>
          <p:cNvSpPr/>
          <p:nvPr/>
        </p:nvSpPr>
        <p:spPr>
          <a:xfrm>
            <a:off x="229276" y="386151"/>
            <a:ext cx="2780791"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a:solidFill>
                  <a:prstClr val="black"/>
                </a:solidFill>
                <a:latin typeface="Times New Roman" pitchFamily="18" charset="0"/>
                <a:ea typeface="標楷體" pitchFamily="65" charset="-120"/>
                <a:cs typeface="Times New Roman" pitchFamily="18" charset="0"/>
              </a:rPr>
              <a:t>一</a:t>
            </a:r>
            <a:r>
              <a:rPr lang="zh-TW" altLang="en-US" sz="2800" b="1" dirty="0" smtClean="0">
                <a:solidFill>
                  <a:prstClr val="black"/>
                </a:solidFill>
                <a:latin typeface="Times New Roman" pitchFamily="18" charset="0"/>
                <a:ea typeface="標楷體" pitchFamily="65" charset="-120"/>
                <a:cs typeface="Times New Roman" pitchFamily="18" charset="0"/>
              </a:rPr>
              <a:t>、產業貢獻</a:t>
            </a:r>
            <a:endParaRPr lang="zh-TW" altLang="en-US" sz="2800" b="1" dirty="0">
              <a:solidFill>
                <a:prstClr val="black"/>
              </a:solidFill>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21569379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圓角矩形 15"/>
          <p:cNvSpPr/>
          <p:nvPr/>
        </p:nvSpPr>
        <p:spPr>
          <a:xfrm>
            <a:off x="229276" y="386151"/>
            <a:ext cx="2780791"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a:solidFill>
                  <a:prstClr val="black"/>
                </a:solidFill>
                <a:latin typeface="Times New Roman" pitchFamily="18" charset="0"/>
                <a:ea typeface="標楷體" pitchFamily="65" charset="-120"/>
                <a:cs typeface="Times New Roman" pitchFamily="18" charset="0"/>
              </a:rPr>
              <a:t>二</a:t>
            </a:r>
            <a:r>
              <a:rPr lang="zh-TW" altLang="en-US" sz="2800" b="1" dirty="0" smtClean="0">
                <a:solidFill>
                  <a:prstClr val="black"/>
                </a:solidFill>
                <a:latin typeface="Times New Roman" pitchFamily="18" charset="0"/>
                <a:ea typeface="標楷體" pitchFamily="65" charset="-120"/>
                <a:cs typeface="Times New Roman" pitchFamily="18" charset="0"/>
              </a:rPr>
              <a:t>、績效指標</a:t>
            </a:r>
            <a:endParaRPr lang="zh-TW" altLang="en-US" sz="2800" b="1" dirty="0">
              <a:solidFill>
                <a:prstClr val="black"/>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a:xfrm>
            <a:off x="6588224" y="6309320"/>
            <a:ext cx="2133600" cy="365125"/>
          </a:xfrm>
        </p:spPr>
        <p:txBody>
          <a:bodyPr/>
          <a:lstStyle/>
          <a:p>
            <a:pPr>
              <a:defRPr/>
            </a:pPr>
            <a:fld id="{23815EA3-284F-416B-AAFF-17C373D551D1}" type="slidenum">
              <a:rPr lang="zh-TW" altLang="en-US" smtClean="0">
                <a:solidFill>
                  <a:prstClr val="black">
                    <a:tint val="75000"/>
                  </a:prstClr>
                </a:solidFill>
              </a:rPr>
              <a:pPr>
                <a:defRPr/>
              </a:pPr>
              <a:t>78</a:t>
            </a:fld>
            <a:endParaRPr lang="zh-TW" altLang="en-US" dirty="0">
              <a:solidFill>
                <a:prstClr val="black">
                  <a:tint val="75000"/>
                </a:prstClr>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216520314"/>
              </p:ext>
            </p:extLst>
          </p:nvPr>
        </p:nvGraphicFramePr>
        <p:xfrm>
          <a:off x="229276" y="908720"/>
          <a:ext cx="8710009" cy="5757851"/>
        </p:xfrm>
        <a:graphic>
          <a:graphicData uri="http://schemas.openxmlformats.org/drawingml/2006/table">
            <a:tbl>
              <a:tblPr firstRow="1" firstCol="1" bandRow="1"/>
              <a:tblGrid>
                <a:gridCol w="1174372"/>
                <a:gridCol w="936104"/>
                <a:gridCol w="1944216"/>
                <a:gridCol w="1152128"/>
                <a:gridCol w="3503189"/>
              </a:tblGrid>
              <a:tr h="164018">
                <a:tc gridSpan="3">
                  <a:txBody>
                    <a:bodyPr/>
                    <a:lstStyle/>
                    <a:p>
                      <a:pPr algn="ctr">
                        <a:spcAft>
                          <a:spcPts val="0"/>
                        </a:spcAft>
                      </a:pPr>
                      <a:r>
                        <a:rPr lang="zh-TW" sz="1800" dirty="0">
                          <a:effectLst/>
                          <a:latin typeface="Times New Roman"/>
                          <a:ea typeface="標楷體"/>
                        </a:rPr>
                        <a:t>指標項目</a:t>
                      </a: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a:txBody>
                    <a:bodyPr/>
                    <a:lstStyle/>
                    <a:p>
                      <a:pPr algn="ctr">
                        <a:spcAft>
                          <a:spcPts val="0"/>
                        </a:spcAft>
                      </a:pPr>
                      <a:r>
                        <a:rPr lang="zh-TW" sz="1800" dirty="0" smtClean="0">
                          <a:effectLst/>
                          <a:latin typeface="Times New Roman"/>
                          <a:ea typeface="標楷體"/>
                        </a:rPr>
                        <a:t>預估</a:t>
                      </a:r>
                      <a:endParaRPr lang="en-US" altLang="zh-TW" sz="1800" dirty="0" smtClean="0">
                        <a:effectLst/>
                        <a:latin typeface="Times New Roman"/>
                        <a:ea typeface="標楷體"/>
                      </a:endParaRPr>
                    </a:p>
                    <a:p>
                      <a:pPr algn="ctr">
                        <a:spcAft>
                          <a:spcPts val="0"/>
                        </a:spcAft>
                      </a:pPr>
                      <a:r>
                        <a:rPr lang="zh-TW" sz="1800" dirty="0" smtClean="0">
                          <a:effectLst/>
                          <a:latin typeface="Times New Roman"/>
                          <a:ea typeface="標楷體"/>
                        </a:rPr>
                        <a:t>量化</a:t>
                      </a:r>
                      <a:r>
                        <a:rPr lang="zh-TW" sz="1800" dirty="0">
                          <a:effectLst/>
                          <a:latin typeface="Times New Roman"/>
                          <a:ea typeface="標楷體"/>
                        </a:rPr>
                        <a:t>值</a:t>
                      </a: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a:effectLst/>
                          <a:latin typeface="Times New Roman"/>
                          <a:ea typeface="標楷體"/>
                        </a:rPr>
                        <a:t>內涵說明</a:t>
                      </a: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36">
                <a:tc>
                  <a:txBody>
                    <a:bodyPr/>
                    <a:lstStyle/>
                    <a:p>
                      <a:pPr algn="ctr">
                        <a:spcAft>
                          <a:spcPts val="0"/>
                        </a:spcAft>
                      </a:pPr>
                      <a:r>
                        <a:rPr lang="zh-TW" sz="1800" dirty="0">
                          <a:effectLst/>
                          <a:latin typeface="Times New Roman"/>
                          <a:ea typeface="標楷體"/>
                          <a:cs typeface="Times New Roman"/>
                        </a:rPr>
                        <a:t>著作及發表</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dirty="0">
                          <a:effectLst/>
                          <a:latin typeface="Times New Roman"/>
                          <a:ea typeface="標楷體"/>
                          <a:cs typeface="Times New Roman"/>
                        </a:rPr>
                        <a:t>報告</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dirty="0">
                          <a:effectLst/>
                          <a:latin typeface="Times New Roman"/>
                          <a:ea typeface="標楷體"/>
                          <a:cs typeface="Times New Roman"/>
                        </a:rPr>
                        <a:t>研究報告</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effectLst/>
                          <a:latin typeface="Times New Roman"/>
                          <a:ea typeface="標楷體"/>
                          <a:cs typeface="細明體"/>
                        </a:rPr>
                        <a:t>2</a:t>
                      </a:r>
                      <a:r>
                        <a:rPr lang="zh-TW" sz="1800">
                          <a:effectLst/>
                          <a:latin typeface="Times New Roman"/>
                          <a:ea typeface="標楷體"/>
                          <a:cs typeface="Times New Roman"/>
                        </a:rPr>
                        <a:t>篇</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a:effectLst/>
                          <a:latin typeface="Times New Roman"/>
                          <a:ea typeface="標楷體"/>
                          <a:cs typeface="細明體"/>
                        </a:rPr>
                        <a:t>1.</a:t>
                      </a:r>
                      <a:r>
                        <a:rPr lang="zh-TW" sz="1800">
                          <a:effectLst/>
                          <a:latin typeface="Times New Roman"/>
                          <a:ea typeface="標楷體"/>
                          <a:cs typeface="Times New Roman"/>
                        </a:rPr>
                        <a:t>溫室材料技術資料庫研究分析</a:t>
                      </a:r>
                      <a:endParaRPr lang="zh-TW" sz="1800">
                        <a:effectLst/>
                        <a:latin typeface="細明體"/>
                        <a:cs typeface="細明體"/>
                      </a:endParaRPr>
                    </a:p>
                    <a:p>
                      <a:pPr>
                        <a:spcAft>
                          <a:spcPts val="0"/>
                        </a:spcAft>
                      </a:pPr>
                      <a:r>
                        <a:rPr lang="en-US" sz="1800">
                          <a:effectLst/>
                          <a:latin typeface="Times New Roman"/>
                          <a:ea typeface="標楷體"/>
                          <a:cs typeface="細明體"/>
                        </a:rPr>
                        <a:t>2.</a:t>
                      </a:r>
                      <a:r>
                        <a:rPr lang="zh-TW" sz="1800">
                          <a:effectLst/>
                          <a:latin typeface="Times New Roman"/>
                          <a:ea typeface="標楷體"/>
                          <a:cs typeface="Times New Roman"/>
                        </a:rPr>
                        <a:t>溫室設計分析技術資料庫</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20091">
                <a:tc>
                  <a:txBody>
                    <a:bodyPr/>
                    <a:lstStyle/>
                    <a:p>
                      <a:pPr marR="35560">
                        <a:spcAft>
                          <a:spcPts val="0"/>
                        </a:spcAft>
                      </a:pPr>
                      <a:r>
                        <a:rPr lang="zh-TW" sz="1800">
                          <a:effectLst/>
                          <a:latin typeface="Times New Roman"/>
                          <a:ea typeface="標楷體"/>
                          <a:cs typeface="Times New Roman"/>
                        </a:rPr>
                        <a:t>人才培育</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5560">
                        <a:spcAft>
                          <a:spcPts val="0"/>
                        </a:spcAft>
                      </a:pPr>
                      <a:r>
                        <a:rPr lang="zh-TW" sz="1800">
                          <a:effectLst/>
                          <a:latin typeface="Times New Roman"/>
                          <a:ea typeface="標楷體"/>
                          <a:cs typeface="Times New Roman"/>
                        </a:rPr>
                        <a:t>研究團隊養成</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5560">
                        <a:spcAft>
                          <a:spcPts val="0"/>
                        </a:spcAft>
                      </a:pPr>
                      <a:r>
                        <a:rPr lang="zh-TW" sz="1800" dirty="0">
                          <a:effectLst/>
                          <a:latin typeface="Times New Roman"/>
                          <a:ea typeface="標楷體"/>
                          <a:cs typeface="Times New Roman"/>
                        </a:rPr>
                        <a:t>研究團隊</a:t>
                      </a:r>
                      <a:r>
                        <a:rPr lang="en-US" sz="1800" dirty="0">
                          <a:effectLst/>
                          <a:latin typeface="Times New Roman"/>
                          <a:ea typeface="標楷體"/>
                          <a:cs typeface="細明體"/>
                        </a:rPr>
                        <a:t>_</a:t>
                      </a:r>
                      <a:r>
                        <a:rPr lang="zh-TW" sz="1800" dirty="0">
                          <a:effectLst/>
                          <a:latin typeface="Times New Roman"/>
                          <a:ea typeface="標楷體"/>
                          <a:cs typeface="Times New Roman"/>
                        </a:rPr>
                        <a:t>跨領域、跨機構團隊</a:t>
                      </a:r>
                      <a:r>
                        <a:rPr lang="en-US" sz="1800" dirty="0">
                          <a:effectLst/>
                          <a:latin typeface="Times New Roman"/>
                          <a:ea typeface="標楷體"/>
                          <a:cs typeface="細明體"/>
                        </a:rPr>
                        <a:t>/</a:t>
                      </a:r>
                      <a:r>
                        <a:rPr lang="zh-TW" sz="1800" dirty="0">
                          <a:effectLst/>
                          <a:latin typeface="Times New Roman"/>
                          <a:ea typeface="標楷體"/>
                          <a:cs typeface="Times New Roman"/>
                        </a:rPr>
                        <a:t>成立研發中心</a:t>
                      </a:r>
                      <a:r>
                        <a:rPr lang="en-US" sz="1800" dirty="0">
                          <a:effectLst/>
                          <a:latin typeface="Times New Roman"/>
                          <a:ea typeface="標楷體"/>
                          <a:cs typeface="細明體"/>
                        </a:rPr>
                        <a:t>/</a:t>
                      </a:r>
                      <a:r>
                        <a:rPr lang="zh-TW" sz="1800" dirty="0">
                          <a:effectLst/>
                          <a:latin typeface="Times New Roman"/>
                          <a:ea typeface="標楷體"/>
                          <a:cs typeface="Times New Roman"/>
                        </a:rPr>
                        <a:t>成立實驗室</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lgn="ctr">
                        <a:spcAft>
                          <a:spcPts val="0"/>
                        </a:spcAft>
                      </a:pPr>
                      <a:r>
                        <a:rPr lang="en-US" sz="1800" dirty="0">
                          <a:effectLst/>
                          <a:latin typeface="Times New Roman"/>
                          <a:ea typeface="標楷體"/>
                          <a:cs typeface="細明體"/>
                        </a:rPr>
                        <a:t>1</a:t>
                      </a:r>
                      <a:r>
                        <a:rPr lang="zh-TW" sz="1800" dirty="0">
                          <a:effectLst/>
                          <a:latin typeface="Times New Roman"/>
                          <a:ea typeface="標楷體"/>
                          <a:cs typeface="Times New Roman"/>
                        </a:rPr>
                        <a:t>個</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effectLst/>
                          <a:latin typeface="Times New Roman"/>
                          <a:ea typeface="標楷體"/>
                          <a:cs typeface="細明體"/>
                        </a:rPr>
                        <a:t>1.</a:t>
                      </a:r>
                      <a:r>
                        <a:rPr lang="zh-TW" sz="1800" dirty="0">
                          <a:effectLst/>
                          <a:latin typeface="Times New Roman"/>
                          <a:ea typeface="標楷體"/>
                          <a:cs typeface="Times New Roman"/>
                        </a:rPr>
                        <a:t>成立跨領域研究團隊</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2055">
                <a:tc>
                  <a:txBody>
                    <a:bodyPr/>
                    <a:lstStyle/>
                    <a:p>
                      <a:pPr marR="35560">
                        <a:spcAft>
                          <a:spcPts val="0"/>
                        </a:spcAft>
                      </a:pPr>
                      <a:r>
                        <a:rPr lang="zh-TW" sz="1800">
                          <a:effectLst/>
                          <a:latin typeface="Times New Roman"/>
                          <a:ea typeface="標楷體"/>
                          <a:cs typeface="Times New Roman"/>
                        </a:rPr>
                        <a:t>產學研合作</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5560">
                        <a:spcAft>
                          <a:spcPts val="0"/>
                        </a:spcAft>
                      </a:pPr>
                      <a:r>
                        <a:rPr lang="zh-TW" sz="1800">
                          <a:effectLst/>
                          <a:latin typeface="Times New Roman"/>
                          <a:ea typeface="標楷體"/>
                          <a:cs typeface="Times New Roman"/>
                        </a:rPr>
                        <a:t>促成產學、產研、學研合作研究</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5560">
                        <a:spcAft>
                          <a:spcPts val="0"/>
                        </a:spcAft>
                      </a:pPr>
                      <a:r>
                        <a:rPr lang="zh-TW" sz="1800" dirty="0">
                          <a:effectLst/>
                          <a:latin typeface="Times New Roman"/>
                          <a:ea typeface="標楷體"/>
                          <a:cs typeface="Times New Roman"/>
                        </a:rPr>
                        <a:t>促成產學、產研、學研合作研究</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lgn="ctr">
                        <a:spcAft>
                          <a:spcPts val="0"/>
                        </a:spcAft>
                      </a:pPr>
                      <a:r>
                        <a:rPr lang="en-US" sz="1800">
                          <a:effectLst/>
                          <a:latin typeface="Times New Roman"/>
                          <a:ea typeface="標楷體"/>
                          <a:cs typeface="細明體"/>
                        </a:rPr>
                        <a:t>1</a:t>
                      </a:r>
                      <a:r>
                        <a:rPr lang="zh-TW" sz="1800">
                          <a:effectLst/>
                          <a:latin typeface="Times New Roman"/>
                          <a:ea typeface="標楷體"/>
                          <a:cs typeface="Times New Roman"/>
                        </a:rPr>
                        <a:t>件</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indent="-342900">
                        <a:spcAft>
                          <a:spcPts val="0"/>
                        </a:spcAft>
                        <a:buAutoNum type="arabicPeriod"/>
                      </a:pPr>
                      <a:r>
                        <a:rPr lang="zh-TW" sz="1800" dirty="0" smtClean="0">
                          <a:effectLst/>
                          <a:latin typeface="Times New Roman"/>
                          <a:ea typeface="標楷體"/>
                          <a:cs typeface="Times New Roman"/>
                        </a:rPr>
                        <a:t>促成</a:t>
                      </a:r>
                      <a:r>
                        <a:rPr lang="zh-TW" sz="1800" dirty="0">
                          <a:effectLst/>
                          <a:latin typeface="Times New Roman"/>
                          <a:ea typeface="標楷體"/>
                          <a:cs typeface="Times New Roman"/>
                        </a:rPr>
                        <a:t>與學界或產業團體合作研究，廠商</a:t>
                      </a:r>
                      <a:r>
                        <a:rPr lang="zh-TW" sz="1800" dirty="0" smtClean="0">
                          <a:effectLst/>
                          <a:latin typeface="Times New Roman"/>
                          <a:ea typeface="標楷體"/>
                          <a:cs typeface="Times New Roman"/>
                        </a:rPr>
                        <a:t>配合</a:t>
                      </a:r>
                      <a:r>
                        <a:rPr lang="zh-TW" altLang="en-US" sz="1800" dirty="0" smtClean="0">
                          <a:effectLst/>
                          <a:latin typeface="Times New Roman"/>
                          <a:ea typeface="標楷體"/>
                          <a:cs typeface="Times New Roman"/>
                        </a:rPr>
                        <a:t>衍生研究計畫</a:t>
                      </a:r>
                      <a:endParaRPr lang="en-US" altLang="zh-TW" sz="1800" dirty="0" smtClean="0">
                        <a:effectLst/>
                        <a:latin typeface="Times New Roman"/>
                        <a:ea typeface="標楷體"/>
                        <a:cs typeface="Times New Roman"/>
                      </a:endParaRPr>
                    </a:p>
                    <a:p>
                      <a:pPr marL="0" indent="0">
                        <a:spcAft>
                          <a:spcPts val="0"/>
                        </a:spcAft>
                        <a:buNone/>
                      </a:pPr>
                      <a:r>
                        <a:rPr lang="zh-TW" altLang="en-US" sz="1800" dirty="0" smtClean="0">
                          <a:effectLst/>
                          <a:latin typeface="Times New Roman"/>
                          <a:ea typeface="標楷體"/>
                          <a:cs typeface="Times New Roman"/>
                        </a:rPr>
                        <a:t>      </a:t>
                      </a:r>
                      <a:r>
                        <a:rPr lang="en-US" sz="1800" dirty="0" smtClean="0">
                          <a:effectLst/>
                          <a:latin typeface="Times New Roman"/>
                          <a:ea typeface="標楷體"/>
                          <a:cs typeface="細明體"/>
                        </a:rPr>
                        <a:t>100</a:t>
                      </a:r>
                      <a:r>
                        <a:rPr lang="zh-TW" sz="1800" dirty="0">
                          <a:effectLst/>
                          <a:latin typeface="Times New Roman"/>
                          <a:ea typeface="標楷體"/>
                          <a:cs typeface="Times New Roman"/>
                        </a:rPr>
                        <a:t>萬元</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36">
                <a:tc>
                  <a:txBody>
                    <a:bodyPr/>
                    <a:lstStyle/>
                    <a:p>
                      <a:pPr marR="105410">
                        <a:spcAft>
                          <a:spcPts val="0"/>
                        </a:spcAft>
                      </a:pPr>
                      <a:r>
                        <a:rPr lang="zh-TW" sz="1800">
                          <a:effectLst/>
                          <a:latin typeface="Times New Roman"/>
                          <a:ea typeface="標楷體"/>
                          <a:cs typeface="Times New Roman"/>
                        </a:rPr>
                        <a:t>促成投資</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R="105410">
                        <a:spcAft>
                          <a:spcPts val="0"/>
                        </a:spcAft>
                      </a:pPr>
                      <a:r>
                        <a:rPr lang="zh-TW" sz="1800">
                          <a:effectLst/>
                          <a:latin typeface="Times New Roman"/>
                          <a:ea typeface="標楷體"/>
                          <a:cs typeface="Times New Roman"/>
                        </a:rPr>
                        <a:t>促成廠商</a:t>
                      </a:r>
                      <a:r>
                        <a:rPr lang="en-US" sz="1800">
                          <a:effectLst/>
                          <a:latin typeface="Times New Roman"/>
                          <a:ea typeface="標楷體"/>
                          <a:cs typeface="細明體"/>
                        </a:rPr>
                        <a:t>/</a:t>
                      </a:r>
                      <a:r>
                        <a:rPr lang="zh-TW" sz="1800">
                          <a:effectLst/>
                          <a:latin typeface="Times New Roman"/>
                          <a:ea typeface="標楷體"/>
                          <a:cs typeface="Times New Roman"/>
                        </a:rPr>
                        <a:t>產業團體</a:t>
                      </a:r>
                      <a:r>
                        <a:rPr lang="en-US" sz="1800">
                          <a:effectLst/>
                          <a:latin typeface="Times New Roman"/>
                          <a:ea typeface="標楷體"/>
                          <a:cs typeface="細明體"/>
                        </a:rPr>
                        <a:t>_</a:t>
                      </a:r>
                      <a:r>
                        <a:rPr lang="zh-TW" sz="1800">
                          <a:effectLst/>
                          <a:latin typeface="Times New Roman"/>
                          <a:ea typeface="標楷體"/>
                          <a:cs typeface="Times New Roman"/>
                        </a:rPr>
                        <a:t>生產投資</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a:txBody>
                    <a:bodyPr/>
                    <a:lstStyle/>
                    <a:p>
                      <a:pPr marR="105410" algn="ctr">
                        <a:spcAft>
                          <a:spcPts val="0"/>
                        </a:spcAft>
                      </a:pPr>
                      <a:r>
                        <a:rPr lang="en-US" sz="1800">
                          <a:effectLst/>
                          <a:latin typeface="Times New Roman"/>
                          <a:ea typeface="標楷體"/>
                          <a:cs typeface="細明體"/>
                        </a:rPr>
                        <a:t>1</a:t>
                      </a:r>
                      <a:r>
                        <a:rPr lang="zh-TW" sz="1800">
                          <a:effectLst/>
                          <a:latin typeface="Times New Roman"/>
                          <a:ea typeface="標楷體"/>
                          <a:cs typeface="Times New Roman"/>
                        </a:rPr>
                        <a:t>件</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effectLst/>
                          <a:latin typeface="Times New Roman"/>
                          <a:ea typeface="標楷體"/>
                          <a:cs typeface="細明體"/>
                        </a:rPr>
                        <a:t>1</a:t>
                      </a:r>
                      <a:r>
                        <a:rPr lang="en-US" sz="1800" dirty="0" smtClean="0">
                          <a:effectLst/>
                          <a:latin typeface="Times New Roman"/>
                          <a:ea typeface="標楷體"/>
                          <a:cs typeface="細明體"/>
                        </a:rPr>
                        <a:t>.</a:t>
                      </a:r>
                      <a:r>
                        <a:rPr lang="zh-TW" altLang="en-US" sz="1800" dirty="0" smtClean="0">
                          <a:effectLst/>
                          <a:latin typeface="Times New Roman"/>
                          <a:ea typeface="標楷體"/>
                          <a:cs typeface="細明體"/>
                        </a:rPr>
                        <a:t>  </a:t>
                      </a:r>
                      <a:r>
                        <a:rPr lang="zh-TW" sz="1800" dirty="0" smtClean="0">
                          <a:effectLst/>
                          <a:latin typeface="Times New Roman"/>
                          <a:ea typeface="標楷體"/>
                          <a:cs typeface="Times New Roman"/>
                        </a:rPr>
                        <a:t>促成</a:t>
                      </a:r>
                      <a:r>
                        <a:rPr lang="zh-TW" sz="1800" dirty="0">
                          <a:effectLst/>
                          <a:latin typeface="Times New Roman"/>
                          <a:ea typeface="標楷體"/>
                          <a:cs typeface="Times New Roman"/>
                        </a:rPr>
                        <a:t>廠商投資</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20091">
                <a:tc rowSpan="2">
                  <a:txBody>
                    <a:bodyPr/>
                    <a:lstStyle/>
                    <a:p>
                      <a:pPr marR="105410">
                        <a:spcAft>
                          <a:spcPts val="0"/>
                        </a:spcAft>
                      </a:pPr>
                      <a:r>
                        <a:rPr lang="zh-TW" sz="1800">
                          <a:effectLst/>
                          <a:latin typeface="Times New Roman"/>
                          <a:ea typeface="標楷體"/>
                          <a:cs typeface="Times New Roman"/>
                        </a:rPr>
                        <a:t>提升產業環境</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spcAft>
                          <a:spcPts val="0"/>
                        </a:spcAft>
                      </a:pPr>
                      <a:r>
                        <a:rPr lang="zh-TW" sz="1800">
                          <a:effectLst/>
                          <a:latin typeface="Times New Roman"/>
                          <a:ea typeface="標楷體"/>
                          <a:cs typeface="Times New Roman"/>
                        </a:rPr>
                        <a:t>增加產值</a:t>
                      </a:r>
                      <a:r>
                        <a:rPr lang="en-US" sz="1800">
                          <a:effectLst/>
                          <a:latin typeface="Times New Roman"/>
                          <a:ea typeface="標楷體"/>
                          <a:cs typeface="細明體"/>
                        </a:rPr>
                        <a:t>/</a:t>
                      </a:r>
                      <a:r>
                        <a:rPr lang="zh-TW" sz="1800">
                          <a:effectLst/>
                          <a:latin typeface="Times New Roman"/>
                          <a:ea typeface="標楷體"/>
                          <a:cs typeface="Times New Roman"/>
                        </a:rPr>
                        <a:t>量</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spcAft>
                          <a:spcPts val="0"/>
                        </a:spcAft>
                      </a:pPr>
                      <a:r>
                        <a:rPr lang="zh-TW" sz="1800" dirty="0">
                          <a:effectLst/>
                          <a:latin typeface="Times New Roman"/>
                          <a:ea typeface="標楷體"/>
                          <a:cs typeface="Times New Roman"/>
                        </a:rPr>
                        <a:t>改良</a:t>
                      </a:r>
                      <a:r>
                        <a:rPr lang="en-US" sz="1800" dirty="0">
                          <a:effectLst/>
                          <a:latin typeface="Times New Roman"/>
                          <a:ea typeface="標楷體"/>
                          <a:cs typeface="細明體"/>
                        </a:rPr>
                        <a:t>/</a:t>
                      </a:r>
                      <a:r>
                        <a:rPr lang="zh-TW" sz="1800" dirty="0">
                          <a:effectLst/>
                          <a:latin typeface="Times New Roman"/>
                          <a:ea typeface="標楷體"/>
                          <a:cs typeface="Times New Roman"/>
                        </a:rPr>
                        <a:t>新技術對產業影響</a:t>
                      </a:r>
                      <a:r>
                        <a:rPr lang="en-US" sz="1800" dirty="0">
                          <a:effectLst/>
                          <a:latin typeface="Times New Roman"/>
                          <a:ea typeface="標楷體"/>
                          <a:cs typeface="細明體"/>
                        </a:rPr>
                        <a:t>_</a:t>
                      </a:r>
                      <a:r>
                        <a:rPr lang="zh-TW" sz="1800" dirty="0">
                          <a:effectLst/>
                          <a:latin typeface="Times New Roman"/>
                          <a:ea typeface="標楷體"/>
                          <a:cs typeface="Times New Roman"/>
                        </a:rPr>
                        <a:t>增加產值</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lgn="ctr">
                        <a:spcAft>
                          <a:spcPts val="0"/>
                        </a:spcAft>
                      </a:pPr>
                      <a:r>
                        <a:rPr lang="en-US" sz="1800" dirty="0">
                          <a:effectLst/>
                          <a:latin typeface="Times New Roman"/>
                          <a:ea typeface="標楷體"/>
                          <a:cs typeface="細明體"/>
                        </a:rPr>
                        <a:t>1000</a:t>
                      </a:r>
                      <a:r>
                        <a:rPr lang="zh-TW" sz="1800" dirty="0">
                          <a:effectLst/>
                          <a:latin typeface="Times New Roman"/>
                          <a:ea typeface="標楷體"/>
                          <a:cs typeface="Times New Roman"/>
                        </a:rPr>
                        <a:t>萬</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effectLst/>
                          <a:latin typeface="Times New Roman"/>
                          <a:ea typeface="標楷體"/>
                          <a:cs typeface="細明體"/>
                        </a:rPr>
                        <a:t>1.</a:t>
                      </a:r>
                      <a:r>
                        <a:rPr lang="zh-TW" sz="1800" dirty="0">
                          <a:effectLst/>
                          <a:latin typeface="Times New Roman"/>
                          <a:ea typeface="標楷體"/>
                          <a:cs typeface="Times New Roman"/>
                        </a:rPr>
                        <a:t>提升新臺幣</a:t>
                      </a:r>
                      <a:r>
                        <a:rPr lang="en-US" sz="1800" dirty="0">
                          <a:effectLst/>
                          <a:latin typeface="Times New Roman"/>
                          <a:ea typeface="標楷體"/>
                          <a:cs typeface="細明體"/>
                        </a:rPr>
                        <a:t>1000</a:t>
                      </a:r>
                      <a:r>
                        <a:rPr lang="zh-TW" sz="1800" dirty="0">
                          <a:effectLst/>
                          <a:latin typeface="Times New Roman"/>
                          <a:ea typeface="標楷體"/>
                          <a:cs typeface="Times New Roman"/>
                        </a:rPr>
                        <a:t>萬元之產值</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vMerge="1">
                  <a:txBody>
                    <a:bodyPr/>
                    <a:lstStyle/>
                    <a:p>
                      <a:endParaRPr lang="zh-TW" altLang="en-US"/>
                    </a:p>
                  </a:txBody>
                  <a:tcPr/>
                </a:tc>
                <a:tc>
                  <a:txBody>
                    <a:bodyPr/>
                    <a:lstStyle/>
                    <a:p>
                      <a:pPr marR="105410">
                        <a:spcAft>
                          <a:spcPts val="0"/>
                        </a:spcAft>
                      </a:pPr>
                      <a:r>
                        <a:rPr lang="zh-TW" sz="1800">
                          <a:effectLst/>
                          <a:latin typeface="Times New Roman"/>
                          <a:ea typeface="標楷體"/>
                          <a:cs typeface="Times New Roman"/>
                        </a:rPr>
                        <a:t>降低成本</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spcAft>
                          <a:spcPts val="0"/>
                        </a:spcAft>
                      </a:pPr>
                      <a:r>
                        <a:rPr lang="zh-TW" sz="1800">
                          <a:effectLst/>
                          <a:latin typeface="Times New Roman"/>
                          <a:ea typeface="標楷體"/>
                          <a:cs typeface="Times New Roman"/>
                        </a:rPr>
                        <a:t>改良</a:t>
                      </a:r>
                      <a:r>
                        <a:rPr lang="en-US" sz="1800">
                          <a:effectLst/>
                          <a:latin typeface="Times New Roman"/>
                          <a:ea typeface="標楷體"/>
                          <a:cs typeface="細明體"/>
                        </a:rPr>
                        <a:t>/</a:t>
                      </a:r>
                      <a:r>
                        <a:rPr lang="zh-TW" sz="1800">
                          <a:effectLst/>
                          <a:latin typeface="Times New Roman"/>
                          <a:ea typeface="標楷體"/>
                          <a:cs typeface="Times New Roman"/>
                        </a:rPr>
                        <a:t>新技術對產業影響</a:t>
                      </a:r>
                      <a:r>
                        <a:rPr lang="en-US" sz="1800">
                          <a:effectLst/>
                          <a:latin typeface="Times New Roman"/>
                          <a:ea typeface="標楷體"/>
                          <a:cs typeface="細明體"/>
                        </a:rPr>
                        <a:t>_</a:t>
                      </a:r>
                      <a:r>
                        <a:rPr lang="zh-TW" sz="1800">
                          <a:effectLst/>
                          <a:latin typeface="Times New Roman"/>
                          <a:ea typeface="標楷體"/>
                          <a:cs typeface="Times New Roman"/>
                        </a:rPr>
                        <a:t>降低成本</a:t>
                      </a:r>
                      <a:r>
                        <a:rPr lang="en-US" sz="1800">
                          <a:effectLst/>
                          <a:latin typeface="Times New Roman"/>
                          <a:ea typeface="標楷體"/>
                          <a:cs typeface="細明體"/>
                        </a:rPr>
                        <a:t>(</a:t>
                      </a:r>
                      <a:r>
                        <a:rPr lang="zh-TW" sz="1800">
                          <a:effectLst/>
                          <a:latin typeface="Times New Roman"/>
                          <a:ea typeface="標楷體"/>
                          <a:cs typeface="Times New Roman"/>
                        </a:rPr>
                        <a:t>包含省工</a:t>
                      </a:r>
                      <a:r>
                        <a:rPr lang="en-US" sz="1800">
                          <a:effectLst/>
                          <a:latin typeface="Times New Roman"/>
                          <a:ea typeface="標楷體"/>
                          <a:cs typeface="細明體"/>
                        </a:rPr>
                        <a:t>…</a:t>
                      </a:r>
                      <a:r>
                        <a:rPr lang="zh-TW" sz="1800">
                          <a:effectLst/>
                          <a:latin typeface="Times New Roman"/>
                          <a:ea typeface="標楷體"/>
                          <a:cs typeface="Times New Roman"/>
                        </a:rPr>
                        <a:t>等</a:t>
                      </a:r>
                      <a:r>
                        <a:rPr lang="en-US" sz="1800">
                          <a:effectLst/>
                          <a:latin typeface="Times New Roman"/>
                          <a:ea typeface="標楷體"/>
                          <a:cs typeface="細明體"/>
                        </a:rPr>
                        <a:t>)</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lgn="ctr">
                        <a:spcAft>
                          <a:spcPts val="0"/>
                        </a:spcAft>
                      </a:pPr>
                      <a:r>
                        <a:rPr lang="en-US" sz="1800">
                          <a:effectLst/>
                          <a:latin typeface="Times New Roman"/>
                          <a:ea typeface="標楷體"/>
                          <a:cs typeface="細明體"/>
                        </a:rPr>
                        <a:t>100</a:t>
                      </a:r>
                      <a:r>
                        <a:rPr lang="zh-TW" sz="1800">
                          <a:effectLst/>
                          <a:latin typeface="Times New Roman"/>
                          <a:ea typeface="標楷體"/>
                          <a:cs typeface="Times New Roman"/>
                        </a:rPr>
                        <a:t>萬</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effectLst/>
                          <a:latin typeface="Times New Roman"/>
                          <a:ea typeface="標楷體"/>
                          <a:cs typeface="細明體"/>
                        </a:rPr>
                        <a:t>1.</a:t>
                      </a:r>
                      <a:r>
                        <a:rPr lang="zh-TW" sz="1800" dirty="0">
                          <a:effectLst/>
                          <a:latin typeface="Times New Roman"/>
                          <a:ea typeface="標楷體"/>
                          <a:cs typeface="Times New Roman"/>
                        </a:rPr>
                        <a:t>協助產業降低成本約新臺幣</a:t>
                      </a:r>
                      <a:r>
                        <a:rPr lang="en-US" sz="1800" dirty="0">
                          <a:effectLst/>
                          <a:latin typeface="Times New Roman"/>
                          <a:ea typeface="標楷體"/>
                          <a:cs typeface="細明體"/>
                        </a:rPr>
                        <a:t>100</a:t>
                      </a:r>
                      <a:r>
                        <a:rPr lang="zh-TW" sz="1800" dirty="0">
                          <a:effectLst/>
                          <a:latin typeface="Times New Roman"/>
                          <a:ea typeface="標楷體"/>
                          <a:cs typeface="Times New Roman"/>
                        </a:rPr>
                        <a:t>萬元</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665673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6588224" y="6309320"/>
            <a:ext cx="2133600" cy="365125"/>
          </a:xfrm>
        </p:spPr>
        <p:txBody>
          <a:bodyPr/>
          <a:lstStyle/>
          <a:p>
            <a:pPr>
              <a:defRPr/>
            </a:pPr>
            <a:fld id="{23815EA3-284F-416B-AAFF-17C373D551D1}" type="slidenum">
              <a:rPr lang="zh-TW" altLang="en-US" smtClean="0">
                <a:solidFill>
                  <a:prstClr val="black">
                    <a:tint val="75000"/>
                  </a:prstClr>
                </a:solidFill>
              </a:rPr>
              <a:pPr>
                <a:defRPr/>
              </a:pPr>
              <a:t>79</a:t>
            </a:fld>
            <a:endParaRPr lang="zh-TW" altLang="en-US" dirty="0">
              <a:solidFill>
                <a:prstClr val="black">
                  <a:tint val="75000"/>
                </a:prstClr>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19282677"/>
              </p:ext>
            </p:extLst>
          </p:nvPr>
        </p:nvGraphicFramePr>
        <p:xfrm>
          <a:off x="229276" y="908720"/>
          <a:ext cx="8710009" cy="3452989"/>
        </p:xfrm>
        <a:graphic>
          <a:graphicData uri="http://schemas.openxmlformats.org/drawingml/2006/table">
            <a:tbl>
              <a:tblPr firstRow="1" firstCol="1" bandRow="1"/>
              <a:tblGrid>
                <a:gridCol w="1174372"/>
                <a:gridCol w="936104"/>
                <a:gridCol w="1944216"/>
                <a:gridCol w="1152128"/>
                <a:gridCol w="3503189"/>
              </a:tblGrid>
              <a:tr h="164018">
                <a:tc gridSpan="3">
                  <a:txBody>
                    <a:bodyPr/>
                    <a:lstStyle/>
                    <a:p>
                      <a:pPr algn="ctr">
                        <a:spcAft>
                          <a:spcPts val="0"/>
                        </a:spcAft>
                      </a:pPr>
                      <a:r>
                        <a:rPr lang="zh-TW" sz="1800" dirty="0">
                          <a:effectLst/>
                          <a:latin typeface="Times New Roman"/>
                          <a:ea typeface="標楷體"/>
                        </a:rPr>
                        <a:t>指標項目</a:t>
                      </a: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a:txBody>
                    <a:bodyPr/>
                    <a:lstStyle/>
                    <a:p>
                      <a:pPr algn="ctr">
                        <a:spcAft>
                          <a:spcPts val="0"/>
                        </a:spcAft>
                      </a:pPr>
                      <a:r>
                        <a:rPr lang="zh-TW" sz="1800" dirty="0" smtClean="0">
                          <a:effectLst/>
                          <a:latin typeface="Times New Roman"/>
                          <a:ea typeface="標楷體"/>
                        </a:rPr>
                        <a:t>預估</a:t>
                      </a:r>
                      <a:endParaRPr lang="en-US" altLang="zh-TW" sz="1800" dirty="0" smtClean="0">
                        <a:effectLst/>
                        <a:latin typeface="Times New Roman"/>
                        <a:ea typeface="標楷體"/>
                      </a:endParaRPr>
                    </a:p>
                    <a:p>
                      <a:pPr algn="ctr">
                        <a:spcAft>
                          <a:spcPts val="0"/>
                        </a:spcAft>
                      </a:pPr>
                      <a:r>
                        <a:rPr lang="zh-TW" sz="1800" dirty="0" smtClean="0">
                          <a:effectLst/>
                          <a:latin typeface="Times New Roman"/>
                          <a:ea typeface="標楷體"/>
                        </a:rPr>
                        <a:t>量化</a:t>
                      </a:r>
                      <a:r>
                        <a:rPr lang="zh-TW" sz="1800" dirty="0">
                          <a:effectLst/>
                          <a:latin typeface="Times New Roman"/>
                          <a:ea typeface="標楷體"/>
                        </a:rPr>
                        <a:t>值</a:t>
                      </a: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a:effectLst/>
                          <a:latin typeface="Times New Roman"/>
                          <a:ea typeface="標楷體"/>
                        </a:rPr>
                        <a:t>內涵說明</a:t>
                      </a: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4109">
                <a:tc>
                  <a:txBody>
                    <a:bodyPr/>
                    <a:lstStyle/>
                    <a:p>
                      <a:pPr marR="105410">
                        <a:spcAft>
                          <a:spcPts val="0"/>
                        </a:spcAft>
                      </a:pPr>
                      <a:r>
                        <a:rPr lang="zh-TW" sz="1800" dirty="0">
                          <a:effectLst/>
                          <a:latin typeface="Times New Roman"/>
                          <a:ea typeface="標楷體"/>
                          <a:cs typeface="Times New Roman"/>
                        </a:rPr>
                        <a:t>技術服務與推廣</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spcAft>
                          <a:spcPts val="0"/>
                        </a:spcAft>
                      </a:pPr>
                      <a:r>
                        <a:rPr lang="zh-TW" sz="1800">
                          <a:effectLst/>
                          <a:latin typeface="Times New Roman"/>
                          <a:ea typeface="標楷體"/>
                          <a:cs typeface="Times New Roman"/>
                        </a:rPr>
                        <a:t>技術</a:t>
                      </a:r>
                      <a:r>
                        <a:rPr lang="en-US" sz="1800">
                          <a:effectLst/>
                          <a:latin typeface="Times New Roman"/>
                          <a:ea typeface="標楷體"/>
                          <a:cs typeface="細明體"/>
                        </a:rPr>
                        <a:t>/</a:t>
                      </a:r>
                      <a:r>
                        <a:rPr lang="zh-TW" sz="1800">
                          <a:effectLst/>
                          <a:latin typeface="Times New Roman"/>
                          <a:ea typeface="標楷體"/>
                          <a:cs typeface="Times New Roman"/>
                        </a:rPr>
                        <a:t>諮詢服務</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spcAft>
                          <a:spcPts val="0"/>
                        </a:spcAft>
                      </a:pPr>
                      <a:r>
                        <a:rPr lang="zh-TW" sz="1800">
                          <a:effectLst/>
                          <a:latin typeface="Times New Roman"/>
                          <a:ea typeface="標楷體"/>
                          <a:cs typeface="Times New Roman"/>
                        </a:rPr>
                        <a:t>諮詢服務</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effectLst/>
                          <a:latin typeface="Times New Roman"/>
                          <a:ea typeface="標楷體"/>
                          <a:cs typeface="細明體"/>
                        </a:rPr>
                        <a:t>10</a:t>
                      </a:r>
                      <a:r>
                        <a:rPr lang="zh-TW" sz="1800">
                          <a:effectLst/>
                          <a:latin typeface="Times New Roman"/>
                          <a:ea typeface="標楷體"/>
                          <a:cs typeface="Times New Roman"/>
                        </a:rPr>
                        <a:t>次</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effectLst/>
                          <a:latin typeface="Times New Roman"/>
                          <a:ea typeface="標楷體"/>
                          <a:cs typeface="細明體"/>
                        </a:rPr>
                        <a:t>1. </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提供10次技術諮詢服務</a:t>
                      </a:r>
                      <a:endParaRPr 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36">
                <a:tc rowSpan="2">
                  <a:txBody>
                    <a:bodyPr/>
                    <a:lstStyle/>
                    <a:p>
                      <a:pPr marR="105410">
                        <a:spcAft>
                          <a:spcPts val="0"/>
                        </a:spcAft>
                      </a:pPr>
                      <a:r>
                        <a:rPr lang="zh-TW" sz="1800">
                          <a:effectLst/>
                          <a:latin typeface="Times New Roman"/>
                          <a:ea typeface="標楷體"/>
                          <a:cs typeface="Times New Roman"/>
                        </a:rPr>
                        <a:t>資訊服務</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R="105410">
                        <a:spcAft>
                          <a:spcPts val="0"/>
                        </a:spcAft>
                      </a:pP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spcAft>
                          <a:spcPts val="0"/>
                        </a:spcAft>
                      </a:pPr>
                      <a:r>
                        <a:rPr lang="zh-TW" sz="1800">
                          <a:effectLst/>
                          <a:latin typeface="Times New Roman"/>
                          <a:ea typeface="標楷體"/>
                          <a:cs typeface="Times New Roman"/>
                        </a:rPr>
                        <a:t>新建資訊平臺或資料庫</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a:effectLst/>
                          <a:latin typeface="Times New Roman"/>
                          <a:ea typeface="標楷體"/>
                          <a:cs typeface="細明體"/>
                        </a:rPr>
                        <a:t>1</a:t>
                      </a:r>
                      <a:r>
                        <a:rPr lang="zh-TW" sz="1800">
                          <a:effectLst/>
                          <a:latin typeface="Times New Roman"/>
                          <a:ea typeface="標楷體"/>
                          <a:cs typeface="Times New Roman"/>
                        </a:rPr>
                        <a:t>個</a:t>
                      </a:r>
                      <a:endParaRPr lang="zh-TW" sz="180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effectLst/>
                          <a:latin typeface="Times New Roman"/>
                          <a:ea typeface="標楷體"/>
                          <a:cs typeface="細明體"/>
                        </a:rPr>
                        <a:t>1.</a:t>
                      </a:r>
                      <a:r>
                        <a:rPr lang="zh-TW" sz="1800" dirty="0">
                          <a:effectLst/>
                          <a:latin typeface="Times New Roman"/>
                          <a:ea typeface="標楷體"/>
                          <a:cs typeface="Times New Roman"/>
                        </a:rPr>
                        <a:t>建立資料庫一個，內含材料技術、設計技術、分析技術</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4109">
                <a:tc vMerge="1">
                  <a:txBody>
                    <a:bodyPr/>
                    <a:lstStyle/>
                    <a:p>
                      <a:endParaRPr lang="zh-TW" altLang="en-US"/>
                    </a:p>
                  </a:txBody>
                  <a:tcPr/>
                </a:tc>
                <a:tc vMerge="1">
                  <a:txBody>
                    <a:bodyPr/>
                    <a:lstStyle/>
                    <a:p>
                      <a:endParaRPr lang="zh-TW" altLang="en-US"/>
                    </a:p>
                  </a:txBody>
                  <a:tcPr/>
                </a:tc>
                <a:tc>
                  <a:txBody>
                    <a:bodyPr/>
                    <a:lstStyle/>
                    <a:p>
                      <a:pPr marR="105410">
                        <a:spcAft>
                          <a:spcPts val="0"/>
                        </a:spcAft>
                      </a:pPr>
                      <a:r>
                        <a:rPr lang="zh-TW" sz="1800" dirty="0">
                          <a:effectLst/>
                          <a:latin typeface="Times New Roman"/>
                          <a:ea typeface="標楷體"/>
                          <a:cs typeface="Times New Roman"/>
                        </a:rPr>
                        <a:t>建置或新增資料庫資料筆數、資料量</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800" dirty="0" smtClean="0">
                          <a:effectLst/>
                          <a:latin typeface="Times New Roman"/>
                          <a:ea typeface="標楷體"/>
                          <a:cs typeface="Times New Roman"/>
                        </a:rPr>
                        <a:t>140</a:t>
                      </a:r>
                      <a:r>
                        <a:rPr lang="zh-TW" altLang="en-US" sz="1800" dirty="0" smtClean="0">
                          <a:effectLst/>
                          <a:latin typeface="Times New Roman"/>
                          <a:ea typeface="標楷體"/>
                          <a:cs typeface="Times New Roman"/>
                        </a:rPr>
                        <a:t>組</a:t>
                      </a:r>
                      <a:endParaRPr lang="zh-TW" sz="1800" dirty="0">
                        <a:effectLst/>
                        <a:latin typeface="細明體"/>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effectLst/>
                          <a:latin typeface="Times New Roman"/>
                          <a:ea typeface="標楷體"/>
                          <a:cs typeface="細明體"/>
                        </a:rPr>
                        <a:t>1.</a:t>
                      </a:r>
                      <a:r>
                        <a:rPr lang="zh-TW" sz="1800" dirty="0">
                          <a:effectLst/>
                          <a:latin typeface="Times New Roman"/>
                          <a:ea typeface="標楷體"/>
                          <a:cs typeface="Times New Roman"/>
                        </a:rPr>
                        <a:t>建立</a:t>
                      </a:r>
                      <a:r>
                        <a:rPr lang="zh-TW" sz="1800" dirty="0" smtClean="0">
                          <a:effectLst/>
                          <a:latin typeface="Times New Roman"/>
                          <a:ea typeface="標楷體"/>
                          <a:cs typeface="Times New Roman"/>
                        </a:rPr>
                        <a:t>資料庫</a:t>
                      </a:r>
                      <a:r>
                        <a:rPr lang="en-US" altLang="zh-TW" sz="1800" dirty="0" smtClean="0">
                          <a:effectLst/>
                          <a:latin typeface="Times New Roman"/>
                          <a:ea typeface="標楷體"/>
                          <a:cs typeface="Times New Roman"/>
                        </a:rPr>
                        <a:t>140</a:t>
                      </a:r>
                      <a:r>
                        <a:rPr lang="zh-TW" sz="1800" dirty="0" smtClean="0">
                          <a:effectLst/>
                          <a:latin typeface="Times New Roman"/>
                          <a:ea typeface="標楷體"/>
                          <a:cs typeface="Times New Roman"/>
                        </a:rPr>
                        <a:t>筆</a:t>
                      </a:r>
                      <a:r>
                        <a:rPr lang="zh-TW" sz="1800" dirty="0">
                          <a:effectLst/>
                          <a:latin typeface="Times New Roman"/>
                          <a:ea typeface="標楷體"/>
                          <a:cs typeface="Times New Roman"/>
                        </a:rPr>
                        <a:t>農業</a:t>
                      </a:r>
                      <a:r>
                        <a:rPr lang="zh-TW" sz="1800" dirty="0" smtClean="0">
                          <a:effectLst/>
                          <a:latin typeface="Times New Roman"/>
                          <a:ea typeface="標楷體"/>
                          <a:cs typeface="Times New Roman"/>
                        </a:rPr>
                        <a:t>資</a:t>
                      </a:r>
                      <a:r>
                        <a:rPr lang="zh-TW" altLang="en-US" sz="1800" dirty="0" smtClean="0">
                          <a:effectLst/>
                          <a:latin typeface="Times New Roman"/>
                          <a:ea typeface="標楷體"/>
                          <a:cs typeface="Times New Roman"/>
                        </a:rPr>
                        <a:t>料庫</a:t>
                      </a:r>
                      <a:endParaRPr lang="en-US" altLang="zh-TW" sz="1800" dirty="0" smtClean="0">
                        <a:effectLst/>
                        <a:latin typeface="Times New Roman"/>
                        <a:ea typeface="標楷體"/>
                        <a:cs typeface="Times New Roman"/>
                      </a:endParaRPr>
                    </a:p>
                    <a:p>
                      <a:pPr>
                        <a:spcAft>
                          <a:spcPts val="0"/>
                        </a:spcAft>
                      </a:pPr>
                      <a:r>
                        <a:rPr lang="en-US" altLang="zh-TW" sz="1800" dirty="0" smtClean="0">
                          <a:effectLst/>
                          <a:latin typeface="標楷體" panose="03000509000000000000" pitchFamily="65" charset="-120"/>
                          <a:ea typeface="標楷體" panose="03000509000000000000" pitchFamily="65" charset="-120"/>
                          <a:cs typeface="細明體"/>
                        </a:rPr>
                        <a:t>(1)</a:t>
                      </a:r>
                      <a:r>
                        <a:rPr lang="zh-TW" altLang="en-US" sz="1800" dirty="0" smtClean="0">
                          <a:effectLst/>
                          <a:latin typeface="標楷體" panose="03000509000000000000" pitchFamily="65" charset="-120"/>
                          <a:ea typeface="標楷體" panose="03000509000000000000" pitchFamily="65" charset="-120"/>
                          <a:cs typeface="細明體"/>
                        </a:rPr>
                        <a:t>材料庫</a:t>
                      </a:r>
                      <a:r>
                        <a:rPr lang="en-US" altLang="zh-TW" sz="1800" dirty="0" smtClean="0">
                          <a:effectLst/>
                          <a:latin typeface="標楷體" panose="03000509000000000000" pitchFamily="65" charset="-120"/>
                          <a:ea typeface="標楷體" panose="03000509000000000000" pitchFamily="65" charset="-120"/>
                          <a:cs typeface="細明體"/>
                        </a:rPr>
                        <a:t>60</a:t>
                      </a:r>
                      <a:r>
                        <a:rPr lang="zh-TW" altLang="en-US" sz="1800" dirty="0" smtClean="0">
                          <a:effectLst/>
                          <a:latin typeface="標楷體" panose="03000509000000000000" pitchFamily="65" charset="-120"/>
                          <a:ea typeface="標楷體" panose="03000509000000000000" pitchFamily="65" charset="-120"/>
                          <a:cs typeface="細明體"/>
                        </a:rPr>
                        <a:t>組</a:t>
                      </a:r>
                      <a:endParaRPr lang="en-US" altLang="zh-TW" sz="1800" dirty="0" smtClean="0">
                        <a:effectLst/>
                        <a:latin typeface="標楷體" panose="03000509000000000000" pitchFamily="65" charset="-120"/>
                        <a:ea typeface="標楷體" panose="03000509000000000000" pitchFamily="65" charset="-120"/>
                        <a:cs typeface="細明體"/>
                      </a:endParaRPr>
                    </a:p>
                    <a:p>
                      <a:pPr>
                        <a:spcAft>
                          <a:spcPts val="0"/>
                        </a:spcAft>
                      </a:pPr>
                      <a:r>
                        <a:rPr lang="en-US" altLang="zh-TW" sz="1800" dirty="0" smtClean="0">
                          <a:effectLst/>
                          <a:latin typeface="標楷體" panose="03000509000000000000" pitchFamily="65" charset="-120"/>
                          <a:ea typeface="標楷體" panose="03000509000000000000" pitchFamily="65" charset="-120"/>
                          <a:cs typeface="細明體"/>
                        </a:rPr>
                        <a:t>(2)</a:t>
                      </a:r>
                      <a:r>
                        <a:rPr lang="zh-TW" altLang="en-US" sz="1800" dirty="0" smtClean="0">
                          <a:effectLst/>
                          <a:latin typeface="標楷體" panose="03000509000000000000" pitchFamily="65" charset="-120"/>
                          <a:ea typeface="標楷體" panose="03000509000000000000" pitchFamily="65" charset="-120"/>
                          <a:cs typeface="細明體"/>
                        </a:rPr>
                        <a:t>流體動力分析</a:t>
                      </a:r>
                      <a:r>
                        <a:rPr lang="en-US" altLang="zh-TW" sz="1800" dirty="0" smtClean="0">
                          <a:effectLst/>
                          <a:latin typeface="標楷體" panose="03000509000000000000" pitchFamily="65" charset="-120"/>
                          <a:ea typeface="標楷體" panose="03000509000000000000" pitchFamily="65" charset="-120"/>
                          <a:cs typeface="細明體"/>
                        </a:rPr>
                        <a:t>30</a:t>
                      </a:r>
                      <a:r>
                        <a:rPr lang="zh-TW" altLang="en-US" sz="1800" dirty="0" smtClean="0">
                          <a:effectLst/>
                          <a:latin typeface="標楷體" panose="03000509000000000000" pitchFamily="65" charset="-120"/>
                          <a:ea typeface="標楷體" panose="03000509000000000000" pitchFamily="65" charset="-120"/>
                          <a:cs typeface="細明體"/>
                        </a:rPr>
                        <a:t>組</a:t>
                      </a:r>
                      <a:endParaRPr lang="en-US" altLang="zh-TW" sz="1800" dirty="0" smtClean="0">
                        <a:effectLst/>
                        <a:latin typeface="標楷體" panose="03000509000000000000" pitchFamily="65" charset="-120"/>
                        <a:ea typeface="標楷體" panose="03000509000000000000" pitchFamily="65" charset="-120"/>
                        <a:cs typeface="細明體"/>
                      </a:endParaRPr>
                    </a:p>
                    <a:p>
                      <a:pPr>
                        <a:spcAft>
                          <a:spcPts val="0"/>
                        </a:spcAft>
                      </a:pPr>
                      <a:r>
                        <a:rPr lang="en-US" altLang="zh-TW" sz="1800" dirty="0" smtClean="0">
                          <a:effectLst/>
                          <a:latin typeface="標楷體" panose="03000509000000000000" pitchFamily="65" charset="-120"/>
                          <a:ea typeface="標楷體" panose="03000509000000000000" pitchFamily="65" charset="-120"/>
                          <a:cs typeface="細明體"/>
                        </a:rPr>
                        <a:t>(3)</a:t>
                      </a:r>
                      <a:r>
                        <a:rPr lang="zh-TW" altLang="en-US" sz="1800" dirty="0" smtClean="0">
                          <a:effectLst/>
                          <a:latin typeface="標楷體" panose="03000509000000000000" pitchFamily="65" charset="-120"/>
                          <a:ea typeface="標楷體" panose="03000509000000000000" pitchFamily="65" charset="-120"/>
                          <a:cs typeface="細明體"/>
                        </a:rPr>
                        <a:t>結構工程分析</a:t>
                      </a:r>
                      <a:r>
                        <a:rPr lang="en-US" altLang="zh-TW" sz="1800" dirty="0" smtClean="0">
                          <a:effectLst/>
                          <a:latin typeface="標楷體" panose="03000509000000000000" pitchFamily="65" charset="-120"/>
                          <a:ea typeface="標楷體" panose="03000509000000000000" pitchFamily="65" charset="-120"/>
                          <a:cs typeface="細明體"/>
                        </a:rPr>
                        <a:t>30</a:t>
                      </a:r>
                      <a:r>
                        <a:rPr lang="zh-TW" altLang="en-US" sz="1800" dirty="0" smtClean="0">
                          <a:effectLst/>
                          <a:latin typeface="標楷體" panose="03000509000000000000" pitchFamily="65" charset="-120"/>
                          <a:ea typeface="標楷體" panose="03000509000000000000" pitchFamily="65" charset="-120"/>
                          <a:cs typeface="細明體"/>
                        </a:rPr>
                        <a:t>組</a:t>
                      </a:r>
                      <a:endParaRPr lang="en-US" altLang="zh-TW" sz="1800" dirty="0" smtClean="0">
                        <a:effectLst/>
                        <a:latin typeface="標楷體" panose="03000509000000000000" pitchFamily="65" charset="-120"/>
                        <a:ea typeface="標楷體" panose="03000509000000000000" pitchFamily="65" charset="-120"/>
                        <a:cs typeface="細明體"/>
                      </a:endParaRPr>
                    </a:p>
                    <a:p>
                      <a:pPr>
                        <a:spcAft>
                          <a:spcPts val="0"/>
                        </a:spcAft>
                      </a:pPr>
                      <a:r>
                        <a:rPr lang="en-US" altLang="zh-TW" sz="1800" dirty="0" smtClean="0">
                          <a:effectLst/>
                          <a:latin typeface="標楷體" panose="03000509000000000000" pitchFamily="65" charset="-120"/>
                          <a:ea typeface="標楷體" panose="03000509000000000000" pitchFamily="65" charset="-120"/>
                          <a:cs typeface="細明體"/>
                        </a:rPr>
                        <a:t>(4)</a:t>
                      </a:r>
                      <a:r>
                        <a:rPr lang="zh-TW" altLang="en-US" sz="1800" dirty="0" smtClean="0">
                          <a:effectLst/>
                          <a:latin typeface="標楷體" panose="03000509000000000000" pitchFamily="65" charset="-120"/>
                          <a:ea typeface="標楷體" panose="03000509000000000000" pitchFamily="65" charset="-120"/>
                          <a:cs typeface="細明體"/>
                        </a:rPr>
                        <a:t>溫室結構設計</a:t>
                      </a:r>
                      <a:r>
                        <a:rPr lang="en-US" altLang="zh-TW" sz="1800" dirty="0" smtClean="0">
                          <a:effectLst/>
                          <a:latin typeface="標楷體" panose="03000509000000000000" pitchFamily="65" charset="-120"/>
                          <a:ea typeface="標楷體" panose="03000509000000000000" pitchFamily="65" charset="-120"/>
                          <a:cs typeface="細明體"/>
                        </a:rPr>
                        <a:t>20</a:t>
                      </a:r>
                      <a:r>
                        <a:rPr lang="zh-TW" altLang="en-US" sz="1800" dirty="0" smtClean="0">
                          <a:effectLst/>
                          <a:latin typeface="標楷體" panose="03000509000000000000" pitchFamily="65" charset="-120"/>
                          <a:ea typeface="標楷體" panose="03000509000000000000" pitchFamily="65" charset="-120"/>
                          <a:cs typeface="細明體"/>
                        </a:rPr>
                        <a:t>組</a:t>
                      </a:r>
                      <a:endParaRPr lang="en-US" altLang="zh-TW" sz="1800" dirty="0" smtClean="0">
                        <a:effectLst/>
                        <a:latin typeface="標楷體" panose="03000509000000000000" pitchFamily="65" charset="-120"/>
                        <a:ea typeface="標楷體" panose="03000509000000000000" pitchFamily="65" charset="-120"/>
                        <a:cs typeface="細明體"/>
                      </a:endParaRPr>
                    </a:p>
                  </a:txBody>
                  <a:tcPr marL="47145" marR="471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275383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8</a:t>
            </a:fld>
            <a:endParaRPr lang="zh-TW" altLang="en-US">
              <a:solidFill>
                <a:prstClr val="black">
                  <a:tint val="75000"/>
                </a:prstClr>
              </a:solidFill>
            </a:endParaRPr>
          </a:p>
        </p:txBody>
      </p:sp>
      <p:sp>
        <p:nvSpPr>
          <p:cNvPr id="5" name="矩形 4"/>
          <p:cNvSpPr/>
          <p:nvPr/>
        </p:nvSpPr>
        <p:spPr>
          <a:xfrm>
            <a:off x="471327" y="1845797"/>
            <a:ext cx="2048445" cy="646331"/>
          </a:xfrm>
          <a:prstGeom prst="rect">
            <a:avLst/>
          </a:prstGeom>
          <a:solidFill>
            <a:srgbClr val="CCFF99"/>
          </a:solidFill>
          <a:ln>
            <a:solidFill>
              <a:schemeClr val="tx1"/>
            </a:solidFill>
          </a:ln>
        </p:spPr>
        <p:txBody>
          <a:bodyPr wrap="square">
            <a:spAutoFit/>
          </a:bodyPr>
          <a:lstStyle/>
          <a:p>
            <a:pPr algn="ctr"/>
            <a:r>
              <a:rPr lang="en-US"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B1.</a:t>
            </a:r>
            <a:r>
              <a:rPr lang="zh-TW" altLang="en-US"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溫室構造總體規劃設計系統開發</a:t>
            </a:r>
            <a:endParaRPr lang="zh-TW"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矩形 5"/>
          <p:cNvSpPr/>
          <p:nvPr/>
        </p:nvSpPr>
        <p:spPr>
          <a:xfrm>
            <a:off x="3615916" y="1820489"/>
            <a:ext cx="2019671" cy="646331"/>
          </a:xfrm>
          <a:prstGeom prst="rect">
            <a:avLst/>
          </a:prstGeom>
          <a:solidFill>
            <a:srgbClr val="CCFF99"/>
          </a:solidFill>
        </p:spPr>
        <p:txBody>
          <a:bodyPr wrap="square">
            <a:spAutoFit/>
          </a:bodyPr>
          <a:lstStyle/>
          <a:p>
            <a:r>
              <a:rPr lang="en-US"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B2.</a:t>
            </a:r>
            <a:r>
              <a:rPr lang="zh-TW" altLang="en-US"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構造優</a:t>
            </a:r>
            <a:r>
              <a:rPr lang="zh-TW" altLang="en-US"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化 設計系統開發</a:t>
            </a:r>
            <a:endParaRPr lang="en-US"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6732240" y="1871105"/>
            <a:ext cx="2061629" cy="646331"/>
          </a:xfrm>
          <a:prstGeom prst="rect">
            <a:avLst/>
          </a:prstGeom>
          <a:solidFill>
            <a:srgbClr val="CCFF99"/>
          </a:solidFill>
        </p:spPr>
        <p:txBody>
          <a:bodyPr wrap="square">
            <a:spAutoFit/>
          </a:bodyPr>
          <a:lstStyle/>
          <a:p>
            <a:r>
              <a:rPr lang="en-US" altLang="zh-TW"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B3.</a:t>
            </a:r>
            <a:r>
              <a:rPr lang="zh-TW" altLang="en-US"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溫室構造設計</a:t>
            </a:r>
            <a:r>
              <a:rPr lang="zh-TW" altLang="en-US"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輔助</a:t>
            </a:r>
            <a:r>
              <a:rPr lang="zh-TW" altLang="en-US"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專家系統整</a:t>
            </a:r>
            <a:r>
              <a:rPr lang="zh-TW" altLang="en-US"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合</a:t>
            </a:r>
            <a:endParaRPr lang="zh-TW"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向右箭號 7"/>
          <p:cNvSpPr/>
          <p:nvPr/>
        </p:nvSpPr>
        <p:spPr>
          <a:xfrm>
            <a:off x="2919731" y="2014250"/>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2" name="向右箭號 11"/>
          <p:cNvSpPr/>
          <p:nvPr/>
        </p:nvSpPr>
        <p:spPr>
          <a:xfrm>
            <a:off x="6003893" y="2094492"/>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3" name="Rectangle 19"/>
          <p:cNvSpPr>
            <a:spLocks noChangeArrowheads="1"/>
          </p:cNvSpPr>
          <p:nvPr/>
        </p:nvSpPr>
        <p:spPr bwMode="auto">
          <a:xfrm>
            <a:off x="1690971" y="605975"/>
            <a:ext cx="5929029" cy="446272"/>
          </a:xfrm>
          <a:prstGeom prst="rect">
            <a:avLst/>
          </a:prstGeom>
          <a:solidFill>
            <a:schemeClr val="accent6">
              <a:lumMod val="40000"/>
              <a:lumOff val="60000"/>
            </a:schemeClr>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gn="ctr">
              <a:lnSpc>
                <a:spcPts val="3500"/>
              </a:lnSpc>
            </a:pP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設計輔助</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專家系統</a:t>
            </a:r>
            <a:r>
              <a:rPr lang="zh-TW" altLang="en-US"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開發</a:t>
            </a:r>
            <a:r>
              <a:rPr lang="en-US" altLang="zh-TW" sz="2400"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110</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矩形 14"/>
          <p:cNvSpPr/>
          <p:nvPr/>
        </p:nvSpPr>
        <p:spPr>
          <a:xfrm>
            <a:off x="499927" y="2801787"/>
            <a:ext cx="2097098" cy="33718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latin typeface="標楷體" panose="03000509000000000000" pitchFamily="65" charset="-120"/>
                <a:ea typeface="標楷體" panose="03000509000000000000" pitchFamily="65" charset="-120"/>
              </a:rPr>
              <a:t>1.</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作物</a:t>
            </a:r>
            <a:r>
              <a:rPr lang="zh-TW" altLang="en-US" b="1" dirty="0">
                <a:solidFill>
                  <a:prstClr val="black"/>
                </a:solidFill>
                <a:latin typeface="Times New Roman" pitchFamily="18" charset="0"/>
                <a:ea typeface="標楷體" panose="03000509000000000000" pitchFamily="65" charset="-120"/>
                <a:cs typeface="Times New Roman" pitchFamily="18" charset="0"/>
              </a:rPr>
              <a:t>生產</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需求</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2.</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環境</a:t>
            </a:r>
            <a:r>
              <a:rPr lang="zh-TW" altLang="en-US" b="1" dirty="0">
                <a:solidFill>
                  <a:prstClr val="black"/>
                </a:solidFill>
                <a:latin typeface="Times New Roman" pitchFamily="18" charset="0"/>
                <a:ea typeface="標楷體" panose="03000509000000000000" pitchFamily="65" charset="-120"/>
                <a:cs typeface="Times New Roman" pitchFamily="18" charset="0"/>
              </a:rPr>
              <a:t>控制需求</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3.</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構造基本規劃</a:t>
            </a:r>
            <a:endParaRPr lang="en-US" altLang="zh-TW" b="1" dirty="0" smtClean="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4.</a:t>
            </a:r>
            <a:r>
              <a:rPr lang="zh-TW" altLang="en-US" b="1" dirty="0" smtClean="0">
                <a:solidFill>
                  <a:schemeClr val="tx1"/>
                </a:solidFill>
                <a:latin typeface="標楷體" panose="03000509000000000000" pitchFamily="65" charset="-120"/>
                <a:ea typeface="標楷體" panose="03000509000000000000" pitchFamily="65" charset="-120"/>
              </a:rPr>
              <a:t>型式構造選擇</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5.</a:t>
            </a:r>
            <a:r>
              <a:rPr lang="zh-TW" altLang="en-US" b="1" dirty="0" smtClean="0">
                <a:solidFill>
                  <a:schemeClr val="tx1"/>
                </a:solidFill>
                <a:latin typeface="標楷體" panose="03000509000000000000" pitchFamily="65" charset="-120"/>
                <a:ea typeface="標楷體" panose="03000509000000000000" pitchFamily="65" charset="-120"/>
              </a:rPr>
              <a:t>披覆材料選擇</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6.</a:t>
            </a:r>
            <a:r>
              <a:rPr lang="zh-TW" altLang="en-US" b="1" dirty="0" smtClean="0">
                <a:solidFill>
                  <a:schemeClr val="tx1"/>
                </a:solidFill>
                <a:latin typeface="標楷體" panose="03000509000000000000" pitchFamily="65" charset="-120"/>
                <a:ea typeface="標楷體" panose="03000509000000000000" pitchFamily="65" charset="-120"/>
              </a:rPr>
              <a:t>結構材料選擇</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7.</a:t>
            </a:r>
            <a:r>
              <a:rPr lang="zh-TW" altLang="en-US" b="1" dirty="0" smtClean="0">
                <a:solidFill>
                  <a:schemeClr val="tx1"/>
                </a:solidFill>
                <a:latin typeface="標楷體" panose="03000509000000000000" pitchFamily="65" charset="-120"/>
                <a:ea typeface="標楷體" panose="03000509000000000000" pitchFamily="65" charset="-120"/>
              </a:rPr>
              <a:t>溫室資材分析</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8.</a:t>
            </a:r>
            <a:r>
              <a:rPr lang="zh-TW" altLang="en-US" b="1" dirty="0" smtClean="0">
                <a:solidFill>
                  <a:schemeClr val="tx1"/>
                </a:solidFill>
                <a:latin typeface="標楷體" panose="03000509000000000000" pitchFamily="65" charset="-120"/>
                <a:ea typeface="標楷體" panose="03000509000000000000" pitchFamily="65" charset="-120"/>
              </a:rPr>
              <a:t>溫室工程分析</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9.</a:t>
            </a:r>
            <a:r>
              <a:rPr lang="zh-TW" altLang="en-US" b="1" dirty="0" smtClean="0">
                <a:solidFill>
                  <a:schemeClr val="tx1"/>
                </a:solidFill>
                <a:latin typeface="標楷體" panose="03000509000000000000" pitchFamily="65" charset="-120"/>
                <a:ea typeface="標楷體" panose="03000509000000000000" pitchFamily="65" charset="-120"/>
              </a:rPr>
              <a:t>溫室運維分析</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10.</a:t>
            </a:r>
            <a:r>
              <a:rPr lang="zh-TW" altLang="en-US" b="1" dirty="0" smtClean="0">
                <a:solidFill>
                  <a:schemeClr val="tx1"/>
                </a:solidFill>
                <a:latin typeface="標楷體" panose="03000509000000000000" pitchFamily="65" charset="-120"/>
                <a:ea typeface="標楷體" panose="03000509000000000000" pitchFamily="65" charset="-120"/>
              </a:rPr>
              <a:t>溫室能源分析</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11.</a:t>
            </a:r>
            <a:r>
              <a:rPr lang="zh-TW" altLang="en-US" b="1" dirty="0" smtClean="0">
                <a:solidFill>
                  <a:schemeClr val="tx1"/>
                </a:solidFill>
                <a:latin typeface="標楷體" panose="03000509000000000000" pitchFamily="65" charset="-120"/>
                <a:ea typeface="標楷體" panose="03000509000000000000" pitchFamily="65" charset="-120"/>
              </a:rPr>
              <a:t>溫室成本分析</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6" name="矩形 15"/>
          <p:cNvSpPr/>
          <p:nvPr/>
        </p:nvSpPr>
        <p:spPr>
          <a:xfrm>
            <a:off x="3652087" y="2922270"/>
            <a:ext cx="2097098" cy="23554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latin typeface="標楷體" panose="03000509000000000000" pitchFamily="65" charset="-120"/>
                <a:ea typeface="標楷體" panose="03000509000000000000" pitchFamily="65" charset="-120"/>
              </a:rPr>
              <a:t>1.</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材料</a:t>
            </a:r>
            <a:r>
              <a:rPr lang="zh-TW" altLang="en-US" b="1" dirty="0">
                <a:solidFill>
                  <a:prstClr val="black"/>
                </a:solidFill>
                <a:latin typeface="Times New Roman" pitchFamily="18" charset="0"/>
                <a:ea typeface="標楷體" panose="03000509000000000000" pitchFamily="65" charset="-120"/>
                <a:cs typeface="Times New Roman" pitchFamily="18" charset="0"/>
              </a:rPr>
              <a:t>優化設計</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2.</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形狀優化設</a:t>
            </a:r>
            <a:r>
              <a:rPr lang="zh-TW" altLang="en-US" b="1" dirty="0">
                <a:solidFill>
                  <a:prstClr val="black"/>
                </a:solidFill>
                <a:latin typeface="Times New Roman" pitchFamily="18" charset="0"/>
                <a:ea typeface="標楷體" panose="03000509000000000000" pitchFamily="65" charset="-120"/>
                <a:cs typeface="Times New Roman" pitchFamily="18" charset="0"/>
              </a:rPr>
              <a:t>計</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3.</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處理優化設</a:t>
            </a:r>
            <a:r>
              <a:rPr lang="zh-TW" altLang="en-US" b="1" dirty="0">
                <a:solidFill>
                  <a:prstClr val="black"/>
                </a:solidFill>
                <a:latin typeface="Times New Roman" pitchFamily="18" charset="0"/>
                <a:ea typeface="標楷體" panose="03000509000000000000" pitchFamily="65" charset="-120"/>
                <a:cs typeface="Times New Roman" pitchFamily="18" charset="0"/>
              </a:rPr>
              <a:t>計</a:t>
            </a:r>
            <a:endParaRPr lang="en-US" altLang="zh-TW" b="1" dirty="0" smtClean="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4.</a:t>
            </a:r>
            <a:r>
              <a:rPr lang="zh-TW" altLang="en-US" b="1" dirty="0" smtClean="0">
                <a:solidFill>
                  <a:schemeClr val="tx1"/>
                </a:solidFill>
                <a:latin typeface="標楷體" panose="03000509000000000000" pitchFamily="65" charset="-120"/>
                <a:ea typeface="標楷體" panose="03000509000000000000" pitchFamily="65" charset="-120"/>
              </a:rPr>
              <a:t>機能優化設計</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5.</a:t>
            </a:r>
            <a:r>
              <a:rPr lang="zh-TW" altLang="en-US" b="1" dirty="0" smtClean="0">
                <a:solidFill>
                  <a:schemeClr val="tx1"/>
                </a:solidFill>
                <a:latin typeface="標楷體" panose="03000509000000000000" pitchFamily="65" charset="-120"/>
                <a:ea typeface="標楷體" panose="03000509000000000000" pitchFamily="65" charset="-120"/>
              </a:rPr>
              <a:t>安全性能優化</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6.</a:t>
            </a:r>
            <a:r>
              <a:rPr lang="zh-TW" altLang="en-US" b="1" dirty="0" smtClean="0">
                <a:solidFill>
                  <a:schemeClr val="tx1"/>
                </a:solidFill>
                <a:latin typeface="標楷體" panose="03000509000000000000" pitchFamily="65" charset="-120"/>
                <a:ea typeface="標楷體" panose="03000509000000000000" pitchFamily="65" charset="-120"/>
              </a:rPr>
              <a:t>成本競爭優化</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7.</a:t>
            </a:r>
            <a:r>
              <a:rPr lang="zh-TW" altLang="en-US" b="1" dirty="0" smtClean="0">
                <a:solidFill>
                  <a:schemeClr val="tx1"/>
                </a:solidFill>
                <a:latin typeface="標楷體" panose="03000509000000000000" pitchFamily="65" charset="-120"/>
                <a:ea typeface="標楷體" panose="03000509000000000000" pitchFamily="65" charset="-120"/>
              </a:rPr>
              <a:t>交期加速優化</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8.</a:t>
            </a:r>
            <a:r>
              <a:rPr lang="zh-TW" altLang="en-US" b="1" dirty="0" smtClean="0">
                <a:solidFill>
                  <a:schemeClr val="tx1"/>
                </a:solidFill>
                <a:latin typeface="標楷體" panose="03000509000000000000" pitchFamily="65" charset="-120"/>
                <a:ea typeface="標楷體" panose="03000509000000000000" pitchFamily="65" charset="-120"/>
              </a:rPr>
              <a:t>防颱等級優化</a:t>
            </a:r>
            <a:endParaRPr lang="en-US" altLang="zh-TW" b="1" dirty="0" smtClean="0">
              <a:solidFill>
                <a:schemeClr val="tx1"/>
              </a:solidFill>
              <a:latin typeface="標楷體" panose="03000509000000000000" pitchFamily="65" charset="-120"/>
              <a:ea typeface="標楷體" panose="03000509000000000000" pitchFamily="65" charset="-120"/>
            </a:endParaRPr>
          </a:p>
        </p:txBody>
      </p:sp>
      <p:sp>
        <p:nvSpPr>
          <p:cNvPr id="17" name="矩形 16"/>
          <p:cNvSpPr/>
          <p:nvPr/>
        </p:nvSpPr>
        <p:spPr>
          <a:xfrm>
            <a:off x="6804248" y="2933576"/>
            <a:ext cx="2097098" cy="23554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latin typeface="標楷體" panose="03000509000000000000" pitchFamily="65" charset="-120"/>
                <a:ea typeface="標楷體" panose="03000509000000000000" pitchFamily="65" charset="-120"/>
              </a:rPr>
              <a:t>1.</a:t>
            </a:r>
            <a:r>
              <a:rPr lang="zh-TW" altLang="en-US" b="1" dirty="0" smtClean="0">
                <a:solidFill>
                  <a:schemeClr val="tx1"/>
                </a:solidFill>
                <a:latin typeface="標楷體" panose="03000509000000000000" pitchFamily="65" charset="-120"/>
                <a:ea typeface="標楷體" panose="03000509000000000000" pitchFamily="65" charset="-120"/>
              </a:rPr>
              <a:t>使用</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介面整合</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2.</a:t>
            </a:r>
            <a:r>
              <a:rPr lang="zh-TW" altLang="en-US" b="1" dirty="0" smtClean="0">
                <a:solidFill>
                  <a:schemeClr val="tx1"/>
                </a:solidFill>
                <a:latin typeface="標楷體" panose="03000509000000000000" pitchFamily="65" charset="-120"/>
                <a:ea typeface="標楷體" panose="03000509000000000000" pitchFamily="65" charset="-120"/>
              </a:rPr>
              <a:t>全</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資料庫整合</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3.</a:t>
            </a:r>
            <a:r>
              <a:rPr lang="zh-TW" altLang="en-US" b="1" dirty="0" smtClean="0">
                <a:solidFill>
                  <a:schemeClr val="tx1"/>
                </a:solidFill>
                <a:latin typeface="標楷體" panose="03000509000000000000" pitchFamily="65" charset="-120"/>
                <a:ea typeface="標楷體" panose="03000509000000000000" pitchFamily="65" charset="-120"/>
              </a:rPr>
              <a:t>全</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知識庫整</a:t>
            </a:r>
            <a:r>
              <a:rPr lang="zh-TW" altLang="en-US" b="1" dirty="0">
                <a:solidFill>
                  <a:prstClr val="black"/>
                </a:solidFill>
                <a:latin typeface="Times New Roman" pitchFamily="18" charset="0"/>
                <a:ea typeface="標楷體" panose="03000509000000000000" pitchFamily="65" charset="-120"/>
                <a:cs typeface="Times New Roman" pitchFamily="18" charset="0"/>
              </a:rPr>
              <a:t>合</a:t>
            </a:r>
            <a:endParaRPr lang="en-US" altLang="zh-TW" b="1" dirty="0" smtClean="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4.</a:t>
            </a:r>
            <a:r>
              <a:rPr lang="zh-TW" altLang="en-US" b="1" dirty="0" smtClean="0">
                <a:solidFill>
                  <a:schemeClr val="tx1"/>
                </a:solidFill>
                <a:latin typeface="標楷體" panose="03000509000000000000" pitchFamily="65" charset="-120"/>
                <a:ea typeface="標楷體" panose="03000509000000000000" pitchFamily="65" charset="-120"/>
              </a:rPr>
              <a:t>決策機制整合</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5.</a:t>
            </a:r>
            <a:r>
              <a:rPr lang="zh-TW" altLang="en-US" b="1" dirty="0" smtClean="0">
                <a:solidFill>
                  <a:schemeClr val="tx1"/>
                </a:solidFill>
                <a:latin typeface="標楷體" panose="03000509000000000000" pitchFamily="65" charset="-120"/>
                <a:ea typeface="標楷體" panose="03000509000000000000" pitchFamily="65" charset="-120"/>
              </a:rPr>
              <a:t>專家使用</a:t>
            </a:r>
            <a:r>
              <a:rPr lang="zh-TW" altLang="en-US" b="1" dirty="0">
                <a:solidFill>
                  <a:schemeClr val="tx1"/>
                </a:solidFill>
                <a:latin typeface="標楷體" panose="03000509000000000000" pitchFamily="65" charset="-120"/>
                <a:ea typeface="標楷體" panose="03000509000000000000" pitchFamily="65" charset="-120"/>
              </a:rPr>
              <a:t>測試</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6.</a:t>
            </a:r>
            <a:r>
              <a:rPr lang="zh-TW" altLang="en-US" b="1" dirty="0" smtClean="0">
                <a:solidFill>
                  <a:schemeClr val="tx1"/>
                </a:solidFill>
                <a:latin typeface="標楷體" panose="03000509000000000000" pitchFamily="65" charset="-120"/>
                <a:ea typeface="標楷體" panose="03000509000000000000" pitchFamily="65" charset="-120"/>
              </a:rPr>
              <a:t>業者使用測試</a:t>
            </a:r>
            <a:endParaRPr lang="en-US" altLang="zh-TW" b="1" dirty="0" smtClean="0">
              <a:solidFill>
                <a:schemeClr val="tx1"/>
              </a:solidFill>
              <a:latin typeface="標楷體" panose="03000509000000000000" pitchFamily="65" charset="-120"/>
              <a:ea typeface="標楷體" panose="03000509000000000000" pitchFamily="65" charset="-120"/>
            </a:endParaRPr>
          </a:p>
          <a:p>
            <a:pPr algn="ctr"/>
            <a:r>
              <a:rPr lang="en-US" altLang="zh-TW" b="1" dirty="0" smtClean="0">
                <a:solidFill>
                  <a:schemeClr val="tx1"/>
                </a:solidFill>
                <a:latin typeface="標楷體" panose="03000509000000000000" pitchFamily="65" charset="-120"/>
                <a:ea typeface="標楷體" panose="03000509000000000000" pitchFamily="65" charset="-120"/>
              </a:rPr>
              <a:t>7.</a:t>
            </a:r>
            <a:r>
              <a:rPr lang="zh-TW" altLang="en-US" b="1" dirty="0" smtClean="0">
                <a:solidFill>
                  <a:schemeClr val="tx1"/>
                </a:solidFill>
                <a:latin typeface="標楷體" panose="03000509000000000000" pitchFamily="65" charset="-120"/>
                <a:ea typeface="標楷體" panose="03000509000000000000" pitchFamily="65" charset="-120"/>
              </a:rPr>
              <a:t>農民使用測試</a:t>
            </a:r>
            <a:endParaRPr lang="en-US" altLang="zh-TW" b="1" dirty="0" smtClean="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0364989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1988840"/>
            <a:ext cx="8336880" cy="1354217"/>
          </a:xfrm>
          <a:prstGeom prst="rect">
            <a:avLst/>
          </a:prstGeom>
        </p:spPr>
        <p:txBody>
          <a:bodyPr wrap="square">
            <a:spAutoFit/>
          </a:bodyPr>
          <a:lstStyle/>
          <a:p>
            <a:pPr marL="536575" indent="-274638" eaLnBrk="0">
              <a:spcBef>
                <a:spcPts val="600"/>
              </a:spcBef>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敬請</a:t>
            </a:r>
            <a:r>
              <a:rPr lang="zh-TW" altLang="en-US" sz="2400" b="1" dirty="0">
                <a:solidFill>
                  <a:srgbClr val="0000FF"/>
                </a:solidFill>
                <a:latin typeface="Times New Roman" pitchFamily="18" charset="0"/>
                <a:ea typeface="標楷體" panose="03000509000000000000" pitchFamily="65" charset="-120"/>
                <a:cs typeface="Times New Roman" pitchFamily="18" charset="0"/>
              </a:rPr>
              <a:t>農試所</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專家與專案委員</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spcBef>
                <a:spcPts val="600"/>
              </a:spcBef>
            </a:pP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提供</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政策性與技術性相關指導及指示事項</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marL="536575" indent="-274638" eaLnBrk="0">
              <a:spcBef>
                <a:spcPts val="600"/>
              </a:spcBef>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2.</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可配合相關成果展示及提高計畫政策績效。</a:t>
            </a: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p:txBody>
      </p:sp>
      <p:sp>
        <p:nvSpPr>
          <p:cNvPr id="4" name="標題 1"/>
          <p:cNvSpPr txBox="1">
            <a:spLocks/>
          </p:cNvSpPr>
          <p:nvPr/>
        </p:nvSpPr>
        <p:spPr>
          <a:xfrm>
            <a:off x="-252536" y="692696"/>
            <a:ext cx="9144000" cy="400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200" b="1" dirty="0" smtClean="0">
                <a:solidFill>
                  <a:srgbClr val="0000FF"/>
                </a:solidFill>
                <a:latin typeface="Times New Roman" pitchFamily="18" charset="0"/>
                <a:ea typeface="標楷體" panose="03000509000000000000" pitchFamily="65" charset="-120"/>
                <a:cs typeface="Times New Roman" pitchFamily="18" charset="0"/>
              </a:rPr>
              <a:t>伍、</a:t>
            </a:r>
            <a:r>
              <a:rPr lang="zh-TW" altLang="en-US" sz="3200" b="1" dirty="0">
                <a:solidFill>
                  <a:srgbClr val="0000FF"/>
                </a:solidFill>
                <a:latin typeface="Times New Roman" pitchFamily="18" charset="0"/>
                <a:ea typeface="標楷體" panose="03000509000000000000" pitchFamily="65" charset="-120"/>
                <a:cs typeface="Times New Roman" pitchFamily="18" charset="0"/>
              </a:rPr>
              <a:t>配合事項</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80</a:t>
            </a:fld>
            <a:endParaRPr lang="zh-TW" altLang="en-US" dirty="0"/>
          </a:p>
        </p:txBody>
      </p:sp>
    </p:spTree>
    <p:extLst>
      <p:ext uri="{BB962C8B-B14F-4D97-AF65-F5344CB8AC3E}">
        <p14:creationId xmlns:p14="http://schemas.microsoft.com/office/powerpoint/2010/main" val="24783030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2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977900"/>
            <a:ext cx="8843962"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11" name="Rectangle 2"/>
          <p:cNvSpPr>
            <a:spLocks noGrp="1" noChangeArrowheads="1"/>
          </p:cNvSpPr>
          <p:nvPr>
            <p:ph type="title" idx="4294967295"/>
          </p:nvPr>
        </p:nvSpPr>
        <p:spPr>
          <a:xfrm>
            <a:off x="727869" y="344487"/>
            <a:ext cx="7772400" cy="633413"/>
          </a:xfrm>
        </p:spPr>
        <p:txBody>
          <a:bodyPr>
            <a:normAutofit fontScale="90000"/>
          </a:bodyPr>
          <a:lstStyle/>
          <a:p>
            <a:pPr algn="ctr" eaLnBrk="1" hangingPunct="1"/>
            <a:r>
              <a:rPr lang="zh-TW" altLang="en-US" sz="4000" dirty="0" smtClean="0">
                <a:latin typeface="Tempus Sans ITC" pitchFamily="82" charset="0"/>
                <a:ea typeface="標楷體" pitchFamily="65" charset="-120"/>
              </a:rPr>
              <a:t>敬請指導</a:t>
            </a:r>
            <a:r>
              <a:rPr lang="en-US" altLang="zh-TW" sz="4000" dirty="0" smtClean="0">
                <a:latin typeface="Tempus Sans ITC" pitchFamily="82" charset="0"/>
                <a:ea typeface="標楷體" pitchFamily="65" charset="-120"/>
              </a:rPr>
              <a:t>, </a:t>
            </a:r>
            <a:r>
              <a:rPr lang="zh-TW" altLang="en-US" sz="4000" dirty="0" smtClean="0">
                <a:latin typeface="Tempus Sans ITC" pitchFamily="82" charset="0"/>
                <a:ea typeface="標楷體" pitchFamily="65" charset="-120"/>
              </a:rPr>
              <a:t>謝謝</a:t>
            </a:r>
            <a:r>
              <a:rPr lang="en-US" altLang="zh-TW" sz="4000" dirty="0" smtClean="0">
                <a:latin typeface="Tempus Sans ITC" pitchFamily="82" charset="0"/>
                <a:ea typeface="標楷體" pitchFamily="65" charset="-120"/>
              </a:rPr>
              <a:t>!</a:t>
            </a:r>
          </a:p>
        </p:txBody>
      </p:sp>
      <p:sp>
        <p:nvSpPr>
          <p:cNvPr id="350212" name="文字方塊 5"/>
          <p:cNvSpPr txBox="1">
            <a:spLocks noChangeArrowheads="1"/>
          </p:cNvSpPr>
          <p:nvPr/>
        </p:nvSpPr>
        <p:spPr bwMode="auto">
          <a:xfrm>
            <a:off x="2003425" y="4980682"/>
            <a:ext cx="56165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defTabSz="914400" eaLnBrk="1" fontAlgn="base" hangingPunct="1">
              <a:spcBef>
                <a:spcPct val="0"/>
              </a:spcBef>
              <a:spcAft>
                <a:spcPct val="0"/>
              </a:spcAft>
            </a:pPr>
            <a:r>
              <a:rPr lang="zh-TW" altLang="en-US" sz="3200" b="1" dirty="0" smtClean="0">
                <a:solidFill>
                  <a:srgbClr val="FFC000"/>
                </a:solidFill>
                <a:ea typeface="標楷體" pitchFamily="65" charset="-120"/>
              </a:rPr>
              <a:t>黃金川</a:t>
            </a:r>
            <a:r>
              <a:rPr lang="zh-TW" altLang="en-US" sz="3200" dirty="0" smtClean="0">
                <a:solidFill>
                  <a:srgbClr val="FFC000"/>
                </a:solidFill>
                <a:ea typeface="標楷體" pitchFamily="65" charset="-120"/>
              </a:rPr>
              <a:t> </a:t>
            </a:r>
            <a:r>
              <a:rPr lang="en-US" altLang="zh-TW" sz="3200" dirty="0" smtClean="0">
                <a:solidFill>
                  <a:srgbClr val="FFC000"/>
                </a:solidFill>
                <a:ea typeface="標楷體" pitchFamily="65" charset="-120"/>
              </a:rPr>
              <a:t>0910-861-175</a:t>
            </a:r>
          </a:p>
          <a:p>
            <a:pPr algn="ctr" defTabSz="914400" eaLnBrk="1" fontAlgn="base" hangingPunct="1">
              <a:spcBef>
                <a:spcPct val="0"/>
              </a:spcBef>
              <a:spcAft>
                <a:spcPct val="0"/>
              </a:spcAft>
            </a:pPr>
            <a:r>
              <a:rPr lang="en-US" altLang="zh-TW" sz="3200" dirty="0" smtClean="0">
                <a:solidFill>
                  <a:srgbClr val="FFC000"/>
                </a:solidFill>
                <a:ea typeface="標楷體" pitchFamily="65" charset="-120"/>
              </a:rPr>
              <a:t>huangcc </a:t>
            </a:r>
            <a:r>
              <a:rPr lang="en-US" altLang="zh-TW" sz="3200" dirty="0">
                <a:solidFill>
                  <a:srgbClr val="FFC000"/>
                </a:solidFill>
                <a:ea typeface="標楷體" pitchFamily="65" charset="-120"/>
              </a:rPr>
              <a:t>@ mail.mirdc.org.tw</a:t>
            </a:r>
            <a:endParaRPr lang="zh-TW" altLang="en-US" sz="3200" dirty="0">
              <a:solidFill>
                <a:srgbClr val="FFC000"/>
              </a:solidFill>
              <a:ea typeface="標楷體" pitchFamily="65" charset="-120"/>
            </a:endParaRPr>
          </a:p>
        </p:txBody>
      </p:sp>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81</a:t>
            </a:fld>
            <a:endParaRPr lang="zh-TW" altLang="en-US">
              <a:solidFill>
                <a:prstClr val="black">
                  <a:tint val="75000"/>
                </a:prstClr>
              </a:solidFill>
            </a:endParaRPr>
          </a:p>
        </p:txBody>
      </p:sp>
    </p:spTree>
    <p:extLst>
      <p:ext uri="{BB962C8B-B14F-4D97-AF65-F5344CB8AC3E}">
        <p14:creationId xmlns:p14="http://schemas.microsoft.com/office/powerpoint/2010/main" val="26913593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0" y="207618"/>
            <a:ext cx="9144000" cy="400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200" b="1" dirty="0" smtClean="0">
                <a:solidFill>
                  <a:srgbClr val="0000FF"/>
                </a:solidFill>
                <a:latin typeface="Times New Roman" pitchFamily="18" charset="0"/>
                <a:ea typeface="標楷體" panose="03000509000000000000" pitchFamily="65" charset="-120"/>
                <a:cs typeface="Times New Roman" pitchFamily="18" charset="0"/>
              </a:rPr>
              <a:t>提供</a:t>
            </a:r>
            <a:r>
              <a:rPr lang="zh-TW" altLang="en-US" sz="3200" b="1" dirty="0">
                <a:solidFill>
                  <a:srgbClr val="0000FF"/>
                </a:solidFill>
                <a:latin typeface="Times New Roman" pitchFamily="18" charset="0"/>
                <a:ea typeface="標楷體" panose="03000509000000000000" pitchFamily="65" charset="-120"/>
                <a:cs typeface="Times New Roman" pitchFamily="18" charset="0"/>
              </a:rPr>
              <a:t>本專案優規說明</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82</a:t>
            </a:fld>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3423370572"/>
              </p:ext>
            </p:extLst>
          </p:nvPr>
        </p:nvGraphicFramePr>
        <p:xfrm>
          <a:off x="395536" y="764704"/>
          <a:ext cx="8568952" cy="5832646"/>
        </p:xfrm>
        <a:graphic>
          <a:graphicData uri="http://schemas.openxmlformats.org/drawingml/2006/table">
            <a:tbl>
              <a:tblPr firstRow="1" firstCol="1" lastRow="1" lastCol="1" bandRow="1" bandCol="1"/>
              <a:tblGrid>
                <a:gridCol w="936104"/>
                <a:gridCol w="2232248"/>
                <a:gridCol w="4320480"/>
                <a:gridCol w="1080120"/>
              </a:tblGrid>
              <a:tr h="1026272">
                <a:tc>
                  <a:txBody>
                    <a:bodyPr/>
                    <a:lstStyle/>
                    <a:p>
                      <a:pPr algn="l">
                        <a:lnSpc>
                          <a:spcPts val="2000"/>
                        </a:lnSpc>
                        <a:spcBef>
                          <a:spcPts val="300"/>
                        </a:spcBef>
                        <a:spcAft>
                          <a:spcPts val="0"/>
                        </a:spcAft>
                      </a:pPr>
                      <a:r>
                        <a:rPr lang="zh-TW" sz="2000" dirty="0">
                          <a:effectLst/>
                          <a:latin typeface="Times New Roman"/>
                          <a:ea typeface="標楷體"/>
                        </a:rPr>
                        <a:t>評分子項標號</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a:lnSpc>
                          <a:spcPts val="2000"/>
                        </a:lnSpc>
                        <a:spcBef>
                          <a:spcPts val="300"/>
                        </a:spcBef>
                        <a:spcAft>
                          <a:spcPts val="0"/>
                        </a:spcAft>
                      </a:pPr>
                      <a:r>
                        <a:rPr lang="zh-TW" sz="2000" dirty="0">
                          <a:effectLst/>
                          <a:latin typeface="Times New Roman"/>
                          <a:ea typeface="標楷體"/>
                        </a:rPr>
                        <a:t>工作需求說明書需求評分子項內容與規格</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a:lnSpc>
                          <a:spcPts val="2000"/>
                        </a:lnSpc>
                        <a:spcBef>
                          <a:spcPts val="300"/>
                        </a:spcBef>
                        <a:spcAft>
                          <a:spcPts val="0"/>
                        </a:spcAft>
                      </a:pPr>
                      <a:r>
                        <a:rPr lang="zh-TW" sz="2000" dirty="0">
                          <a:effectLst/>
                          <a:latin typeface="Times New Roman"/>
                          <a:ea typeface="標楷體"/>
                        </a:rPr>
                        <a:t>提供服務建議書優於工作需求說明書及不同於工作需求說明書之部分</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l">
                        <a:lnSpc>
                          <a:spcPts val="2000"/>
                        </a:lnSpc>
                        <a:spcBef>
                          <a:spcPts val="300"/>
                        </a:spcBef>
                        <a:spcAft>
                          <a:spcPts val="0"/>
                        </a:spcAft>
                      </a:pPr>
                      <a:r>
                        <a:rPr lang="zh-TW" sz="2000" dirty="0">
                          <a:effectLst/>
                          <a:latin typeface="Times New Roman"/>
                          <a:ea typeface="標楷體"/>
                        </a:rPr>
                        <a:t>服務建議書頁次</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r>
              <a:tr h="427613">
                <a:tc>
                  <a:txBody>
                    <a:bodyPr/>
                    <a:lstStyle/>
                    <a:p>
                      <a:pPr algn="ctr">
                        <a:lnSpc>
                          <a:spcPts val="2500"/>
                        </a:lnSpc>
                        <a:spcBef>
                          <a:spcPts val="100"/>
                        </a:spcBef>
                        <a:spcAft>
                          <a:spcPts val="100"/>
                        </a:spcAft>
                      </a:pPr>
                      <a:r>
                        <a:rPr lang="en-US" sz="2000" spc="20" dirty="0">
                          <a:effectLst/>
                          <a:latin typeface="Times New Roman"/>
                          <a:ea typeface="標楷體"/>
                        </a:rPr>
                        <a:t>1</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Bef>
                          <a:spcPts val="100"/>
                        </a:spcBef>
                        <a:spcAft>
                          <a:spcPts val="100"/>
                        </a:spcAft>
                      </a:pPr>
                      <a:r>
                        <a:rPr lang="zh-TW" sz="2000" spc="20">
                          <a:effectLst/>
                          <a:latin typeface="Times New Roman"/>
                          <a:ea typeface="標楷體"/>
                        </a:rPr>
                        <a:t>學術著作發表</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Bef>
                          <a:spcPts val="100"/>
                        </a:spcBef>
                        <a:spcAft>
                          <a:spcPts val="100"/>
                        </a:spcAft>
                      </a:pPr>
                      <a:r>
                        <a:rPr lang="en-US" sz="2000" spc="20">
                          <a:effectLst/>
                          <a:latin typeface="Times New Roman"/>
                          <a:ea typeface="標楷體"/>
                        </a:rPr>
                        <a:t>1.</a:t>
                      </a:r>
                      <a:r>
                        <a:rPr lang="zh-TW" sz="2000" spc="20">
                          <a:effectLst/>
                          <a:latin typeface="Times New Roman"/>
                          <a:ea typeface="標楷體"/>
                        </a:rPr>
                        <a:t>研究報告</a:t>
                      </a:r>
                      <a:r>
                        <a:rPr lang="en-US" sz="2000" spc="20">
                          <a:effectLst/>
                          <a:latin typeface="Times New Roman"/>
                          <a:ea typeface="標楷體"/>
                        </a:rPr>
                        <a:t>2</a:t>
                      </a:r>
                      <a:r>
                        <a:rPr lang="zh-TW" sz="2000" spc="20">
                          <a:effectLst/>
                          <a:latin typeface="Times New Roman"/>
                          <a:ea typeface="標楷體"/>
                        </a:rPr>
                        <a:t>本</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500"/>
                        </a:lnSpc>
                        <a:spcBef>
                          <a:spcPts val="100"/>
                        </a:spcBef>
                        <a:spcAft>
                          <a:spcPts val="100"/>
                        </a:spcAft>
                      </a:pPr>
                      <a:r>
                        <a:rPr lang="en-US" sz="2000" spc="20" dirty="0">
                          <a:effectLst/>
                          <a:latin typeface="Times New Roman"/>
                          <a:ea typeface="標楷體"/>
                        </a:rPr>
                        <a:t>28</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7613">
                <a:tc>
                  <a:txBody>
                    <a:bodyPr/>
                    <a:lstStyle/>
                    <a:p>
                      <a:pPr algn="ctr">
                        <a:lnSpc>
                          <a:spcPts val="2500"/>
                        </a:lnSpc>
                        <a:spcBef>
                          <a:spcPts val="100"/>
                        </a:spcBef>
                        <a:spcAft>
                          <a:spcPts val="100"/>
                        </a:spcAft>
                      </a:pPr>
                      <a:r>
                        <a:rPr lang="en-US" sz="2000" spc="20" dirty="0">
                          <a:effectLst/>
                          <a:latin typeface="Times New Roman"/>
                          <a:ea typeface="標楷體"/>
                        </a:rPr>
                        <a:t>2</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Bef>
                          <a:spcPts val="100"/>
                        </a:spcBef>
                        <a:spcAft>
                          <a:spcPts val="100"/>
                        </a:spcAft>
                      </a:pPr>
                      <a:r>
                        <a:rPr lang="zh-TW" sz="2000" spc="20">
                          <a:effectLst/>
                          <a:latin typeface="Times New Roman"/>
                          <a:ea typeface="標楷體"/>
                        </a:rPr>
                        <a:t>研究團隊養成</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Bef>
                          <a:spcPts val="100"/>
                        </a:spcBef>
                        <a:spcAft>
                          <a:spcPts val="100"/>
                        </a:spcAft>
                      </a:pPr>
                      <a:r>
                        <a:rPr lang="en-US" sz="2000" spc="20">
                          <a:effectLst/>
                          <a:latin typeface="Times New Roman"/>
                          <a:ea typeface="標楷體"/>
                        </a:rPr>
                        <a:t>1.</a:t>
                      </a:r>
                      <a:r>
                        <a:rPr lang="zh-TW" sz="2000" spc="20">
                          <a:effectLst/>
                          <a:latin typeface="Times New Roman"/>
                          <a:ea typeface="標楷體"/>
                        </a:rPr>
                        <a:t>跨領域研究團隊</a:t>
                      </a:r>
                      <a:r>
                        <a:rPr lang="en-US" sz="2000" spc="20">
                          <a:effectLst/>
                          <a:latin typeface="Times New Roman"/>
                          <a:ea typeface="標楷體"/>
                        </a:rPr>
                        <a:t>1 </a:t>
                      </a:r>
                      <a:r>
                        <a:rPr lang="zh-TW" sz="2000" spc="20">
                          <a:effectLst/>
                          <a:latin typeface="Times New Roman"/>
                          <a:ea typeface="標楷體"/>
                        </a:rPr>
                        <a:t>個</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500"/>
                        </a:lnSpc>
                        <a:spcBef>
                          <a:spcPts val="100"/>
                        </a:spcBef>
                        <a:spcAft>
                          <a:spcPts val="100"/>
                        </a:spcAft>
                      </a:pPr>
                      <a:r>
                        <a:rPr lang="en-US" sz="2000" spc="20" dirty="0">
                          <a:effectLst/>
                          <a:latin typeface="Times New Roman"/>
                          <a:ea typeface="標楷體"/>
                        </a:rPr>
                        <a:t>28</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9436">
                <a:tc>
                  <a:txBody>
                    <a:bodyPr/>
                    <a:lstStyle/>
                    <a:p>
                      <a:pPr algn="ctr">
                        <a:lnSpc>
                          <a:spcPts val="2500"/>
                        </a:lnSpc>
                        <a:spcBef>
                          <a:spcPts val="100"/>
                        </a:spcBef>
                        <a:spcAft>
                          <a:spcPts val="100"/>
                        </a:spcAft>
                      </a:pPr>
                      <a:r>
                        <a:rPr lang="en-US" sz="2000" spc="20" dirty="0">
                          <a:effectLst/>
                          <a:latin typeface="Times New Roman"/>
                          <a:ea typeface="標楷體"/>
                        </a:rPr>
                        <a:t>3</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Bef>
                          <a:spcPts val="100"/>
                        </a:spcBef>
                        <a:spcAft>
                          <a:spcPts val="100"/>
                        </a:spcAft>
                      </a:pPr>
                      <a:r>
                        <a:rPr lang="zh-TW" sz="2000" spc="20">
                          <a:effectLst/>
                          <a:latin typeface="Times New Roman"/>
                          <a:ea typeface="標楷體"/>
                        </a:rPr>
                        <a:t>促成產學、產研、學研合作研究</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Bef>
                          <a:spcPts val="100"/>
                        </a:spcBef>
                        <a:spcAft>
                          <a:spcPts val="100"/>
                        </a:spcAft>
                      </a:pPr>
                      <a:r>
                        <a:rPr lang="en-US" sz="2000" spc="20">
                          <a:effectLst/>
                          <a:latin typeface="Times New Roman"/>
                          <a:ea typeface="標楷體"/>
                        </a:rPr>
                        <a:t>1.</a:t>
                      </a:r>
                      <a:r>
                        <a:rPr lang="zh-TW" sz="2000" spc="20">
                          <a:effectLst/>
                          <a:latin typeface="Times New Roman"/>
                          <a:ea typeface="標楷體"/>
                        </a:rPr>
                        <a:t>促成與學界或產業團體合作研究</a:t>
                      </a:r>
                      <a:r>
                        <a:rPr lang="en-US" sz="2000" spc="20">
                          <a:effectLst/>
                          <a:latin typeface="Times New Roman"/>
                          <a:ea typeface="標楷體"/>
                        </a:rPr>
                        <a:t>1</a:t>
                      </a:r>
                      <a:r>
                        <a:rPr lang="zh-TW" sz="2000" spc="20">
                          <a:effectLst/>
                          <a:latin typeface="Times New Roman"/>
                          <a:ea typeface="標楷體"/>
                        </a:rPr>
                        <a:t>件</a:t>
                      </a:r>
                    </a:p>
                    <a:p>
                      <a:pPr algn="just">
                        <a:lnSpc>
                          <a:spcPts val="2500"/>
                        </a:lnSpc>
                        <a:spcBef>
                          <a:spcPts val="100"/>
                        </a:spcBef>
                        <a:spcAft>
                          <a:spcPts val="100"/>
                        </a:spcAft>
                      </a:pPr>
                      <a:r>
                        <a:rPr lang="en-US" sz="2000" spc="20">
                          <a:effectLst/>
                          <a:latin typeface="Times New Roman"/>
                          <a:ea typeface="標楷體"/>
                        </a:rPr>
                        <a:t>2.</a:t>
                      </a:r>
                      <a:r>
                        <a:rPr lang="zh-TW" sz="2000" spc="20">
                          <a:effectLst/>
                          <a:latin typeface="Times New Roman"/>
                          <a:ea typeface="標楷體"/>
                        </a:rPr>
                        <a:t>廠商配合出資新臺幣</a:t>
                      </a:r>
                      <a:r>
                        <a:rPr lang="en-US" sz="2000" spc="20">
                          <a:effectLst/>
                          <a:latin typeface="Times New Roman"/>
                          <a:ea typeface="標楷體"/>
                        </a:rPr>
                        <a:t>100</a:t>
                      </a:r>
                      <a:r>
                        <a:rPr lang="zh-TW" sz="2000" spc="20">
                          <a:effectLst/>
                          <a:latin typeface="Times New Roman"/>
                          <a:ea typeface="標楷體"/>
                        </a:rPr>
                        <a:t>萬元</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500"/>
                        </a:lnSpc>
                        <a:spcBef>
                          <a:spcPts val="100"/>
                        </a:spcBef>
                        <a:spcAft>
                          <a:spcPts val="100"/>
                        </a:spcAft>
                      </a:pPr>
                      <a:r>
                        <a:rPr lang="en-US" sz="2000" spc="20" dirty="0">
                          <a:effectLst/>
                          <a:latin typeface="Times New Roman"/>
                          <a:ea typeface="標楷體"/>
                        </a:rPr>
                        <a:t>28</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9436">
                <a:tc>
                  <a:txBody>
                    <a:bodyPr/>
                    <a:lstStyle/>
                    <a:p>
                      <a:pPr algn="ctr">
                        <a:lnSpc>
                          <a:spcPts val="2500"/>
                        </a:lnSpc>
                        <a:spcBef>
                          <a:spcPts val="100"/>
                        </a:spcBef>
                        <a:spcAft>
                          <a:spcPts val="100"/>
                        </a:spcAft>
                      </a:pPr>
                      <a:r>
                        <a:rPr lang="en-US" sz="2000" spc="20" dirty="0">
                          <a:effectLst/>
                          <a:latin typeface="Times New Roman"/>
                          <a:ea typeface="標楷體"/>
                        </a:rPr>
                        <a:t>4</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spcAft>
                          <a:spcPts val="0"/>
                        </a:spcAft>
                      </a:pPr>
                      <a:r>
                        <a:rPr lang="zh-TW" sz="2000">
                          <a:effectLst/>
                          <a:latin typeface="Times New Roman"/>
                          <a:ea typeface="標楷體"/>
                          <a:cs typeface="Times New Roman"/>
                        </a:rPr>
                        <a:t>提升產業環境</a:t>
                      </a:r>
                      <a:endParaRPr lang="zh-TW" sz="2000">
                        <a:effectLst/>
                        <a:latin typeface="細明體"/>
                        <a:cs typeface="細明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Bef>
                          <a:spcPts val="100"/>
                        </a:spcBef>
                        <a:spcAft>
                          <a:spcPts val="100"/>
                        </a:spcAft>
                      </a:pPr>
                      <a:r>
                        <a:rPr lang="en-US" sz="2000" spc="20">
                          <a:effectLst/>
                          <a:latin typeface="Times New Roman"/>
                          <a:ea typeface="標楷體"/>
                        </a:rPr>
                        <a:t>1.</a:t>
                      </a:r>
                      <a:r>
                        <a:rPr lang="zh-TW" sz="2000" spc="20">
                          <a:effectLst/>
                          <a:latin typeface="Times New Roman"/>
                          <a:ea typeface="標楷體"/>
                        </a:rPr>
                        <a:t>提升新臺幣</a:t>
                      </a:r>
                      <a:r>
                        <a:rPr lang="en-US" sz="2000" spc="20">
                          <a:effectLst/>
                          <a:latin typeface="Times New Roman"/>
                          <a:ea typeface="標楷體"/>
                        </a:rPr>
                        <a:t>1000</a:t>
                      </a:r>
                      <a:r>
                        <a:rPr lang="zh-TW" sz="2000" spc="20">
                          <a:effectLst/>
                          <a:latin typeface="Times New Roman"/>
                          <a:ea typeface="標楷體"/>
                        </a:rPr>
                        <a:t>萬元之產值</a:t>
                      </a:r>
                    </a:p>
                    <a:p>
                      <a:pPr algn="just">
                        <a:lnSpc>
                          <a:spcPts val="2500"/>
                        </a:lnSpc>
                        <a:spcBef>
                          <a:spcPts val="100"/>
                        </a:spcBef>
                        <a:spcAft>
                          <a:spcPts val="100"/>
                        </a:spcAft>
                      </a:pPr>
                      <a:r>
                        <a:rPr lang="en-US" sz="2000" spc="20">
                          <a:effectLst/>
                          <a:latin typeface="Times New Roman"/>
                          <a:ea typeface="標楷體"/>
                        </a:rPr>
                        <a:t>2.</a:t>
                      </a:r>
                      <a:r>
                        <a:rPr lang="zh-TW" sz="2000" spc="20">
                          <a:effectLst/>
                          <a:latin typeface="Times New Roman"/>
                          <a:ea typeface="標楷體"/>
                        </a:rPr>
                        <a:t>協助產業降低成本約新臺幣</a:t>
                      </a:r>
                      <a:r>
                        <a:rPr lang="en-US" sz="2000" spc="20">
                          <a:effectLst/>
                          <a:latin typeface="Times New Roman"/>
                          <a:ea typeface="標楷體"/>
                        </a:rPr>
                        <a:t>100</a:t>
                      </a:r>
                      <a:r>
                        <a:rPr lang="zh-TW" sz="2000" spc="20">
                          <a:effectLst/>
                          <a:latin typeface="Times New Roman"/>
                          <a:ea typeface="標楷體"/>
                        </a:rPr>
                        <a:t>萬元</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500"/>
                        </a:lnSpc>
                        <a:spcBef>
                          <a:spcPts val="100"/>
                        </a:spcBef>
                        <a:spcAft>
                          <a:spcPts val="100"/>
                        </a:spcAft>
                      </a:pPr>
                      <a:r>
                        <a:rPr lang="en-US" sz="2000" spc="20" dirty="0">
                          <a:effectLst/>
                          <a:latin typeface="Times New Roman"/>
                          <a:ea typeface="標楷體"/>
                        </a:rPr>
                        <a:t>28</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7613">
                <a:tc>
                  <a:txBody>
                    <a:bodyPr/>
                    <a:lstStyle/>
                    <a:p>
                      <a:pPr algn="ctr">
                        <a:lnSpc>
                          <a:spcPts val="2500"/>
                        </a:lnSpc>
                        <a:spcBef>
                          <a:spcPts val="100"/>
                        </a:spcBef>
                        <a:spcAft>
                          <a:spcPts val="100"/>
                        </a:spcAft>
                      </a:pPr>
                      <a:r>
                        <a:rPr lang="en-US" sz="2000" spc="20" dirty="0">
                          <a:effectLst/>
                          <a:latin typeface="Times New Roman"/>
                          <a:ea typeface="標楷體"/>
                        </a:rPr>
                        <a:t>5</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105410">
                        <a:spcAft>
                          <a:spcPts val="0"/>
                        </a:spcAft>
                      </a:pPr>
                      <a:r>
                        <a:rPr lang="zh-TW" sz="2000">
                          <a:effectLst/>
                          <a:latin typeface="Times New Roman"/>
                          <a:ea typeface="標楷體"/>
                          <a:cs typeface="Times New Roman"/>
                        </a:rPr>
                        <a:t>技術服務與推廣</a:t>
                      </a:r>
                      <a:endParaRPr lang="zh-TW" sz="2000">
                        <a:effectLst/>
                        <a:latin typeface="細明體"/>
                        <a:cs typeface="細明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Bef>
                          <a:spcPts val="100"/>
                        </a:spcBef>
                        <a:spcAft>
                          <a:spcPts val="100"/>
                        </a:spcAft>
                      </a:pPr>
                      <a:r>
                        <a:rPr lang="en-US" sz="2000" spc="20">
                          <a:effectLst/>
                          <a:latin typeface="Times New Roman"/>
                          <a:ea typeface="標楷體"/>
                        </a:rPr>
                        <a:t>1.</a:t>
                      </a:r>
                      <a:r>
                        <a:rPr lang="zh-TW" sz="2000" spc="20">
                          <a:effectLst/>
                          <a:latin typeface="Times New Roman"/>
                          <a:ea typeface="標楷體"/>
                        </a:rPr>
                        <a:t>提供</a:t>
                      </a:r>
                      <a:r>
                        <a:rPr lang="en-US" sz="2000" spc="20">
                          <a:effectLst/>
                          <a:latin typeface="Times New Roman"/>
                          <a:ea typeface="標楷體"/>
                        </a:rPr>
                        <a:t>10</a:t>
                      </a:r>
                      <a:r>
                        <a:rPr lang="zh-TW" sz="2000" spc="20">
                          <a:effectLst/>
                          <a:latin typeface="Times New Roman"/>
                          <a:ea typeface="標楷體"/>
                        </a:rPr>
                        <a:t>次技術諮詢服務</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500"/>
                        </a:lnSpc>
                        <a:spcBef>
                          <a:spcPts val="100"/>
                        </a:spcBef>
                        <a:spcAft>
                          <a:spcPts val="100"/>
                        </a:spcAft>
                      </a:pPr>
                      <a:r>
                        <a:rPr lang="en-US" sz="2000" spc="20" dirty="0">
                          <a:effectLst/>
                          <a:latin typeface="Times New Roman"/>
                          <a:ea typeface="標楷體"/>
                        </a:rPr>
                        <a:t>28</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44663">
                <a:tc>
                  <a:txBody>
                    <a:bodyPr/>
                    <a:lstStyle/>
                    <a:p>
                      <a:pPr algn="ctr">
                        <a:lnSpc>
                          <a:spcPts val="2500"/>
                        </a:lnSpc>
                        <a:spcBef>
                          <a:spcPts val="100"/>
                        </a:spcBef>
                        <a:spcAft>
                          <a:spcPts val="100"/>
                        </a:spcAft>
                      </a:pPr>
                      <a:r>
                        <a:rPr lang="en-US" sz="2000" spc="20" dirty="0">
                          <a:effectLst/>
                          <a:latin typeface="Times New Roman"/>
                          <a:ea typeface="標楷體"/>
                        </a:rPr>
                        <a:t>6</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Bef>
                          <a:spcPts val="100"/>
                        </a:spcBef>
                        <a:spcAft>
                          <a:spcPts val="100"/>
                        </a:spcAft>
                      </a:pPr>
                      <a:r>
                        <a:rPr lang="zh-TW" sz="2000" spc="20" dirty="0">
                          <a:effectLst/>
                          <a:latin typeface="Times New Roman"/>
                          <a:ea typeface="標楷體"/>
                        </a:rPr>
                        <a:t>資訊平臺與資料庫</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Bef>
                          <a:spcPts val="100"/>
                        </a:spcBef>
                        <a:spcAft>
                          <a:spcPts val="100"/>
                        </a:spcAft>
                      </a:pPr>
                      <a:r>
                        <a:rPr lang="en-US" sz="2000" spc="20">
                          <a:effectLst/>
                          <a:latin typeface="Times New Roman"/>
                          <a:ea typeface="標楷體"/>
                        </a:rPr>
                        <a:t>1.</a:t>
                      </a:r>
                      <a:r>
                        <a:rPr lang="zh-TW" sz="2000" spc="20">
                          <a:effectLst/>
                          <a:latin typeface="Times New Roman"/>
                          <a:ea typeface="標楷體"/>
                        </a:rPr>
                        <a:t>建立資料庫一個，內含材料技術、設計技術、分析技術</a:t>
                      </a:r>
                    </a:p>
                    <a:p>
                      <a:pPr algn="just">
                        <a:lnSpc>
                          <a:spcPts val="2500"/>
                        </a:lnSpc>
                        <a:spcBef>
                          <a:spcPts val="100"/>
                        </a:spcBef>
                        <a:spcAft>
                          <a:spcPts val="100"/>
                        </a:spcAft>
                      </a:pPr>
                      <a:r>
                        <a:rPr lang="en-US" sz="2000" spc="20">
                          <a:effectLst/>
                          <a:latin typeface="Times New Roman"/>
                          <a:ea typeface="標楷體"/>
                        </a:rPr>
                        <a:t>2. </a:t>
                      </a:r>
                      <a:r>
                        <a:rPr lang="zh-TW" sz="2000" spc="20">
                          <a:effectLst/>
                          <a:latin typeface="Times New Roman"/>
                          <a:ea typeface="標楷體"/>
                        </a:rPr>
                        <a:t>建立資料庫新增</a:t>
                      </a:r>
                      <a:r>
                        <a:rPr lang="en-US" sz="2000" spc="20">
                          <a:effectLst/>
                          <a:latin typeface="Times New Roman"/>
                          <a:ea typeface="標楷體"/>
                        </a:rPr>
                        <a:t>50</a:t>
                      </a:r>
                      <a:r>
                        <a:rPr lang="zh-TW" sz="2000" spc="20">
                          <a:effectLst/>
                          <a:latin typeface="Times New Roman"/>
                          <a:ea typeface="標楷體"/>
                        </a:rPr>
                        <a:t>筆農業資訊蒐集與建置</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500"/>
                        </a:lnSpc>
                        <a:spcBef>
                          <a:spcPts val="100"/>
                        </a:spcBef>
                        <a:spcAft>
                          <a:spcPts val="100"/>
                        </a:spcAft>
                      </a:pPr>
                      <a:r>
                        <a:rPr lang="en-US" sz="2000" spc="20" dirty="0">
                          <a:effectLst/>
                          <a:latin typeface="Times New Roman"/>
                          <a:ea typeface="標楷體"/>
                        </a:rPr>
                        <a:t>28</a:t>
                      </a:r>
                      <a:endParaRPr lang="zh-TW" sz="2000" spc="2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777253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0FA4CCC-F676-4ABF-BE81-7C29EE6A166F}" type="slidenum">
              <a:rPr lang="zh-TW" altLang="en-US" smtClean="0"/>
              <a:t>83</a:t>
            </a:fld>
            <a:endParaRPr lang="zh-TW" altLang="en-US"/>
          </a:p>
        </p:txBody>
      </p:sp>
      <p:sp>
        <p:nvSpPr>
          <p:cNvPr id="8" name="標題 1"/>
          <p:cNvSpPr txBox="1">
            <a:spLocks/>
          </p:cNvSpPr>
          <p:nvPr/>
        </p:nvSpPr>
        <p:spPr>
          <a:xfrm>
            <a:off x="-27568" y="299542"/>
            <a:ext cx="9144000" cy="400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200" b="1" dirty="0" smtClean="0">
                <a:solidFill>
                  <a:srgbClr val="0000FF"/>
                </a:solidFill>
                <a:latin typeface="Times New Roman" pitchFamily="18" charset="0"/>
                <a:ea typeface="標楷體" panose="03000509000000000000" pitchFamily="65" charset="-120"/>
                <a:cs typeface="Times New Roman" pitchFamily="18" charset="0"/>
              </a:rPr>
              <a:t>人力分析</a:t>
            </a:r>
            <a:endParaRPr lang="zh-TW" altLang="en-US" sz="3200" b="1" dirty="0">
              <a:solidFill>
                <a:srgbClr val="0000FF"/>
              </a:solidFill>
              <a:latin typeface="Times New Roman" pitchFamily="18" charset="0"/>
              <a:ea typeface="標楷體" panose="03000509000000000000" pitchFamily="65" charset="-120"/>
              <a:cs typeface="Times New Roman"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94321619"/>
              </p:ext>
            </p:extLst>
          </p:nvPr>
        </p:nvGraphicFramePr>
        <p:xfrm>
          <a:off x="323528" y="1412776"/>
          <a:ext cx="8424936" cy="4392486"/>
        </p:xfrm>
        <a:graphic>
          <a:graphicData uri="http://schemas.openxmlformats.org/drawingml/2006/table">
            <a:tbl>
              <a:tblPr/>
              <a:tblGrid>
                <a:gridCol w="960009"/>
                <a:gridCol w="1119439"/>
                <a:gridCol w="1098867"/>
                <a:gridCol w="850294"/>
                <a:gridCol w="3644606"/>
                <a:gridCol w="751721"/>
              </a:tblGrid>
              <a:tr h="732081">
                <a:tc>
                  <a:txBody>
                    <a:bodyPr/>
                    <a:lstStyle/>
                    <a:p>
                      <a:pPr algn="ctr">
                        <a:spcAft>
                          <a:spcPts val="0"/>
                        </a:spcAft>
                      </a:pPr>
                      <a:r>
                        <a:rPr lang="zh-TW" sz="2000" b="1" dirty="0">
                          <a:effectLst/>
                          <a:latin typeface="Times New Roman"/>
                          <a:ea typeface="標楷體"/>
                        </a:rPr>
                        <a:t>姓名</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b="1" dirty="0">
                          <a:effectLst/>
                          <a:latin typeface="Times New Roman"/>
                          <a:ea typeface="標楷體"/>
                        </a:rPr>
                        <a:t>機構職級</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b="1">
                          <a:effectLst/>
                          <a:latin typeface="Times New Roman"/>
                          <a:ea typeface="標楷體"/>
                        </a:rPr>
                        <a:t>計畫職務</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b="1" dirty="0">
                          <a:effectLst/>
                          <a:latin typeface="Times New Roman"/>
                          <a:ea typeface="標楷體"/>
                        </a:rPr>
                        <a:t>學 歷</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b="1">
                          <a:effectLst/>
                          <a:latin typeface="Times New Roman"/>
                          <a:ea typeface="標楷體"/>
                        </a:rPr>
                        <a:t>經</a:t>
                      </a:r>
                      <a:r>
                        <a:rPr lang="en-US" sz="2000" b="1">
                          <a:effectLst/>
                          <a:latin typeface="Times New Roman"/>
                          <a:ea typeface="標楷體"/>
                        </a:rPr>
                        <a:t>   </a:t>
                      </a:r>
                      <a:r>
                        <a:rPr lang="zh-TW" sz="2000" b="1">
                          <a:effectLst/>
                          <a:latin typeface="Times New Roman"/>
                          <a:ea typeface="標楷體"/>
                        </a:rPr>
                        <a:t>歷</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b="1">
                          <a:effectLst/>
                          <a:latin typeface="Times New Roman"/>
                          <a:ea typeface="標楷體"/>
                        </a:rPr>
                        <a:t>投入人月</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081">
                <a:tc>
                  <a:txBody>
                    <a:bodyPr/>
                    <a:lstStyle/>
                    <a:p>
                      <a:pPr algn="ctr">
                        <a:spcAft>
                          <a:spcPts val="0"/>
                        </a:spcAft>
                      </a:pPr>
                      <a:r>
                        <a:rPr lang="zh-TW" sz="2000">
                          <a:effectLst/>
                          <a:latin typeface="Times New Roman"/>
                          <a:ea typeface="標楷體"/>
                        </a:rPr>
                        <a:t>黃金川</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技術總監</a:t>
                      </a:r>
                    </a:p>
                    <a:p>
                      <a:pPr algn="ctr">
                        <a:spcAft>
                          <a:spcPts val="0"/>
                        </a:spcAft>
                      </a:pPr>
                      <a:r>
                        <a:rPr lang="zh-TW" sz="2000">
                          <a:effectLst/>
                          <a:latin typeface="Times New Roman"/>
                          <a:ea typeface="標楷體"/>
                        </a:rPr>
                        <a:t>正工程師</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計畫主持</a:t>
                      </a:r>
                    </a:p>
                    <a:p>
                      <a:pPr algn="ctr">
                        <a:spcAft>
                          <a:spcPts val="0"/>
                        </a:spcAft>
                      </a:pPr>
                      <a:r>
                        <a:rPr lang="zh-TW" sz="2000">
                          <a:effectLst/>
                          <a:latin typeface="Times New Roman"/>
                          <a:ea typeface="標楷體"/>
                        </a:rPr>
                        <a:t>系統整合</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博士</a:t>
                      </a:r>
                    </a:p>
                    <a:p>
                      <a:pPr algn="ctr">
                        <a:spcAft>
                          <a:spcPts val="0"/>
                        </a:spcAft>
                      </a:pPr>
                      <a:r>
                        <a:rPr lang="en-US" sz="2000">
                          <a:effectLst/>
                          <a:latin typeface="Times New Roman"/>
                          <a:ea typeface="標楷體"/>
                        </a:rPr>
                        <a:t>(</a:t>
                      </a:r>
                      <a:r>
                        <a:rPr lang="zh-TW" sz="2000">
                          <a:effectLst/>
                          <a:latin typeface="Times New Roman"/>
                          <a:ea typeface="標楷體"/>
                        </a:rPr>
                        <a:t>控制</a:t>
                      </a:r>
                      <a:r>
                        <a:rPr lang="en-US" sz="2000">
                          <a:effectLst/>
                          <a:latin typeface="Times New Roman"/>
                          <a:ea typeface="標楷體"/>
                        </a:rPr>
                        <a:t>)</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2000">
                          <a:effectLst/>
                          <a:latin typeface="Times New Roman"/>
                          <a:ea typeface="標楷體"/>
                        </a:rPr>
                        <a:t>鋼鐵集團</a:t>
                      </a:r>
                      <a:r>
                        <a:rPr lang="en-US" sz="2000">
                          <a:effectLst/>
                          <a:latin typeface="Times New Roman"/>
                          <a:ea typeface="標楷體"/>
                        </a:rPr>
                        <a:t>(8</a:t>
                      </a:r>
                      <a:r>
                        <a:rPr lang="zh-TW" sz="2000">
                          <a:effectLst/>
                          <a:latin typeface="Times New Roman"/>
                          <a:ea typeface="標楷體"/>
                        </a:rPr>
                        <a:t>年</a:t>
                      </a:r>
                      <a:r>
                        <a:rPr lang="en-US" sz="2000">
                          <a:effectLst/>
                          <a:latin typeface="Times New Roman"/>
                          <a:ea typeface="標楷體"/>
                        </a:rPr>
                        <a:t>)</a:t>
                      </a:r>
                      <a:r>
                        <a:rPr lang="zh-TW" sz="2000">
                          <a:effectLst/>
                          <a:latin typeface="Times New Roman"/>
                          <a:ea typeface="標楷體"/>
                        </a:rPr>
                        <a:t>設備處長</a:t>
                      </a:r>
                    </a:p>
                    <a:p>
                      <a:pPr algn="just">
                        <a:spcAft>
                          <a:spcPts val="0"/>
                        </a:spcAft>
                      </a:pPr>
                      <a:r>
                        <a:rPr lang="zh-TW" sz="2000">
                          <a:effectLst/>
                          <a:latin typeface="Times New Roman"/>
                          <a:ea typeface="標楷體"/>
                        </a:rPr>
                        <a:t>金屬中心</a:t>
                      </a:r>
                      <a:r>
                        <a:rPr lang="en-US" sz="2000">
                          <a:effectLst/>
                          <a:latin typeface="Times New Roman"/>
                          <a:ea typeface="標楷體"/>
                        </a:rPr>
                        <a:t>(20</a:t>
                      </a:r>
                      <a:r>
                        <a:rPr lang="zh-TW" sz="2000">
                          <a:effectLst/>
                          <a:latin typeface="Times New Roman"/>
                          <a:ea typeface="標楷體"/>
                        </a:rPr>
                        <a:t>年</a:t>
                      </a:r>
                      <a:r>
                        <a:rPr lang="en-US" sz="2000">
                          <a:effectLst/>
                          <a:latin typeface="Times New Roman"/>
                          <a:ea typeface="標楷體"/>
                        </a:rPr>
                        <a:t>)</a:t>
                      </a:r>
                      <a:r>
                        <a:rPr lang="zh-TW" sz="2000">
                          <a:effectLst/>
                          <a:latin typeface="Times New Roman"/>
                          <a:ea typeface="標楷體"/>
                        </a:rPr>
                        <a:t>技術總監</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4</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081">
                <a:tc>
                  <a:txBody>
                    <a:bodyPr/>
                    <a:lstStyle/>
                    <a:p>
                      <a:pPr algn="ctr">
                        <a:spcAft>
                          <a:spcPts val="0"/>
                        </a:spcAft>
                      </a:pPr>
                      <a:r>
                        <a:rPr lang="zh-TW" sz="2000">
                          <a:effectLst/>
                          <a:latin typeface="Times New Roman"/>
                          <a:ea typeface="標楷體"/>
                        </a:rPr>
                        <a:t>黃宏群</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工程師</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dirty="0">
                          <a:effectLst/>
                          <a:latin typeface="Times New Roman"/>
                          <a:ea typeface="標楷體"/>
                        </a:rPr>
                        <a:t>工程設計</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大學</a:t>
                      </a:r>
                    </a:p>
                    <a:p>
                      <a:pPr algn="ctr">
                        <a:spcAft>
                          <a:spcPts val="0"/>
                        </a:spcAft>
                      </a:pPr>
                      <a:r>
                        <a:rPr lang="en-US" sz="2000">
                          <a:effectLst/>
                          <a:latin typeface="Times New Roman"/>
                          <a:ea typeface="標楷體"/>
                        </a:rPr>
                        <a:t>(</a:t>
                      </a:r>
                      <a:r>
                        <a:rPr lang="zh-TW" sz="2000">
                          <a:effectLst/>
                          <a:latin typeface="Times New Roman"/>
                          <a:ea typeface="標楷體"/>
                        </a:rPr>
                        <a:t>機械</a:t>
                      </a:r>
                      <a:r>
                        <a:rPr lang="en-US" sz="2000">
                          <a:effectLst/>
                          <a:latin typeface="Times New Roman"/>
                          <a:ea typeface="標楷體"/>
                        </a:rPr>
                        <a:t>)</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2000">
                          <a:effectLst/>
                          <a:latin typeface="Times New Roman"/>
                          <a:ea typeface="標楷體"/>
                        </a:rPr>
                        <a:t>鋼鐵公司</a:t>
                      </a:r>
                      <a:r>
                        <a:rPr lang="en-US" sz="2000">
                          <a:effectLst/>
                          <a:latin typeface="Times New Roman"/>
                          <a:ea typeface="標楷體"/>
                        </a:rPr>
                        <a:t>(6</a:t>
                      </a:r>
                      <a:r>
                        <a:rPr lang="zh-TW" sz="2000">
                          <a:effectLst/>
                          <a:latin typeface="Times New Roman"/>
                          <a:ea typeface="標楷體"/>
                        </a:rPr>
                        <a:t>年</a:t>
                      </a:r>
                      <a:r>
                        <a:rPr lang="en-US" sz="2000">
                          <a:effectLst/>
                          <a:latin typeface="Times New Roman"/>
                          <a:ea typeface="標楷體"/>
                        </a:rPr>
                        <a:t>)</a:t>
                      </a:r>
                      <a:r>
                        <a:rPr lang="zh-TW" sz="2000">
                          <a:effectLst/>
                          <a:latin typeface="Times New Roman"/>
                          <a:ea typeface="標楷體"/>
                        </a:rPr>
                        <a:t>機械課長</a:t>
                      </a:r>
                    </a:p>
                    <a:p>
                      <a:pPr algn="just">
                        <a:spcAft>
                          <a:spcPts val="0"/>
                        </a:spcAft>
                      </a:pPr>
                      <a:r>
                        <a:rPr lang="zh-TW" sz="2000">
                          <a:effectLst/>
                          <a:latin typeface="Times New Roman"/>
                          <a:ea typeface="標楷體"/>
                        </a:rPr>
                        <a:t>金屬中心</a:t>
                      </a:r>
                      <a:r>
                        <a:rPr lang="en-US" sz="2000">
                          <a:effectLst/>
                          <a:latin typeface="Times New Roman"/>
                          <a:ea typeface="標楷體"/>
                        </a:rPr>
                        <a:t>(20</a:t>
                      </a:r>
                      <a:r>
                        <a:rPr lang="zh-TW" sz="2000">
                          <a:effectLst/>
                          <a:latin typeface="Times New Roman"/>
                          <a:ea typeface="標楷體"/>
                        </a:rPr>
                        <a:t>年</a:t>
                      </a:r>
                      <a:r>
                        <a:rPr lang="en-US" sz="2000">
                          <a:effectLst/>
                          <a:latin typeface="Times New Roman"/>
                          <a:ea typeface="標楷體"/>
                        </a:rPr>
                        <a:t>)</a:t>
                      </a:r>
                      <a:r>
                        <a:rPr lang="zh-TW" sz="2000">
                          <a:effectLst/>
                          <a:latin typeface="Times New Roman"/>
                          <a:ea typeface="標楷體"/>
                        </a:rPr>
                        <a:t>工程師</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4</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081">
                <a:tc>
                  <a:txBody>
                    <a:bodyPr/>
                    <a:lstStyle/>
                    <a:p>
                      <a:pPr algn="ctr">
                        <a:spcAft>
                          <a:spcPts val="0"/>
                        </a:spcAft>
                      </a:pPr>
                      <a:r>
                        <a:rPr lang="zh-TW" sz="2000">
                          <a:effectLst/>
                          <a:latin typeface="Times New Roman"/>
                          <a:ea typeface="標楷體"/>
                        </a:rPr>
                        <a:t>鍾登輝</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副工程師</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工程分析</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碩士</a:t>
                      </a:r>
                    </a:p>
                    <a:p>
                      <a:pPr algn="ctr">
                        <a:spcAft>
                          <a:spcPts val="0"/>
                        </a:spcAft>
                      </a:pPr>
                      <a:r>
                        <a:rPr lang="en-US" sz="2000">
                          <a:effectLst/>
                          <a:latin typeface="Times New Roman"/>
                          <a:ea typeface="標楷體"/>
                        </a:rPr>
                        <a:t>(</a:t>
                      </a:r>
                      <a:r>
                        <a:rPr lang="zh-TW" sz="2000">
                          <a:effectLst/>
                          <a:latin typeface="Times New Roman"/>
                          <a:ea typeface="標楷體"/>
                        </a:rPr>
                        <a:t>自控</a:t>
                      </a:r>
                      <a:r>
                        <a:rPr lang="en-US" sz="2000">
                          <a:effectLst/>
                          <a:latin typeface="Times New Roman"/>
                          <a:ea typeface="標楷體"/>
                        </a:rPr>
                        <a:t>)</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2000">
                          <a:effectLst/>
                          <a:latin typeface="Times New Roman"/>
                          <a:ea typeface="標楷體"/>
                        </a:rPr>
                        <a:t>汽車公司</a:t>
                      </a:r>
                      <a:r>
                        <a:rPr lang="en-US" sz="2000">
                          <a:effectLst/>
                          <a:latin typeface="Times New Roman"/>
                          <a:ea typeface="標楷體"/>
                        </a:rPr>
                        <a:t>(6</a:t>
                      </a:r>
                      <a:r>
                        <a:rPr lang="zh-TW" sz="2000">
                          <a:effectLst/>
                          <a:latin typeface="Times New Roman"/>
                          <a:ea typeface="標楷體"/>
                        </a:rPr>
                        <a:t>年</a:t>
                      </a:r>
                      <a:r>
                        <a:rPr lang="en-US" sz="2000">
                          <a:effectLst/>
                          <a:latin typeface="Times New Roman"/>
                          <a:ea typeface="標楷體"/>
                        </a:rPr>
                        <a:t>)</a:t>
                      </a:r>
                      <a:r>
                        <a:rPr lang="zh-TW" sz="2000">
                          <a:effectLst/>
                          <a:latin typeface="Times New Roman"/>
                          <a:ea typeface="標楷體"/>
                        </a:rPr>
                        <a:t>工程師</a:t>
                      </a:r>
                    </a:p>
                    <a:p>
                      <a:pPr algn="just">
                        <a:spcAft>
                          <a:spcPts val="0"/>
                        </a:spcAft>
                      </a:pPr>
                      <a:r>
                        <a:rPr lang="zh-TW" sz="2000">
                          <a:effectLst/>
                          <a:latin typeface="Times New Roman"/>
                          <a:ea typeface="標楷體"/>
                        </a:rPr>
                        <a:t>金屬中心</a:t>
                      </a:r>
                      <a:r>
                        <a:rPr lang="en-US" sz="2000">
                          <a:effectLst/>
                          <a:latin typeface="Times New Roman"/>
                          <a:ea typeface="標楷體"/>
                        </a:rPr>
                        <a:t>(1</a:t>
                      </a:r>
                      <a:r>
                        <a:rPr lang="zh-TW" sz="2000">
                          <a:effectLst/>
                          <a:latin typeface="Times New Roman"/>
                          <a:ea typeface="標楷體"/>
                        </a:rPr>
                        <a:t>年</a:t>
                      </a:r>
                      <a:r>
                        <a:rPr lang="en-US" sz="2000">
                          <a:effectLst/>
                          <a:latin typeface="Times New Roman"/>
                          <a:ea typeface="標楷體"/>
                        </a:rPr>
                        <a:t>)</a:t>
                      </a:r>
                      <a:r>
                        <a:rPr lang="zh-TW" sz="2000">
                          <a:effectLst/>
                          <a:latin typeface="Times New Roman"/>
                          <a:ea typeface="標楷體"/>
                        </a:rPr>
                        <a:t>工程師</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4</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081">
                <a:tc>
                  <a:txBody>
                    <a:bodyPr/>
                    <a:lstStyle/>
                    <a:p>
                      <a:pPr algn="ctr">
                        <a:spcAft>
                          <a:spcPts val="0"/>
                        </a:spcAft>
                      </a:pPr>
                      <a:r>
                        <a:rPr lang="zh-TW" sz="2000">
                          <a:effectLst/>
                          <a:latin typeface="Times New Roman"/>
                          <a:ea typeface="標楷體"/>
                        </a:rPr>
                        <a:t>鄭伊芬</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副組長</a:t>
                      </a:r>
                    </a:p>
                    <a:p>
                      <a:pPr algn="ctr">
                        <a:spcAft>
                          <a:spcPts val="0"/>
                        </a:spcAft>
                      </a:pPr>
                      <a:r>
                        <a:rPr lang="zh-TW" sz="2000">
                          <a:effectLst/>
                          <a:latin typeface="Times New Roman"/>
                          <a:ea typeface="標楷體"/>
                        </a:rPr>
                        <a:t>副管理師</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應用分析</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碩士</a:t>
                      </a:r>
                    </a:p>
                    <a:p>
                      <a:pPr algn="ctr">
                        <a:spcAft>
                          <a:spcPts val="0"/>
                        </a:spcAft>
                      </a:pPr>
                      <a:r>
                        <a:rPr lang="en-US" sz="2000">
                          <a:effectLst/>
                          <a:latin typeface="Times New Roman"/>
                          <a:ea typeface="標楷體"/>
                        </a:rPr>
                        <a:t>(</a:t>
                      </a:r>
                      <a:r>
                        <a:rPr lang="zh-TW" sz="2000">
                          <a:effectLst/>
                          <a:latin typeface="Times New Roman"/>
                          <a:ea typeface="標楷體"/>
                        </a:rPr>
                        <a:t>管理</a:t>
                      </a:r>
                      <a:r>
                        <a:rPr lang="en-US" sz="2000">
                          <a:effectLst/>
                          <a:latin typeface="Times New Roman"/>
                          <a:ea typeface="標楷體"/>
                        </a:rPr>
                        <a:t>)</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2000">
                          <a:effectLst/>
                          <a:latin typeface="Times New Roman"/>
                          <a:ea typeface="標楷體"/>
                        </a:rPr>
                        <a:t>金屬中心</a:t>
                      </a:r>
                      <a:r>
                        <a:rPr lang="en-US" sz="2000">
                          <a:effectLst/>
                          <a:latin typeface="Times New Roman"/>
                          <a:ea typeface="標楷體"/>
                        </a:rPr>
                        <a:t>(12</a:t>
                      </a:r>
                      <a:r>
                        <a:rPr lang="zh-TW" sz="2000">
                          <a:effectLst/>
                          <a:latin typeface="Times New Roman"/>
                          <a:ea typeface="標楷體"/>
                        </a:rPr>
                        <a:t>年</a:t>
                      </a:r>
                      <a:r>
                        <a:rPr lang="en-US" sz="2000">
                          <a:effectLst/>
                          <a:latin typeface="Times New Roman"/>
                          <a:ea typeface="標楷體"/>
                        </a:rPr>
                        <a:t>)</a:t>
                      </a:r>
                      <a:r>
                        <a:rPr lang="zh-TW" sz="2000">
                          <a:effectLst/>
                          <a:latin typeface="Times New Roman"/>
                          <a:ea typeface="標楷體"/>
                        </a:rPr>
                        <a:t>管理師</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6</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081">
                <a:tc>
                  <a:txBody>
                    <a:bodyPr/>
                    <a:lstStyle/>
                    <a:p>
                      <a:pPr algn="ctr">
                        <a:spcAft>
                          <a:spcPts val="0"/>
                        </a:spcAft>
                      </a:pPr>
                      <a:r>
                        <a:rPr lang="zh-TW" sz="2000">
                          <a:effectLst/>
                          <a:latin typeface="Times New Roman"/>
                          <a:ea typeface="標楷體"/>
                        </a:rPr>
                        <a:t>鐘子惠</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副工程師</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製程分析</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碩士</a:t>
                      </a:r>
                    </a:p>
                    <a:p>
                      <a:pPr algn="ctr">
                        <a:spcAft>
                          <a:spcPts val="0"/>
                        </a:spcAft>
                      </a:pPr>
                      <a:r>
                        <a:rPr lang="en-US" sz="2000">
                          <a:effectLst/>
                          <a:latin typeface="Times New Roman"/>
                          <a:ea typeface="標楷體"/>
                        </a:rPr>
                        <a:t>(</a:t>
                      </a:r>
                      <a:r>
                        <a:rPr lang="zh-TW" sz="2000">
                          <a:effectLst/>
                          <a:latin typeface="Times New Roman"/>
                          <a:ea typeface="標楷體"/>
                        </a:rPr>
                        <a:t>化工</a:t>
                      </a:r>
                      <a:r>
                        <a:rPr lang="en-US" sz="2000">
                          <a:effectLst/>
                          <a:latin typeface="Times New Roman"/>
                          <a:ea typeface="標楷體"/>
                        </a:rPr>
                        <a:t>)</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TW" sz="2000">
                          <a:effectLst/>
                          <a:latin typeface="Times New Roman"/>
                          <a:ea typeface="標楷體"/>
                        </a:rPr>
                        <a:t>塑膠中心</a:t>
                      </a:r>
                      <a:r>
                        <a:rPr lang="en-US" sz="2000">
                          <a:effectLst/>
                          <a:latin typeface="Times New Roman"/>
                          <a:ea typeface="標楷體"/>
                        </a:rPr>
                        <a:t>(6</a:t>
                      </a:r>
                      <a:r>
                        <a:rPr lang="zh-TW" sz="2000">
                          <a:effectLst/>
                          <a:latin typeface="Times New Roman"/>
                          <a:ea typeface="標楷體"/>
                        </a:rPr>
                        <a:t>年</a:t>
                      </a:r>
                      <a:r>
                        <a:rPr lang="en-US" sz="2000">
                          <a:effectLst/>
                          <a:latin typeface="Times New Roman"/>
                          <a:ea typeface="標楷體"/>
                        </a:rPr>
                        <a:t>)</a:t>
                      </a:r>
                      <a:r>
                        <a:rPr lang="zh-TW" sz="2000">
                          <a:effectLst/>
                          <a:latin typeface="Times New Roman"/>
                          <a:ea typeface="標楷體"/>
                        </a:rPr>
                        <a:t>工程師</a:t>
                      </a:r>
                    </a:p>
                    <a:p>
                      <a:pPr algn="just">
                        <a:spcAft>
                          <a:spcPts val="0"/>
                        </a:spcAft>
                      </a:pPr>
                      <a:r>
                        <a:rPr lang="zh-TW" sz="2000">
                          <a:effectLst/>
                          <a:latin typeface="Times New Roman"/>
                          <a:ea typeface="標楷體"/>
                        </a:rPr>
                        <a:t>金屬中心</a:t>
                      </a:r>
                      <a:r>
                        <a:rPr lang="en-US" sz="2000">
                          <a:effectLst/>
                          <a:latin typeface="Times New Roman"/>
                          <a:ea typeface="標楷體"/>
                        </a:rPr>
                        <a:t>(5</a:t>
                      </a:r>
                      <a:r>
                        <a:rPr lang="zh-TW" sz="2000">
                          <a:effectLst/>
                          <a:latin typeface="Times New Roman"/>
                          <a:ea typeface="標楷體"/>
                        </a:rPr>
                        <a:t>年</a:t>
                      </a:r>
                      <a:r>
                        <a:rPr lang="en-US" sz="2000">
                          <a:effectLst/>
                          <a:latin typeface="Times New Roman"/>
                          <a:ea typeface="標楷體"/>
                        </a:rPr>
                        <a:t>)</a:t>
                      </a:r>
                      <a:r>
                        <a:rPr lang="zh-TW" sz="2000">
                          <a:effectLst/>
                          <a:latin typeface="Times New Roman"/>
                          <a:ea typeface="標楷體"/>
                        </a:rPr>
                        <a:t>工程師</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effectLst/>
                          <a:latin typeface="Times New Roman"/>
                          <a:ea typeface="標楷體"/>
                        </a:rPr>
                        <a:t>4</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323528" y="908080"/>
            <a:ext cx="3454792" cy="400110"/>
          </a:xfrm>
          <a:prstGeom prst="rect">
            <a:avLst/>
          </a:prstGeom>
        </p:spPr>
        <p:txBody>
          <a:bodyPr wrap="none">
            <a:spAutoFit/>
          </a:bodyPr>
          <a:lstStyle/>
          <a:p>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人員職務工作與學經歷分析</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409529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0FA4CCC-F676-4ABF-BE81-7C29EE6A166F}" type="slidenum">
              <a:rPr lang="zh-TW" altLang="en-US" smtClean="0"/>
              <a:t>84</a:t>
            </a:fld>
            <a:endParaRPr lang="zh-TW" altLang="en-US"/>
          </a:p>
        </p:txBody>
      </p:sp>
      <p:sp>
        <p:nvSpPr>
          <p:cNvPr id="6" name="矩形 5"/>
          <p:cNvSpPr/>
          <p:nvPr/>
        </p:nvSpPr>
        <p:spPr>
          <a:xfrm>
            <a:off x="323528" y="908080"/>
            <a:ext cx="5057795" cy="400110"/>
          </a:xfrm>
          <a:prstGeom prst="rect">
            <a:avLst/>
          </a:prstGeom>
        </p:spPr>
        <p:txBody>
          <a:bodyPr wrap="none">
            <a:spAutoFit/>
          </a:bodyPr>
          <a:lstStyle/>
          <a:p>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計畫工作與人力</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分析</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計畫工作與人力分析</a:t>
            </a:r>
          </a:p>
        </p:txBody>
      </p:sp>
      <p:graphicFrame>
        <p:nvGraphicFramePr>
          <p:cNvPr id="9" name="表格 8"/>
          <p:cNvGraphicFramePr>
            <a:graphicFrameLocks noGrp="1"/>
          </p:cNvGraphicFramePr>
          <p:nvPr>
            <p:extLst>
              <p:ext uri="{D42A27DB-BD31-4B8C-83A1-F6EECF244321}">
                <p14:modId xmlns:p14="http://schemas.microsoft.com/office/powerpoint/2010/main" val="3399723580"/>
              </p:ext>
            </p:extLst>
          </p:nvPr>
        </p:nvGraphicFramePr>
        <p:xfrm>
          <a:off x="467544" y="1484784"/>
          <a:ext cx="8568951" cy="4824537"/>
        </p:xfrm>
        <a:graphic>
          <a:graphicData uri="http://schemas.openxmlformats.org/drawingml/2006/table">
            <a:tbl>
              <a:tblPr/>
              <a:tblGrid>
                <a:gridCol w="977015"/>
                <a:gridCol w="1185504"/>
                <a:gridCol w="1465524"/>
                <a:gridCol w="1731586"/>
                <a:gridCol w="1730714"/>
                <a:gridCol w="1478608"/>
              </a:tblGrid>
              <a:tr h="986837">
                <a:tc>
                  <a:txBody>
                    <a:bodyPr/>
                    <a:lstStyle/>
                    <a:p>
                      <a:pPr algn="ctr">
                        <a:spcAft>
                          <a:spcPts val="0"/>
                        </a:spcAft>
                      </a:pPr>
                      <a:r>
                        <a:rPr lang="zh-TW" sz="2000" b="1" dirty="0">
                          <a:effectLst/>
                          <a:latin typeface="Times New Roman"/>
                          <a:ea typeface="標楷體"/>
                        </a:rPr>
                        <a:t>姓名</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b="1">
                          <a:effectLst/>
                          <a:latin typeface="Times New Roman"/>
                          <a:ea typeface="標楷體"/>
                        </a:rPr>
                        <a:t>職稱</a:t>
                      </a:r>
                      <a:endParaRPr lang="zh-TW" sz="200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TW" sz="2000" b="1" dirty="0" smtClean="0">
                          <a:effectLst/>
                          <a:latin typeface="Times New Roman"/>
                          <a:ea typeface="標楷體"/>
                        </a:rPr>
                        <a:t>(1).</a:t>
                      </a:r>
                      <a:r>
                        <a:rPr lang="zh-TW" altLang="en-US" sz="2000" b="1" dirty="0" smtClean="0">
                          <a:effectLst/>
                          <a:latin typeface="Times New Roman"/>
                          <a:ea typeface="標楷體"/>
                        </a:rPr>
                        <a:t>溫室構造材料技術資料庫建立</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TW" sz="2000" b="1" dirty="0" smtClean="0">
                          <a:effectLst/>
                          <a:latin typeface="Times New Roman"/>
                          <a:ea typeface="標楷體"/>
                        </a:rPr>
                        <a:t>(2).</a:t>
                      </a:r>
                      <a:r>
                        <a:rPr lang="zh-TW" altLang="en-US" sz="2000" b="1" dirty="0" smtClean="0">
                          <a:effectLst/>
                          <a:latin typeface="Times New Roman"/>
                          <a:ea typeface="標楷體"/>
                        </a:rPr>
                        <a:t>溫室構造分析技術資料庫建立</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TW" sz="2000" b="1" dirty="0" smtClean="0">
                          <a:effectLst/>
                          <a:latin typeface="Times New Roman"/>
                          <a:ea typeface="標楷體"/>
                        </a:rPr>
                        <a:t>(3).</a:t>
                      </a:r>
                      <a:r>
                        <a:rPr lang="zh-TW" altLang="en-US" sz="2000" b="1" dirty="0" smtClean="0">
                          <a:effectLst/>
                          <a:latin typeface="Times New Roman"/>
                          <a:ea typeface="標楷體"/>
                        </a:rPr>
                        <a:t>溫室構造設計技術資料庫建立</a:t>
                      </a:r>
                      <a:r>
                        <a:rPr lang="en-US" sz="2000" b="1" dirty="0">
                          <a:effectLst/>
                          <a:latin typeface="Times New Roman"/>
                          <a:ea typeface="標楷體"/>
                        </a:rPr>
                        <a:t> </a:t>
                      </a:r>
                      <a:endParaRPr lang="zh-TW" sz="2000" dirty="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TW" sz="2000" b="1" dirty="0" smtClean="0">
                          <a:effectLst/>
                          <a:latin typeface="Times New Roman"/>
                          <a:ea typeface="標楷體"/>
                        </a:rPr>
                        <a:t>(4).</a:t>
                      </a:r>
                      <a:r>
                        <a:rPr lang="zh-TW" altLang="en-US" sz="2000" b="1" dirty="0" smtClean="0">
                          <a:effectLst/>
                          <a:latin typeface="Times New Roman"/>
                          <a:ea typeface="標楷體"/>
                        </a:rPr>
                        <a:t>溫室構造設計專家系統規劃設計</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7540">
                <a:tc>
                  <a:txBody>
                    <a:bodyPr/>
                    <a:lstStyle/>
                    <a:p>
                      <a:pPr algn="ctr">
                        <a:spcAft>
                          <a:spcPts val="0"/>
                        </a:spcAft>
                      </a:pPr>
                      <a:r>
                        <a:rPr lang="zh-TW" sz="2000">
                          <a:effectLst/>
                          <a:latin typeface="Times New Roman"/>
                          <a:ea typeface="標楷體"/>
                        </a:rPr>
                        <a:t>黃金川</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技術總監</a:t>
                      </a:r>
                    </a:p>
                    <a:p>
                      <a:pPr algn="ctr">
                        <a:spcAft>
                          <a:spcPts val="0"/>
                        </a:spcAft>
                      </a:pPr>
                      <a:r>
                        <a:rPr lang="zh-TW" sz="2000">
                          <a:effectLst/>
                          <a:latin typeface="Times New Roman"/>
                          <a:ea typeface="標楷體"/>
                        </a:rPr>
                        <a:t>正工程師</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7540">
                <a:tc>
                  <a:txBody>
                    <a:bodyPr/>
                    <a:lstStyle/>
                    <a:p>
                      <a:pPr algn="ctr">
                        <a:spcAft>
                          <a:spcPts val="0"/>
                        </a:spcAft>
                      </a:pPr>
                      <a:r>
                        <a:rPr lang="zh-TW" sz="2000">
                          <a:effectLst/>
                          <a:latin typeface="Times New Roman"/>
                          <a:ea typeface="標楷體"/>
                        </a:rPr>
                        <a:t>黃宏群</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工程師</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effectLst/>
                          <a:latin typeface="Times New Roman"/>
                          <a:ea typeface="標楷體"/>
                        </a:rPr>
                        <a:t>1</a:t>
                      </a:r>
                      <a:r>
                        <a:rPr lang="zh-TW" sz="2000" dirty="0">
                          <a:effectLst/>
                          <a:latin typeface="Times New Roman"/>
                          <a:ea typeface="標楷體"/>
                        </a:rPr>
                        <a:t>人月</a:t>
                      </a:r>
                    </a:p>
                    <a:p>
                      <a:pPr algn="ctr">
                        <a:spcAft>
                          <a:spcPts val="0"/>
                        </a:spcAft>
                      </a:pPr>
                      <a:r>
                        <a:rPr lang="en-US" sz="2000" dirty="0">
                          <a:effectLst/>
                          <a:latin typeface="Times New Roman"/>
                          <a:ea typeface="標楷體"/>
                        </a:rPr>
                        <a:t>(176</a:t>
                      </a:r>
                      <a:r>
                        <a:rPr lang="zh-TW" sz="2000" dirty="0">
                          <a:effectLst/>
                          <a:latin typeface="Times New Roman"/>
                          <a:ea typeface="標楷體"/>
                        </a:rPr>
                        <a:t>工時</a:t>
                      </a:r>
                      <a:r>
                        <a:rPr lang="en-US" sz="2000" dirty="0">
                          <a:effectLst/>
                          <a:latin typeface="Times New Roman"/>
                          <a:ea typeface="標楷體"/>
                        </a:rPr>
                        <a:t>)</a:t>
                      </a:r>
                      <a:endParaRPr lang="zh-TW" sz="2000" dirty="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7540">
                <a:tc>
                  <a:txBody>
                    <a:bodyPr/>
                    <a:lstStyle/>
                    <a:p>
                      <a:pPr algn="ctr">
                        <a:spcAft>
                          <a:spcPts val="0"/>
                        </a:spcAft>
                      </a:pPr>
                      <a:r>
                        <a:rPr lang="zh-TW" sz="2000">
                          <a:effectLst/>
                          <a:latin typeface="Times New Roman"/>
                          <a:ea typeface="標楷體"/>
                        </a:rPr>
                        <a:t>鍾登輝</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副工程師</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7540">
                <a:tc>
                  <a:txBody>
                    <a:bodyPr/>
                    <a:lstStyle/>
                    <a:p>
                      <a:pPr algn="ctr">
                        <a:spcAft>
                          <a:spcPts val="0"/>
                        </a:spcAft>
                      </a:pPr>
                      <a:r>
                        <a:rPr lang="zh-TW" sz="2000">
                          <a:effectLst/>
                          <a:latin typeface="Times New Roman"/>
                          <a:ea typeface="標楷體"/>
                        </a:rPr>
                        <a:t>鄭伊芬</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副管理師</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1.5</a:t>
                      </a:r>
                      <a:r>
                        <a:rPr lang="zh-TW" sz="2000">
                          <a:effectLst/>
                          <a:latin typeface="Times New Roman"/>
                          <a:ea typeface="標楷體"/>
                        </a:rPr>
                        <a:t>人月</a:t>
                      </a:r>
                    </a:p>
                    <a:p>
                      <a:pPr algn="ctr">
                        <a:spcAft>
                          <a:spcPts val="0"/>
                        </a:spcAft>
                      </a:pPr>
                      <a:r>
                        <a:rPr lang="en-US" sz="2000">
                          <a:effectLst/>
                          <a:latin typeface="Times New Roman"/>
                          <a:ea typeface="標楷體"/>
                        </a:rPr>
                        <a:t>(264</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1.5</a:t>
                      </a:r>
                      <a:r>
                        <a:rPr lang="zh-TW" sz="2000">
                          <a:effectLst/>
                          <a:latin typeface="Times New Roman"/>
                          <a:ea typeface="標楷體"/>
                        </a:rPr>
                        <a:t>人月</a:t>
                      </a:r>
                    </a:p>
                    <a:p>
                      <a:pPr algn="ctr">
                        <a:spcAft>
                          <a:spcPts val="0"/>
                        </a:spcAft>
                      </a:pPr>
                      <a:r>
                        <a:rPr lang="en-US" sz="2000">
                          <a:effectLst/>
                          <a:latin typeface="Times New Roman"/>
                          <a:ea typeface="標楷體"/>
                        </a:rPr>
                        <a:t>(264</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1.5</a:t>
                      </a:r>
                      <a:r>
                        <a:rPr lang="zh-TW" sz="2000">
                          <a:effectLst/>
                          <a:latin typeface="Times New Roman"/>
                          <a:ea typeface="標楷體"/>
                        </a:rPr>
                        <a:t>人月</a:t>
                      </a:r>
                    </a:p>
                    <a:p>
                      <a:pPr algn="ctr">
                        <a:spcAft>
                          <a:spcPts val="0"/>
                        </a:spcAft>
                      </a:pPr>
                      <a:r>
                        <a:rPr lang="en-US" sz="2000">
                          <a:effectLst/>
                          <a:latin typeface="Times New Roman"/>
                          <a:ea typeface="標楷體"/>
                        </a:rPr>
                        <a:t>(264</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1.5</a:t>
                      </a:r>
                      <a:r>
                        <a:rPr lang="zh-TW" sz="2000">
                          <a:effectLst/>
                          <a:latin typeface="Times New Roman"/>
                          <a:ea typeface="標楷體"/>
                        </a:rPr>
                        <a:t>人月</a:t>
                      </a:r>
                    </a:p>
                    <a:p>
                      <a:pPr algn="ctr">
                        <a:spcAft>
                          <a:spcPts val="0"/>
                        </a:spcAft>
                      </a:pPr>
                      <a:r>
                        <a:rPr lang="en-US" sz="2000">
                          <a:effectLst/>
                          <a:latin typeface="Times New Roman"/>
                          <a:ea typeface="標楷體"/>
                        </a:rPr>
                        <a:t>(264</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7540">
                <a:tc>
                  <a:txBody>
                    <a:bodyPr/>
                    <a:lstStyle/>
                    <a:p>
                      <a:pPr algn="ctr">
                        <a:spcAft>
                          <a:spcPts val="0"/>
                        </a:spcAft>
                      </a:pPr>
                      <a:r>
                        <a:rPr lang="zh-TW" sz="2000">
                          <a:effectLst/>
                          <a:latin typeface="Times New Roman"/>
                          <a:ea typeface="標楷體"/>
                        </a:rPr>
                        <a:t>鐘子惠</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2000">
                          <a:effectLst/>
                          <a:latin typeface="Times New Roman"/>
                          <a:ea typeface="標楷體"/>
                        </a:rPr>
                        <a:t>副工程師</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a:effectLst/>
                          <a:latin typeface="Times New Roman"/>
                          <a:ea typeface="標楷體"/>
                        </a:rPr>
                        <a:t>1</a:t>
                      </a:r>
                      <a:r>
                        <a:rPr lang="zh-TW" sz="2000">
                          <a:effectLst/>
                          <a:latin typeface="Times New Roman"/>
                          <a:ea typeface="標楷體"/>
                        </a:rPr>
                        <a:t>人月</a:t>
                      </a:r>
                    </a:p>
                    <a:p>
                      <a:pPr algn="ctr">
                        <a:spcAft>
                          <a:spcPts val="0"/>
                        </a:spcAft>
                      </a:pPr>
                      <a:r>
                        <a:rPr lang="en-US" sz="2000">
                          <a:effectLst/>
                          <a:latin typeface="Times New Roman"/>
                          <a:ea typeface="標楷體"/>
                        </a:rPr>
                        <a:t>(176</a:t>
                      </a:r>
                      <a:r>
                        <a:rPr lang="zh-TW" sz="2000">
                          <a:effectLst/>
                          <a:latin typeface="Times New Roman"/>
                          <a:ea typeface="標楷體"/>
                        </a:rPr>
                        <a:t>工時</a:t>
                      </a:r>
                      <a:r>
                        <a:rPr lang="en-US" sz="2000">
                          <a:effectLst/>
                          <a:latin typeface="Times New Roman"/>
                          <a:ea typeface="標楷體"/>
                        </a:rPr>
                        <a:t>)</a:t>
                      </a:r>
                      <a:endParaRPr lang="zh-TW" sz="200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dirty="0">
                          <a:effectLst/>
                          <a:latin typeface="Times New Roman"/>
                          <a:ea typeface="標楷體"/>
                        </a:rPr>
                        <a:t>1</a:t>
                      </a:r>
                      <a:r>
                        <a:rPr lang="zh-TW" sz="2000" dirty="0">
                          <a:effectLst/>
                          <a:latin typeface="Times New Roman"/>
                          <a:ea typeface="標楷體"/>
                        </a:rPr>
                        <a:t>人月</a:t>
                      </a:r>
                    </a:p>
                    <a:p>
                      <a:pPr algn="ctr">
                        <a:spcAft>
                          <a:spcPts val="0"/>
                        </a:spcAft>
                      </a:pPr>
                      <a:r>
                        <a:rPr lang="en-US" sz="2000" dirty="0">
                          <a:effectLst/>
                          <a:latin typeface="Times New Roman"/>
                          <a:ea typeface="標楷體"/>
                        </a:rPr>
                        <a:t>(176</a:t>
                      </a:r>
                      <a:r>
                        <a:rPr lang="zh-TW" sz="2000" dirty="0">
                          <a:effectLst/>
                          <a:latin typeface="Times New Roman"/>
                          <a:ea typeface="標楷體"/>
                        </a:rPr>
                        <a:t>工時</a:t>
                      </a:r>
                      <a:r>
                        <a:rPr lang="en-US" sz="2000" dirty="0">
                          <a:effectLst/>
                          <a:latin typeface="Times New Roman"/>
                          <a:ea typeface="標楷體"/>
                        </a:rPr>
                        <a:t>)</a:t>
                      </a:r>
                      <a:endParaRPr lang="zh-TW" sz="2000" dirty="0">
                        <a:effectLst/>
                        <a:latin typeface="Times New Roman"/>
                        <a:ea typeface="標楷體"/>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52458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0FA4CCC-F676-4ABF-BE81-7C29EE6A166F}" type="slidenum">
              <a:rPr lang="zh-TW" altLang="en-US" smtClean="0"/>
              <a:t>85</a:t>
            </a:fld>
            <a:endParaRPr lang="zh-TW" altLang="en-US"/>
          </a:p>
        </p:txBody>
      </p:sp>
      <p:sp>
        <p:nvSpPr>
          <p:cNvPr id="8" name="標題 1"/>
          <p:cNvSpPr txBox="1">
            <a:spLocks/>
          </p:cNvSpPr>
          <p:nvPr/>
        </p:nvSpPr>
        <p:spPr>
          <a:xfrm>
            <a:off x="-27568" y="299542"/>
            <a:ext cx="9144000" cy="400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200" b="1" dirty="0">
                <a:solidFill>
                  <a:srgbClr val="0000FF"/>
                </a:solidFill>
                <a:latin typeface="Times New Roman" pitchFamily="18" charset="0"/>
                <a:ea typeface="標楷體" panose="03000509000000000000" pitchFamily="65" charset="-120"/>
                <a:cs typeface="Times New Roman" pitchFamily="18" charset="0"/>
              </a:rPr>
              <a:t>成本</a:t>
            </a:r>
            <a:r>
              <a:rPr lang="zh-TW" altLang="en-US" sz="3200" b="1" dirty="0" smtClean="0">
                <a:solidFill>
                  <a:srgbClr val="0000FF"/>
                </a:solidFill>
                <a:latin typeface="Times New Roman" pitchFamily="18" charset="0"/>
                <a:ea typeface="標楷體" panose="03000509000000000000" pitchFamily="65" charset="-120"/>
                <a:cs typeface="Times New Roman" pitchFamily="18" charset="0"/>
              </a:rPr>
              <a:t>分析</a:t>
            </a:r>
            <a:endParaRPr lang="zh-TW" altLang="en-US" sz="3200" b="1" dirty="0">
              <a:solidFill>
                <a:srgbClr val="0000FF"/>
              </a:solidFill>
              <a:latin typeface="Times New Roman" pitchFamily="18" charset="0"/>
              <a:ea typeface="標楷體" panose="03000509000000000000" pitchFamily="65" charset="-120"/>
              <a:cs typeface="Times New Roman"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518835243"/>
              </p:ext>
            </p:extLst>
          </p:nvPr>
        </p:nvGraphicFramePr>
        <p:xfrm>
          <a:off x="467544" y="908720"/>
          <a:ext cx="8352928" cy="4879605"/>
        </p:xfrm>
        <a:graphic>
          <a:graphicData uri="http://schemas.openxmlformats.org/drawingml/2006/table">
            <a:tbl>
              <a:tblPr/>
              <a:tblGrid>
                <a:gridCol w="2475840"/>
                <a:gridCol w="4508936"/>
                <a:gridCol w="1368152"/>
              </a:tblGrid>
              <a:tr h="732081">
                <a:tc>
                  <a:txBody>
                    <a:bodyPr/>
                    <a:lstStyle/>
                    <a:p>
                      <a:pPr algn="ctr">
                        <a:spcAft>
                          <a:spcPts val="0"/>
                        </a:spcAft>
                      </a:pPr>
                      <a:r>
                        <a:rPr lang="zh-TW" altLang="en-US" sz="2000" dirty="0" smtClean="0">
                          <a:effectLst/>
                          <a:latin typeface="Times New Roman"/>
                          <a:ea typeface="標楷體"/>
                        </a:rPr>
                        <a:t>計畫指標</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altLang="en-US" sz="2000" dirty="0" smtClean="0">
                          <a:effectLst/>
                          <a:latin typeface="Times New Roman"/>
                          <a:ea typeface="標楷體"/>
                        </a:rPr>
                        <a:t>計畫工作項</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altLang="en-US" sz="2000" dirty="0" smtClean="0">
                          <a:effectLst/>
                          <a:latin typeface="Times New Roman"/>
                          <a:ea typeface="標楷體"/>
                        </a:rPr>
                        <a:t>經費</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081">
                <a:tc>
                  <a:txBody>
                    <a:bodyPr/>
                    <a:lstStyle/>
                    <a:p>
                      <a:pPr algn="l">
                        <a:lnSpc>
                          <a:spcPts val="3000"/>
                        </a:lnSpc>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溫室材料庫資料庫</a:t>
                      </a:r>
                      <a:endParaRPr lang="zh-TW" altLang="zh-TW" sz="2000" dirty="0">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溫室構造材料技術資料庫</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式</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517,320</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元</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081">
                <a:tc>
                  <a:txBody>
                    <a:bodyPr/>
                    <a:lstStyle/>
                    <a:p>
                      <a:pPr algn="l">
                        <a:spcAft>
                          <a:spcPts val="0"/>
                        </a:spcAft>
                      </a:pPr>
                      <a:r>
                        <a:rPr lang="en-US" altLang="zh-TW" sz="2000" dirty="0" smtClean="0">
                          <a:effectLst/>
                          <a:latin typeface="Times New Roman"/>
                          <a:ea typeface="標楷體"/>
                        </a:rPr>
                        <a:t>2.</a:t>
                      </a:r>
                      <a:r>
                        <a:rPr lang="zh-TW" altLang="en-US" sz="2000" dirty="0" smtClean="0">
                          <a:effectLst/>
                          <a:latin typeface="Times New Roman"/>
                          <a:ea typeface="標楷體"/>
                        </a:rPr>
                        <a:t>溫室分析資料庫</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溫室構造分析技術資料庫</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式</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517,320</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元</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0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溫室設計資料庫資</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溫室構造設計技術資料庫</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式</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387,990</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元</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0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4.</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溫室構造設計</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專家系統規劃書</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溫室構造設計專家知識系統規劃書</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式</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387,990</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元</a:t>
                      </a:r>
                      <a:endParaRPr lang="zh-TW" altLang="zh-TW" sz="2000" dirty="0" smtClean="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0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5.</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專案報告</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依行政院農業委員會所訂「農業科技計畫研提與管理作業手冊」所規定格式，</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配合提供「季報」、「期末暨成果效益報告」、「研究報告」</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均含電子檔</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86,220</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元</a:t>
                      </a:r>
                      <a:endParaRPr lang="zh-TW" sz="2000" dirty="0">
                        <a:effectLst/>
                        <a:latin typeface="Times New Roman"/>
                        <a:ea typeface="標楷體"/>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761683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0FA4CCC-F676-4ABF-BE81-7C29EE6A166F}" type="slidenum">
              <a:rPr lang="zh-TW" altLang="en-US" smtClean="0"/>
              <a:t>86</a:t>
            </a:fld>
            <a:endParaRPr lang="zh-TW" altLang="en-US"/>
          </a:p>
        </p:txBody>
      </p:sp>
    </p:spTree>
    <p:extLst>
      <p:ext uri="{BB962C8B-B14F-4D97-AF65-F5344CB8AC3E}">
        <p14:creationId xmlns:p14="http://schemas.microsoft.com/office/powerpoint/2010/main" val="3849117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896070" y="1196752"/>
            <a:ext cx="4396010" cy="5661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1" name="矩形 10"/>
          <p:cNvSpPr/>
          <p:nvPr/>
        </p:nvSpPr>
        <p:spPr>
          <a:xfrm>
            <a:off x="929994" y="49152"/>
            <a:ext cx="4481465" cy="461665"/>
          </a:xfrm>
          <a:prstGeom prst="rect">
            <a:avLst/>
          </a:prstGeom>
          <a:solidFill>
            <a:schemeClr val="accent6">
              <a:lumMod val="60000"/>
              <a:lumOff val="40000"/>
            </a:schemeClr>
          </a:solidFill>
        </p:spPr>
        <p:txBody>
          <a:bodyPr wrap="square">
            <a:spAutoFit/>
          </a:bodyPr>
          <a:lstStyle/>
          <a:p>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A1.</a:t>
            </a:r>
            <a:r>
              <a:rPr lang="zh-TW"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zh-TW" sz="2400"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構造材料技術資料庫</a:t>
            </a:r>
            <a:endParaRPr lang="zh-TW" altLang="en-US" sz="2400" b="1" dirty="0">
              <a:solidFill>
                <a:prstClr val="black"/>
              </a:solidFill>
            </a:endParaRPr>
          </a:p>
        </p:txBody>
      </p:sp>
      <p:sp>
        <p:nvSpPr>
          <p:cNvPr id="2" name="矩形 1"/>
          <p:cNvSpPr/>
          <p:nvPr/>
        </p:nvSpPr>
        <p:spPr>
          <a:xfrm>
            <a:off x="1167061" y="1345565"/>
            <a:ext cx="1454244" cy="369332"/>
          </a:xfrm>
          <a:prstGeom prst="rect">
            <a:avLst/>
          </a:prstGeom>
          <a:solidFill>
            <a:schemeClr val="accent5">
              <a:lumMod val="20000"/>
              <a:lumOff val="80000"/>
            </a:schemeClr>
          </a:solidFill>
          <a:ln>
            <a:solidFill>
              <a:schemeClr val="tx1"/>
            </a:solidFill>
          </a:ln>
        </p:spPr>
        <p:txBody>
          <a:bodyPr wrap="none">
            <a:spAutoFit/>
          </a:bodyPr>
          <a:lstStyle/>
          <a:p>
            <a:pPr algn="ctr"/>
            <a:r>
              <a:rPr lang="en-US" altLang="zh-TW" b="1" dirty="0">
                <a:latin typeface="標楷體" panose="03000509000000000000" pitchFamily="65" charset="-120"/>
                <a:ea typeface="標楷體" panose="03000509000000000000" pitchFamily="65" charset="-120"/>
              </a:rPr>
              <a:t>A</a:t>
            </a:r>
            <a:r>
              <a:rPr lang="en-US" altLang="zh-TW" b="1" dirty="0" smtClean="0">
                <a:latin typeface="標楷體" panose="03000509000000000000" pitchFamily="65" charset="-120"/>
                <a:ea typeface="標楷體" panose="03000509000000000000" pitchFamily="65" charset="-120"/>
              </a:rPr>
              <a:t>1</a:t>
            </a:r>
            <a:r>
              <a:rPr lang="en-US" altLang="zh-TW" b="1"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披覆材料</a:t>
            </a:r>
            <a:endParaRPr lang="en-US" altLang="zh-TW" b="1" dirty="0">
              <a:latin typeface="標楷體" panose="03000509000000000000" pitchFamily="65" charset="-120"/>
              <a:ea typeface="標楷體" panose="03000509000000000000" pitchFamily="65" charset="-120"/>
            </a:endParaRPr>
          </a:p>
        </p:txBody>
      </p:sp>
      <p:sp>
        <p:nvSpPr>
          <p:cNvPr id="3" name="矩形 2"/>
          <p:cNvSpPr/>
          <p:nvPr/>
        </p:nvSpPr>
        <p:spPr>
          <a:xfrm>
            <a:off x="1126944" y="2708224"/>
            <a:ext cx="1454244" cy="369332"/>
          </a:xfrm>
          <a:prstGeom prst="rect">
            <a:avLst/>
          </a:prstGeom>
          <a:solidFill>
            <a:schemeClr val="accent5">
              <a:lumMod val="20000"/>
              <a:lumOff val="80000"/>
            </a:schemeClr>
          </a:solidFill>
          <a:ln>
            <a:solidFill>
              <a:schemeClr val="tx1"/>
            </a:solidFill>
          </a:ln>
        </p:spPr>
        <p:txBody>
          <a:bodyPr wrap="none">
            <a:spAutoFit/>
          </a:bodyPr>
          <a:lstStyle/>
          <a:p>
            <a:pPr algn="ctr"/>
            <a:r>
              <a:rPr lang="en-US" altLang="zh-TW" b="1" dirty="0" smtClean="0">
                <a:latin typeface="標楷體" panose="03000509000000000000" pitchFamily="65" charset="-120"/>
                <a:ea typeface="標楷體" panose="03000509000000000000" pitchFamily="65" charset="-120"/>
              </a:rPr>
              <a:t>A2</a:t>
            </a:r>
            <a:r>
              <a:rPr lang="en-US" altLang="zh-TW" b="1"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結構材料</a:t>
            </a:r>
            <a:endParaRPr lang="en-US" altLang="zh-TW" b="1" dirty="0">
              <a:latin typeface="標楷體" panose="03000509000000000000" pitchFamily="65" charset="-120"/>
              <a:ea typeface="標楷體" panose="03000509000000000000" pitchFamily="65" charset="-120"/>
            </a:endParaRPr>
          </a:p>
        </p:txBody>
      </p:sp>
      <p:sp>
        <p:nvSpPr>
          <p:cNvPr id="4" name="矩形 3"/>
          <p:cNvSpPr/>
          <p:nvPr/>
        </p:nvSpPr>
        <p:spPr>
          <a:xfrm>
            <a:off x="1099416" y="4076376"/>
            <a:ext cx="1454244" cy="369332"/>
          </a:xfrm>
          <a:prstGeom prst="rect">
            <a:avLst/>
          </a:prstGeom>
          <a:solidFill>
            <a:schemeClr val="accent5">
              <a:lumMod val="20000"/>
              <a:lumOff val="80000"/>
            </a:schemeClr>
          </a:solidFill>
          <a:ln>
            <a:solidFill>
              <a:schemeClr val="tx1"/>
            </a:solidFill>
          </a:ln>
        </p:spPr>
        <p:txBody>
          <a:bodyPr wrap="none">
            <a:spAutoFit/>
          </a:bodyPr>
          <a:lstStyle/>
          <a:p>
            <a:pPr algn="ctr"/>
            <a:r>
              <a:rPr lang="en-US" altLang="zh-TW" b="1" dirty="0" smtClean="0">
                <a:latin typeface="標楷體" panose="03000509000000000000" pitchFamily="65" charset="-120"/>
                <a:ea typeface="標楷體" panose="03000509000000000000" pitchFamily="65" charset="-120"/>
              </a:rPr>
              <a:t>A3</a:t>
            </a:r>
            <a:r>
              <a:rPr lang="en-US" altLang="zh-TW" b="1"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基礎材料</a:t>
            </a:r>
            <a:endParaRPr lang="en-US" altLang="zh-TW" b="1" dirty="0">
              <a:latin typeface="標楷體" panose="03000509000000000000" pitchFamily="65" charset="-120"/>
              <a:ea typeface="標楷體" panose="03000509000000000000" pitchFamily="65" charset="-120"/>
            </a:endParaRPr>
          </a:p>
        </p:txBody>
      </p:sp>
      <p:sp>
        <p:nvSpPr>
          <p:cNvPr id="6" name="矩形 5"/>
          <p:cNvSpPr/>
          <p:nvPr/>
        </p:nvSpPr>
        <p:spPr>
          <a:xfrm>
            <a:off x="1099416" y="5579252"/>
            <a:ext cx="1454244" cy="369332"/>
          </a:xfrm>
          <a:prstGeom prst="rect">
            <a:avLst/>
          </a:prstGeom>
          <a:solidFill>
            <a:schemeClr val="accent5">
              <a:lumMod val="20000"/>
              <a:lumOff val="80000"/>
            </a:schemeClr>
          </a:solidFill>
          <a:ln>
            <a:solidFill>
              <a:schemeClr val="tx1"/>
            </a:solidFill>
          </a:ln>
        </p:spPr>
        <p:txBody>
          <a:bodyPr wrap="none">
            <a:spAutoFit/>
          </a:bodyPr>
          <a:lstStyle/>
          <a:p>
            <a:pPr algn="ctr"/>
            <a:r>
              <a:rPr lang="en-US" altLang="zh-TW" b="1" dirty="0" smtClean="0">
                <a:latin typeface="標楷體" panose="03000509000000000000" pitchFamily="65" charset="-120"/>
                <a:ea typeface="標楷體" panose="03000509000000000000" pitchFamily="65" charset="-120"/>
              </a:rPr>
              <a:t>A4</a:t>
            </a:r>
            <a:r>
              <a:rPr lang="en-US" altLang="zh-TW" b="1"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連接材料</a:t>
            </a:r>
            <a:endParaRPr lang="en-US" altLang="zh-TW" b="1" dirty="0">
              <a:latin typeface="標楷體" panose="03000509000000000000" pitchFamily="65" charset="-120"/>
              <a:ea typeface="標楷體" panose="03000509000000000000" pitchFamily="65" charset="-120"/>
            </a:endParaRPr>
          </a:p>
        </p:txBody>
      </p:sp>
      <p:sp>
        <p:nvSpPr>
          <p:cNvPr id="21" name="矩形 20"/>
          <p:cNvSpPr/>
          <p:nvPr/>
        </p:nvSpPr>
        <p:spPr>
          <a:xfrm>
            <a:off x="3275856" y="1743338"/>
            <a:ext cx="1454244" cy="369332"/>
          </a:xfrm>
          <a:prstGeom prst="rect">
            <a:avLst/>
          </a:prstGeom>
          <a:solidFill>
            <a:srgbClr val="FFFF99"/>
          </a:solidFill>
          <a:ln>
            <a:solidFill>
              <a:schemeClr val="tx1"/>
            </a:solidFill>
          </a:ln>
        </p:spPr>
        <p:txBody>
          <a:bodyPr wrap="none">
            <a:spAutoFit/>
          </a:bodyPr>
          <a:lstStyle/>
          <a:p>
            <a:pPr algn="ctr"/>
            <a:r>
              <a:rPr lang="en-US" altLang="zh-TW" b="1" dirty="0" smtClean="0">
                <a:latin typeface="標楷體" panose="03000509000000000000" pitchFamily="65" charset="-120"/>
                <a:ea typeface="標楷體" panose="03000509000000000000" pitchFamily="65" charset="-120"/>
              </a:rPr>
              <a:t>12.</a:t>
            </a:r>
            <a:r>
              <a:rPr lang="zh-TW" altLang="en-US" b="1" dirty="0" smtClean="0">
                <a:latin typeface="標楷體" panose="03000509000000000000" pitchFamily="65" charset="-120"/>
                <a:ea typeface="標楷體" panose="03000509000000000000" pitchFamily="65" charset="-120"/>
              </a:rPr>
              <a:t>硬質塑膠</a:t>
            </a:r>
            <a:endParaRPr lang="en-US" altLang="zh-TW" b="1" dirty="0">
              <a:latin typeface="標楷體" panose="03000509000000000000" pitchFamily="65" charset="-120"/>
              <a:ea typeface="標楷體" panose="03000509000000000000" pitchFamily="65" charset="-120"/>
            </a:endParaRPr>
          </a:p>
        </p:txBody>
      </p:sp>
      <p:sp>
        <p:nvSpPr>
          <p:cNvPr id="22" name="矩形 21"/>
          <p:cNvSpPr/>
          <p:nvPr/>
        </p:nvSpPr>
        <p:spPr>
          <a:xfrm>
            <a:off x="3290498" y="1337588"/>
            <a:ext cx="992579" cy="369332"/>
          </a:xfrm>
          <a:prstGeom prst="rect">
            <a:avLst/>
          </a:prstGeom>
          <a:solidFill>
            <a:srgbClr val="FFFF99"/>
          </a:solidFill>
          <a:ln>
            <a:solidFill>
              <a:schemeClr val="tx1"/>
            </a:solidFill>
          </a:ln>
        </p:spPr>
        <p:txBody>
          <a:bodyPr wrap="none">
            <a:spAutoFit/>
          </a:bodyPr>
          <a:lstStyle/>
          <a:p>
            <a:pPr algn="ctr"/>
            <a:r>
              <a:rPr lang="en-US" altLang="zh-TW" b="1" dirty="0" smtClean="0">
                <a:latin typeface="標楷體" panose="03000509000000000000" pitchFamily="65" charset="-120"/>
                <a:ea typeface="標楷體" panose="03000509000000000000" pitchFamily="65" charset="-120"/>
              </a:rPr>
              <a:t>11.</a:t>
            </a:r>
            <a:r>
              <a:rPr lang="zh-TW" altLang="en-US" b="1" dirty="0" smtClean="0">
                <a:latin typeface="標楷體" panose="03000509000000000000" pitchFamily="65" charset="-120"/>
                <a:ea typeface="標楷體" panose="03000509000000000000" pitchFamily="65" charset="-120"/>
              </a:rPr>
              <a:t>玻璃</a:t>
            </a:r>
            <a:endParaRPr lang="en-US" altLang="zh-TW" b="1" dirty="0">
              <a:latin typeface="標楷體" panose="03000509000000000000" pitchFamily="65" charset="-120"/>
              <a:ea typeface="標楷體" panose="03000509000000000000" pitchFamily="65" charset="-120"/>
            </a:endParaRPr>
          </a:p>
        </p:txBody>
      </p:sp>
      <p:sp>
        <p:nvSpPr>
          <p:cNvPr id="23" name="矩形 22"/>
          <p:cNvSpPr/>
          <p:nvPr/>
        </p:nvSpPr>
        <p:spPr>
          <a:xfrm>
            <a:off x="3275856" y="2149088"/>
            <a:ext cx="1685077" cy="369332"/>
          </a:xfrm>
          <a:prstGeom prst="rect">
            <a:avLst/>
          </a:prstGeom>
          <a:solidFill>
            <a:srgbClr val="FFFF99"/>
          </a:solidFill>
          <a:ln>
            <a:solidFill>
              <a:schemeClr val="tx1"/>
            </a:solidFill>
          </a:ln>
        </p:spPr>
        <p:txBody>
          <a:bodyPr wrap="none">
            <a:spAutoFit/>
          </a:bodyPr>
          <a:lstStyle/>
          <a:p>
            <a:pPr algn="ctr"/>
            <a:r>
              <a:rPr lang="en-US" altLang="zh-TW" b="1" dirty="0" smtClean="0">
                <a:latin typeface="標楷體" panose="03000509000000000000" pitchFamily="65" charset="-120"/>
                <a:ea typeface="標楷體" panose="03000509000000000000" pitchFamily="65" charset="-120"/>
              </a:rPr>
              <a:t>13.</a:t>
            </a:r>
            <a:r>
              <a:rPr lang="zh-TW" altLang="en-US" b="1" dirty="0">
                <a:latin typeface="標楷體" panose="03000509000000000000" pitchFamily="65" charset="-120"/>
                <a:ea typeface="標楷體" panose="03000509000000000000" pitchFamily="65" charset="-120"/>
              </a:rPr>
              <a:t>軟</a:t>
            </a:r>
            <a:r>
              <a:rPr lang="zh-TW" altLang="en-US" b="1" dirty="0" smtClean="0">
                <a:latin typeface="標楷體" panose="03000509000000000000" pitchFamily="65" charset="-120"/>
                <a:ea typeface="標楷體" panose="03000509000000000000" pitchFamily="65" charset="-120"/>
              </a:rPr>
              <a:t>質塑膠膜</a:t>
            </a:r>
            <a:endParaRPr lang="en-US" altLang="zh-TW" b="1" dirty="0">
              <a:latin typeface="標楷體" panose="03000509000000000000" pitchFamily="65" charset="-120"/>
              <a:ea typeface="標楷體" panose="03000509000000000000" pitchFamily="65" charset="-120"/>
            </a:endParaRPr>
          </a:p>
        </p:txBody>
      </p:sp>
      <p:sp>
        <p:nvSpPr>
          <p:cNvPr id="24" name="矩形 23"/>
          <p:cNvSpPr/>
          <p:nvPr/>
        </p:nvSpPr>
        <p:spPr>
          <a:xfrm>
            <a:off x="3305448" y="2708224"/>
            <a:ext cx="1454244" cy="369332"/>
          </a:xfrm>
          <a:prstGeom prst="rect">
            <a:avLst/>
          </a:prstGeom>
          <a:solidFill>
            <a:srgbClr val="FFFF99"/>
          </a:solidFill>
          <a:ln>
            <a:solidFill>
              <a:schemeClr val="tx1"/>
            </a:solidFill>
          </a:ln>
        </p:spPr>
        <p:txBody>
          <a:bodyPr wrap="none">
            <a:spAutoFit/>
          </a:bodyPr>
          <a:lstStyle/>
          <a:p>
            <a:pPr algn="ctr"/>
            <a:r>
              <a:rPr lang="en-US" altLang="zh-TW" b="1" dirty="0">
                <a:latin typeface="標楷體" panose="03000509000000000000" pitchFamily="65" charset="-120"/>
                <a:ea typeface="標楷體" panose="03000509000000000000" pitchFamily="65" charset="-120"/>
              </a:rPr>
              <a:t>2</a:t>
            </a:r>
            <a:r>
              <a:rPr lang="en-US" altLang="zh-TW" b="1" dirty="0" smtClean="0">
                <a:latin typeface="標楷體" panose="03000509000000000000" pitchFamily="65" charset="-120"/>
                <a:ea typeface="標楷體" panose="03000509000000000000" pitchFamily="65" charset="-120"/>
              </a:rPr>
              <a:t>1.</a:t>
            </a:r>
            <a:r>
              <a:rPr lang="zh-TW" altLang="en-US" b="1" dirty="0" smtClean="0">
                <a:latin typeface="標楷體" panose="03000509000000000000" pitchFamily="65" charset="-120"/>
                <a:ea typeface="標楷體" panose="03000509000000000000" pitchFamily="65" charset="-120"/>
              </a:rPr>
              <a:t>基本金屬</a:t>
            </a:r>
            <a:endParaRPr lang="en-US" altLang="zh-TW" b="1" dirty="0">
              <a:latin typeface="標楷體" panose="03000509000000000000" pitchFamily="65" charset="-120"/>
              <a:ea typeface="標楷體" panose="03000509000000000000" pitchFamily="65" charset="-120"/>
            </a:endParaRPr>
          </a:p>
        </p:txBody>
      </p:sp>
      <p:sp>
        <p:nvSpPr>
          <p:cNvPr id="26" name="矩形 25"/>
          <p:cNvSpPr/>
          <p:nvPr/>
        </p:nvSpPr>
        <p:spPr>
          <a:xfrm>
            <a:off x="3304560" y="3122384"/>
            <a:ext cx="1223412" cy="369332"/>
          </a:xfrm>
          <a:prstGeom prst="rect">
            <a:avLst/>
          </a:prstGeom>
          <a:solidFill>
            <a:srgbClr val="FFFF99"/>
          </a:solidFill>
          <a:ln>
            <a:solidFill>
              <a:schemeClr val="tx1"/>
            </a:solidFill>
          </a:ln>
        </p:spPr>
        <p:txBody>
          <a:bodyPr wrap="none">
            <a:spAutoFit/>
          </a:bodyPr>
          <a:lstStyle/>
          <a:p>
            <a:pPr algn="ctr"/>
            <a:r>
              <a:rPr lang="en-US" altLang="zh-TW" b="1" dirty="0" smtClean="0">
                <a:latin typeface="標楷體" panose="03000509000000000000" pitchFamily="65" charset="-120"/>
                <a:ea typeface="標楷體" panose="03000509000000000000" pitchFamily="65" charset="-120"/>
              </a:rPr>
              <a:t>22.</a:t>
            </a:r>
            <a:r>
              <a:rPr lang="zh-TW" altLang="en-US" b="1" dirty="0" smtClean="0">
                <a:latin typeface="標楷體" panose="03000509000000000000" pitchFamily="65" charset="-120"/>
                <a:ea typeface="標楷體" panose="03000509000000000000" pitchFamily="65" charset="-120"/>
              </a:rPr>
              <a:t>型管材</a:t>
            </a:r>
            <a:endParaRPr lang="en-US" altLang="zh-TW" b="1" dirty="0">
              <a:latin typeface="標楷體" panose="03000509000000000000" pitchFamily="65" charset="-120"/>
              <a:ea typeface="標楷體" panose="03000509000000000000" pitchFamily="65" charset="-120"/>
            </a:endParaRPr>
          </a:p>
        </p:txBody>
      </p:sp>
      <p:sp>
        <p:nvSpPr>
          <p:cNvPr id="27" name="矩形 26"/>
          <p:cNvSpPr/>
          <p:nvPr/>
        </p:nvSpPr>
        <p:spPr>
          <a:xfrm>
            <a:off x="3298473" y="3491716"/>
            <a:ext cx="1223412" cy="369332"/>
          </a:xfrm>
          <a:prstGeom prst="rect">
            <a:avLst/>
          </a:prstGeom>
          <a:solidFill>
            <a:srgbClr val="FFFF99"/>
          </a:solidFill>
          <a:ln>
            <a:solidFill>
              <a:schemeClr val="tx1"/>
            </a:solidFill>
          </a:ln>
        </p:spPr>
        <p:txBody>
          <a:bodyPr wrap="none">
            <a:spAutoFit/>
          </a:bodyPr>
          <a:lstStyle/>
          <a:p>
            <a:pPr algn="ctr"/>
            <a:r>
              <a:rPr lang="en-US" altLang="zh-TW" b="1" dirty="0" smtClean="0">
                <a:latin typeface="標楷體" panose="03000509000000000000" pitchFamily="65" charset="-120"/>
                <a:ea typeface="標楷體" panose="03000509000000000000" pitchFamily="65" charset="-120"/>
              </a:rPr>
              <a:t>23.</a:t>
            </a:r>
            <a:r>
              <a:rPr lang="zh-TW" altLang="en-US" b="1" dirty="0" smtClean="0">
                <a:latin typeface="標楷體" panose="03000509000000000000" pitchFamily="65" charset="-120"/>
                <a:ea typeface="標楷體" panose="03000509000000000000" pitchFamily="65" charset="-120"/>
              </a:rPr>
              <a:t>組合材</a:t>
            </a:r>
            <a:endParaRPr lang="en-US" altLang="zh-TW" b="1" dirty="0">
              <a:latin typeface="標楷體" panose="03000509000000000000" pitchFamily="65" charset="-120"/>
              <a:ea typeface="標楷體" panose="03000509000000000000" pitchFamily="65" charset="-120"/>
            </a:endParaRPr>
          </a:p>
        </p:txBody>
      </p:sp>
      <p:sp>
        <p:nvSpPr>
          <p:cNvPr id="28" name="矩形 27"/>
          <p:cNvSpPr/>
          <p:nvPr/>
        </p:nvSpPr>
        <p:spPr>
          <a:xfrm>
            <a:off x="3275856" y="4093000"/>
            <a:ext cx="992580" cy="369332"/>
          </a:xfrm>
          <a:prstGeom prst="rect">
            <a:avLst/>
          </a:prstGeom>
          <a:solidFill>
            <a:srgbClr val="FFFF99"/>
          </a:solidFill>
          <a:ln>
            <a:solidFill>
              <a:schemeClr val="tx1"/>
            </a:solidFill>
          </a:ln>
        </p:spPr>
        <p:txBody>
          <a:bodyPr wrap="none">
            <a:spAutoFit/>
          </a:bodyPr>
          <a:lstStyle/>
          <a:p>
            <a:pPr algn="ctr"/>
            <a:r>
              <a:rPr lang="en-US" altLang="zh-TW" b="1" dirty="0">
                <a:latin typeface="標楷體" panose="03000509000000000000" pitchFamily="65" charset="-120"/>
                <a:ea typeface="標楷體" panose="03000509000000000000" pitchFamily="65" charset="-120"/>
              </a:rPr>
              <a:t>3</a:t>
            </a:r>
            <a:r>
              <a:rPr lang="en-US" altLang="zh-TW" b="1" dirty="0" smtClean="0">
                <a:latin typeface="標楷體" panose="03000509000000000000" pitchFamily="65" charset="-120"/>
                <a:ea typeface="標楷體" panose="03000509000000000000" pitchFamily="65" charset="-120"/>
              </a:rPr>
              <a:t>1.</a:t>
            </a:r>
            <a:r>
              <a:rPr lang="zh-TW" altLang="en-US" b="1" dirty="0" smtClean="0">
                <a:latin typeface="標楷體" panose="03000509000000000000" pitchFamily="65" charset="-120"/>
                <a:ea typeface="標楷體" panose="03000509000000000000" pitchFamily="65" charset="-120"/>
              </a:rPr>
              <a:t>水泥</a:t>
            </a:r>
            <a:endParaRPr lang="en-US" altLang="zh-TW" b="1" dirty="0">
              <a:latin typeface="標楷體" panose="03000509000000000000" pitchFamily="65" charset="-120"/>
              <a:ea typeface="標楷體" panose="03000509000000000000" pitchFamily="65" charset="-120"/>
            </a:endParaRPr>
          </a:p>
        </p:txBody>
      </p:sp>
      <p:sp>
        <p:nvSpPr>
          <p:cNvPr id="29" name="矩形 28"/>
          <p:cNvSpPr/>
          <p:nvPr/>
        </p:nvSpPr>
        <p:spPr>
          <a:xfrm>
            <a:off x="3276682" y="4484746"/>
            <a:ext cx="992580" cy="369332"/>
          </a:xfrm>
          <a:prstGeom prst="rect">
            <a:avLst/>
          </a:prstGeom>
          <a:solidFill>
            <a:srgbClr val="FFFF99"/>
          </a:solidFill>
          <a:ln>
            <a:solidFill>
              <a:schemeClr val="tx1"/>
            </a:solidFill>
          </a:ln>
        </p:spPr>
        <p:txBody>
          <a:bodyPr wrap="none">
            <a:spAutoFit/>
          </a:bodyPr>
          <a:lstStyle/>
          <a:p>
            <a:pPr algn="ctr"/>
            <a:r>
              <a:rPr lang="en-US" altLang="zh-TW" b="1" dirty="0">
                <a:latin typeface="標楷體" panose="03000509000000000000" pitchFamily="65" charset="-120"/>
                <a:ea typeface="標楷體" panose="03000509000000000000" pitchFamily="65" charset="-120"/>
              </a:rPr>
              <a:t>3</a:t>
            </a:r>
            <a:r>
              <a:rPr lang="en-US" altLang="zh-TW" b="1" dirty="0" smtClean="0">
                <a:latin typeface="標楷體" panose="03000509000000000000" pitchFamily="65" charset="-120"/>
                <a:ea typeface="標楷體" panose="03000509000000000000" pitchFamily="65" charset="-120"/>
              </a:rPr>
              <a:t>2.</a:t>
            </a:r>
            <a:r>
              <a:rPr lang="zh-TW" altLang="en-US" b="1" dirty="0">
                <a:latin typeface="標楷體" panose="03000509000000000000" pitchFamily="65" charset="-120"/>
                <a:ea typeface="標楷體" panose="03000509000000000000" pitchFamily="65" charset="-120"/>
              </a:rPr>
              <a:t>鋼筋</a:t>
            </a:r>
            <a:endParaRPr lang="en-US" altLang="zh-TW" b="1" dirty="0">
              <a:latin typeface="標楷體" panose="03000509000000000000" pitchFamily="65" charset="-120"/>
              <a:ea typeface="標楷體" panose="03000509000000000000" pitchFamily="65" charset="-120"/>
            </a:endParaRPr>
          </a:p>
        </p:txBody>
      </p:sp>
      <p:sp>
        <p:nvSpPr>
          <p:cNvPr id="31" name="矩形 30"/>
          <p:cNvSpPr/>
          <p:nvPr/>
        </p:nvSpPr>
        <p:spPr>
          <a:xfrm>
            <a:off x="3275856" y="4901364"/>
            <a:ext cx="1454244" cy="369332"/>
          </a:xfrm>
          <a:prstGeom prst="rect">
            <a:avLst/>
          </a:prstGeom>
          <a:solidFill>
            <a:srgbClr val="FFFF99"/>
          </a:solidFill>
          <a:ln>
            <a:solidFill>
              <a:schemeClr val="tx1"/>
            </a:solidFill>
          </a:ln>
        </p:spPr>
        <p:txBody>
          <a:bodyPr wrap="none">
            <a:spAutoFit/>
          </a:bodyPr>
          <a:lstStyle/>
          <a:p>
            <a:pPr algn="ctr"/>
            <a:r>
              <a:rPr lang="en-US" altLang="zh-TW" b="1" dirty="0">
                <a:latin typeface="標楷體" panose="03000509000000000000" pitchFamily="65" charset="-120"/>
                <a:ea typeface="標楷體" panose="03000509000000000000" pitchFamily="65" charset="-120"/>
              </a:rPr>
              <a:t>3</a:t>
            </a:r>
            <a:r>
              <a:rPr lang="en-US" altLang="zh-TW" b="1" dirty="0" smtClean="0">
                <a:latin typeface="標楷體" panose="03000509000000000000" pitchFamily="65" charset="-120"/>
                <a:ea typeface="標楷體" panose="03000509000000000000" pitchFamily="65" charset="-120"/>
              </a:rPr>
              <a:t>3.</a:t>
            </a:r>
            <a:r>
              <a:rPr lang="zh-TW" altLang="en-US" b="1" dirty="0" smtClean="0">
                <a:latin typeface="標楷體" panose="03000509000000000000" pitchFamily="65" charset="-120"/>
                <a:ea typeface="標楷體" panose="03000509000000000000" pitchFamily="65" charset="-120"/>
              </a:rPr>
              <a:t>基礎</a:t>
            </a:r>
            <a:r>
              <a:rPr lang="zh-TW" altLang="en-US" b="1" dirty="0">
                <a:latin typeface="標楷體" panose="03000509000000000000" pitchFamily="65" charset="-120"/>
                <a:ea typeface="標楷體" panose="03000509000000000000" pitchFamily="65" charset="-120"/>
              </a:rPr>
              <a:t>螺絲</a:t>
            </a:r>
            <a:endParaRPr lang="en-US" altLang="zh-TW" b="1" dirty="0">
              <a:latin typeface="標楷體" panose="03000509000000000000" pitchFamily="65" charset="-120"/>
              <a:ea typeface="標楷體" panose="03000509000000000000" pitchFamily="65" charset="-120"/>
            </a:endParaRPr>
          </a:p>
        </p:txBody>
      </p:sp>
      <p:sp>
        <p:nvSpPr>
          <p:cNvPr id="32" name="矩形 31"/>
          <p:cNvSpPr/>
          <p:nvPr/>
        </p:nvSpPr>
        <p:spPr>
          <a:xfrm>
            <a:off x="3296176" y="5525062"/>
            <a:ext cx="992579" cy="369332"/>
          </a:xfrm>
          <a:prstGeom prst="rect">
            <a:avLst/>
          </a:prstGeom>
          <a:solidFill>
            <a:srgbClr val="FFFF99"/>
          </a:solidFill>
          <a:ln>
            <a:solidFill>
              <a:schemeClr val="tx1"/>
            </a:solidFill>
          </a:ln>
        </p:spPr>
        <p:txBody>
          <a:bodyPr wrap="none">
            <a:spAutoFit/>
          </a:bodyPr>
          <a:lstStyle/>
          <a:p>
            <a:pPr algn="ctr"/>
            <a:r>
              <a:rPr lang="en-US" altLang="zh-TW" b="1" dirty="0" smtClean="0">
                <a:latin typeface="標楷體" panose="03000509000000000000" pitchFamily="65" charset="-120"/>
                <a:ea typeface="標楷體" panose="03000509000000000000" pitchFamily="65" charset="-120"/>
              </a:rPr>
              <a:t>41.</a:t>
            </a:r>
            <a:r>
              <a:rPr lang="zh-TW" altLang="en-US" b="1" dirty="0" smtClean="0">
                <a:latin typeface="標楷體" panose="03000509000000000000" pitchFamily="65" charset="-120"/>
                <a:ea typeface="標楷體" panose="03000509000000000000" pitchFamily="65" charset="-120"/>
              </a:rPr>
              <a:t>螺絲</a:t>
            </a:r>
            <a:endParaRPr lang="en-US" altLang="zh-TW" b="1" dirty="0">
              <a:latin typeface="標楷體" panose="03000509000000000000" pitchFamily="65" charset="-120"/>
              <a:ea typeface="標楷體" panose="03000509000000000000" pitchFamily="65" charset="-120"/>
            </a:endParaRPr>
          </a:p>
        </p:txBody>
      </p:sp>
      <p:sp>
        <p:nvSpPr>
          <p:cNvPr id="33" name="矩形 32"/>
          <p:cNvSpPr/>
          <p:nvPr/>
        </p:nvSpPr>
        <p:spPr>
          <a:xfrm>
            <a:off x="3297002" y="5916808"/>
            <a:ext cx="992579" cy="369332"/>
          </a:xfrm>
          <a:prstGeom prst="rect">
            <a:avLst/>
          </a:prstGeom>
          <a:solidFill>
            <a:srgbClr val="FFFF99"/>
          </a:solidFill>
          <a:ln>
            <a:solidFill>
              <a:schemeClr val="tx1"/>
            </a:solidFill>
          </a:ln>
        </p:spPr>
        <p:txBody>
          <a:bodyPr wrap="none">
            <a:spAutoFit/>
          </a:bodyPr>
          <a:lstStyle/>
          <a:p>
            <a:pPr algn="ctr"/>
            <a:r>
              <a:rPr lang="en-US" altLang="zh-TW" b="1" dirty="0" smtClean="0">
                <a:latin typeface="標楷體" panose="03000509000000000000" pitchFamily="65" charset="-120"/>
                <a:ea typeface="標楷體" panose="03000509000000000000" pitchFamily="65" charset="-120"/>
              </a:rPr>
              <a:t>42.</a:t>
            </a:r>
            <a:r>
              <a:rPr lang="zh-TW" altLang="en-US" b="1" dirty="0">
                <a:latin typeface="標楷體" panose="03000509000000000000" pitchFamily="65" charset="-120"/>
                <a:ea typeface="標楷體" panose="03000509000000000000" pitchFamily="65" charset="-120"/>
              </a:rPr>
              <a:t>銲</a:t>
            </a:r>
            <a:r>
              <a:rPr lang="zh-TW" altLang="en-US" b="1" dirty="0" smtClean="0">
                <a:latin typeface="標楷體" panose="03000509000000000000" pitchFamily="65" charset="-120"/>
                <a:ea typeface="標楷體" panose="03000509000000000000" pitchFamily="65" charset="-120"/>
              </a:rPr>
              <a:t>材</a:t>
            </a:r>
            <a:endParaRPr lang="en-US" altLang="zh-TW" b="1" dirty="0">
              <a:latin typeface="標楷體" panose="03000509000000000000" pitchFamily="65" charset="-120"/>
              <a:ea typeface="標楷體" panose="03000509000000000000" pitchFamily="65" charset="-120"/>
            </a:endParaRPr>
          </a:p>
        </p:txBody>
      </p:sp>
      <p:sp>
        <p:nvSpPr>
          <p:cNvPr id="35" name="矩形 34"/>
          <p:cNvSpPr/>
          <p:nvPr/>
        </p:nvSpPr>
        <p:spPr>
          <a:xfrm>
            <a:off x="3296176" y="6308554"/>
            <a:ext cx="1223412" cy="369332"/>
          </a:xfrm>
          <a:prstGeom prst="rect">
            <a:avLst/>
          </a:prstGeom>
          <a:solidFill>
            <a:srgbClr val="FFFF99"/>
          </a:solidFill>
          <a:ln>
            <a:solidFill>
              <a:schemeClr val="tx1"/>
            </a:solidFill>
          </a:ln>
        </p:spPr>
        <p:txBody>
          <a:bodyPr wrap="none">
            <a:spAutoFit/>
          </a:bodyPr>
          <a:lstStyle/>
          <a:p>
            <a:pPr algn="ctr"/>
            <a:r>
              <a:rPr lang="en-US" altLang="zh-TW" b="1" dirty="0" smtClean="0">
                <a:latin typeface="標楷體" panose="03000509000000000000" pitchFamily="65" charset="-120"/>
                <a:ea typeface="標楷體" panose="03000509000000000000" pitchFamily="65" charset="-120"/>
              </a:rPr>
              <a:t>43.</a:t>
            </a:r>
            <a:r>
              <a:rPr lang="zh-TW" altLang="en-US" b="1" dirty="0" smtClean="0">
                <a:latin typeface="標楷體" panose="03000509000000000000" pitchFamily="65" charset="-120"/>
                <a:ea typeface="標楷體" panose="03000509000000000000" pitchFamily="65" charset="-120"/>
              </a:rPr>
              <a:t>連接件</a:t>
            </a:r>
            <a:endParaRPr lang="en-US" altLang="zh-TW" b="1" dirty="0">
              <a:latin typeface="標楷體" panose="03000509000000000000" pitchFamily="65" charset="-120"/>
              <a:ea typeface="標楷體" panose="03000509000000000000" pitchFamily="65" charset="-120"/>
            </a:endParaRPr>
          </a:p>
        </p:txBody>
      </p:sp>
      <p:sp>
        <p:nvSpPr>
          <p:cNvPr id="9" name="圓角矩形 8"/>
          <p:cNvSpPr/>
          <p:nvPr/>
        </p:nvSpPr>
        <p:spPr>
          <a:xfrm>
            <a:off x="7023794" y="1417586"/>
            <a:ext cx="1296144" cy="57866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材料分</a:t>
            </a:r>
            <a:r>
              <a:rPr lang="zh-TW" altLang="en-US" b="1" dirty="0">
                <a:solidFill>
                  <a:schemeClr val="tx1"/>
                </a:solidFill>
                <a:latin typeface="標楷體" panose="03000509000000000000" pitchFamily="65" charset="-120"/>
                <a:ea typeface="標楷體" panose="03000509000000000000" pitchFamily="65" charset="-120"/>
              </a:rPr>
              <a:t>類</a:t>
            </a:r>
          </a:p>
        </p:txBody>
      </p:sp>
      <p:sp>
        <p:nvSpPr>
          <p:cNvPr id="39" name="圓角矩形 38"/>
          <p:cNvSpPr/>
          <p:nvPr/>
        </p:nvSpPr>
        <p:spPr>
          <a:xfrm>
            <a:off x="7023794" y="2209674"/>
            <a:ext cx="1296144" cy="57866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性質</a:t>
            </a:r>
            <a:r>
              <a:rPr lang="zh-TW" altLang="en-US" b="1" dirty="0">
                <a:solidFill>
                  <a:schemeClr val="tx1"/>
                </a:solidFill>
                <a:latin typeface="標楷體" panose="03000509000000000000" pitchFamily="65" charset="-120"/>
                <a:ea typeface="標楷體" panose="03000509000000000000" pitchFamily="65" charset="-120"/>
              </a:rPr>
              <a:t>功能</a:t>
            </a:r>
          </a:p>
        </p:txBody>
      </p:sp>
      <p:sp>
        <p:nvSpPr>
          <p:cNvPr id="40" name="圓角矩形 39"/>
          <p:cNvSpPr/>
          <p:nvPr/>
        </p:nvSpPr>
        <p:spPr>
          <a:xfrm>
            <a:off x="7023794" y="3001762"/>
            <a:ext cx="1296144" cy="57866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技術規</a:t>
            </a:r>
            <a:r>
              <a:rPr lang="zh-TW" altLang="en-US" b="1" dirty="0">
                <a:solidFill>
                  <a:schemeClr val="tx1"/>
                </a:solidFill>
                <a:latin typeface="標楷體" panose="03000509000000000000" pitchFamily="65" charset="-120"/>
                <a:ea typeface="標楷體" panose="03000509000000000000" pitchFamily="65" charset="-120"/>
              </a:rPr>
              <a:t>格</a:t>
            </a:r>
          </a:p>
        </p:txBody>
      </p:sp>
      <p:sp>
        <p:nvSpPr>
          <p:cNvPr id="41" name="圓角矩形 40"/>
          <p:cNvSpPr/>
          <p:nvPr/>
        </p:nvSpPr>
        <p:spPr>
          <a:xfrm>
            <a:off x="7023794" y="3793850"/>
            <a:ext cx="1296144" cy="57866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成本</a:t>
            </a:r>
            <a:r>
              <a:rPr lang="zh-TW" altLang="en-US" b="1" dirty="0">
                <a:solidFill>
                  <a:schemeClr val="tx1"/>
                </a:solidFill>
                <a:latin typeface="標楷體" panose="03000509000000000000" pitchFamily="65" charset="-120"/>
                <a:ea typeface="標楷體" panose="03000509000000000000" pitchFamily="65" charset="-120"/>
              </a:rPr>
              <a:t>預估</a:t>
            </a:r>
          </a:p>
        </p:txBody>
      </p:sp>
      <p:sp>
        <p:nvSpPr>
          <p:cNvPr id="42" name="圓角矩形 41"/>
          <p:cNvSpPr/>
          <p:nvPr/>
        </p:nvSpPr>
        <p:spPr>
          <a:xfrm>
            <a:off x="7023794" y="5378026"/>
            <a:ext cx="1296144" cy="57866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問題分析</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43" name="圓角矩形 42"/>
          <p:cNvSpPr/>
          <p:nvPr/>
        </p:nvSpPr>
        <p:spPr>
          <a:xfrm>
            <a:off x="7007522" y="6143815"/>
            <a:ext cx="1296144" cy="57866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處理</a:t>
            </a:r>
            <a:r>
              <a:rPr lang="zh-TW" altLang="en-US" b="1" dirty="0">
                <a:solidFill>
                  <a:schemeClr val="tx1"/>
                </a:solidFill>
                <a:latin typeface="標楷體" panose="03000509000000000000" pitchFamily="65" charset="-120"/>
                <a:ea typeface="標楷體" panose="03000509000000000000" pitchFamily="65" charset="-120"/>
              </a:rPr>
              <a:t>對策</a:t>
            </a:r>
          </a:p>
        </p:txBody>
      </p:sp>
      <p:sp>
        <p:nvSpPr>
          <p:cNvPr id="44" name="矩形 43"/>
          <p:cNvSpPr/>
          <p:nvPr/>
        </p:nvSpPr>
        <p:spPr>
          <a:xfrm>
            <a:off x="6516216" y="678854"/>
            <a:ext cx="2448272" cy="49110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tx1"/>
                </a:solidFill>
                <a:latin typeface="標楷體" panose="03000509000000000000" pitchFamily="65" charset="-120"/>
                <a:ea typeface="標楷體" panose="03000509000000000000" pitchFamily="65" charset="-120"/>
              </a:rPr>
              <a:t>知識庫系統</a:t>
            </a:r>
            <a:endParaRPr lang="zh-TW" altLang="en-US" sz="2400" b="1" dirty="0">
              <a:solidFill>
                <a:schemeClr val="tx1"/>
              </a:solidFill>
              <a:latin typeface="標楷體" panose="03000509000000000000" pitchFamily="65" charset="-120"/>
              <a:ea typeface="標楷體" panose="03000509000000000000" pitchFamily="65" charset="-120"/>
            </a:endParaRPr>
          </a:p>
        </p:txBody>
      </p:sp>
      <p:sp>
        <p:nvSpPr>
          <p:cNvPr id="45" name="矩形 44"/>
          <p:cNvSpPr/>
          <p:nvPr/>
        </p:nvSpPr>
        <p:spPr>
          <a:xfrm>
            <a:off x="956779" y="581966"/>
            <a:ext cx="4335301" cy="51175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tx1"/>
                </a:solidFill>
                <a:latin typeface="標楷體" panose="03000509000000000000" pitchFamily="65" charset="-120"/>
                <a:ea typeface="標楷體" panose="03000509000000000000" pitchFamily="65" charset="-120"/>
              </a:rPr>
              <a:t>資料庫結構</a:t>
            </a:r>
            <a:endParaRPr lang="zh-TW" altLang="en-US" sz="2400" b="1" dirty="0">
              <a:solidFill>
                <a:schemeClr val="tx1"/>
              </a:solidFill>
              <a:latin typeface="標楷體" panose="03000509000000000000" pitchFamily="65" charset="-120"/>
              <a:ea typeface="標楷體" panose="03000509000000000000" pitchFamily="65" charset="-120"/>
            </a:endParaRPr>
          </a:p>
        </p:txBody>
      </p:sp>
      <p:sp>
        <p:nvSpPr>
          <p:cNvPr id="46" name="圓角矩形 45"/>
          <p:cNvSpPr/>
          <p:nvPr/>
        </p:nvSpPr>
        <p:spPr>
          <a:xfrm>
            <a:off x="7036826" y="4585938"/>
            <a:ext cx="1296144" cy="57866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應用設計</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47" name="向右箭號 46"/>
          <p:cNvSpPr/>
          <p:nvPr/>
        </p:nvSpPr>
        <p:spPr>
          <a:xfrm>
            <a:off x="5445320" y="3191750"/>
            <a:ext cx="783891" cy="48463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50" name="圓角矩形 49"/>
          <p:cNvSpPr/>
          <p:nvPr/>
        </p:nvSpPr>
        <p:spPr>
          <a:xfrm>
            <a:off x="6300192" y="1287086"/>
            <a:ext cx="2880320" cy="56118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Tree>
    <p:extLst>
      <p:ext uri="{BB962C8B-B14F-4D97-AF65-F5344CB8AC3E}">
        <p14:creationId xmlns:p14="http://schemas.microsoft.com/office/powerpoint/2010/main" val="1060360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3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7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7053</TotalTime>
  <Words>7474</Words>
  <Application>Microsoft Office PowerPoint</Application>
  <PresentationFormat>如螢幕大小 (4:3)</PresentationFormat>
  <Paragraphs>1835</Paragraphs>
  <Slides>86</Slides>
  <Notes>14</Notes>
  <HiddenSlides>0</HiddenSlides>
  <MMClips>0</MMClips>
  <ScaleCrop>false</ScaleCrop>
  <HeadingPairs>
    <vt:vector size="6" baseType="variant">
      <vt:variant>
        <vt:lpstr>使用字型</vt:lpstr>
      </vt:variant>
      <vt:variant>
        <vt:i4>11</vt:i4>
      </vt:variant>
      <vt:variant>
        <vt:lpstr>佈景主題</vt:lpstr>
      </vt:variant>
      <vt:variant>
        <vt:i4>4</vt:i4>
      </vt:variant>
      <vt:variant>
        <vt:lpstr>投影片標題</vt:lpstr>
      </vt:variant>
      <vt:variant>
        <vt:i4>86</vt:i4>
      </vt:variant>
    </vt:vector>
  </HeadingPairs>
  <TitlesOfParts>
    <vt:vector size="101" baseType="lpstr">
      <vt:lpstr>맑은 고딕</vt:lpstr>
      <vt:lpstr>細明體</vt:lpstr>
      <vt:lpstr>微軟正黑體</vt:lpstr>
      <vt:lpstr>新細明體</vt:lpstr>
      <vt:lpstr>標楷體</vt:lpstr>
      <vt:lpstr>Arial</vt:lpstr>
      <vt:lpstr>Calibri</vt:lpstr>
      <vt:lpstr>Calibri Light</vt:lpstr>
      <vt:lpstr>Cambria Math</vt:lpstr>
      <vt:lpstr>Tempus Sans ITC</vt:lpstr>
      <vt:lpstr>Times New Roman</vt:lpstr>
      <vt:lpstr>Office 佈景主題</vt:lpstr>
      <vt:lpstr>13_Office 佈景主題</vt:lpstr>
      <vt:lpstr>4_Office 佈景主題</vt:lpstr>
      <vt:lpstr>7_Office 佈景主題</vt:lpstr>
      <vt:lpstr>109年度行政院農業委員會 農業試驗所 溫室構造設計專家知識系統開發 服務建議書簡報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材料技術資料庫(型管材技術資料庫) </vt:lpstr>
      <vt:lpstr>材料技術資料庫(型管材技術資料庫) </vt:lpstr>
      <vt:lpstr>材料技術資料庫(型管材技術資料庫) </vt:lpstr>
      <vt:lpstr>材料技術資料庫(型管材技術資料庫)</vt:lpstr>
      <vt:lpstr>材料技術資料庫(型管材技術資料庫1)</vt:lpstr>
      <vt:lpstr>材料技術資料庫(型管材技術資料庫2)</vt:lpstr>
      <vt:lpstr>材料技術資料庫(材料實驗技術資料庫1)</vt:lpstr>
      <vt:lpstr>材料技術資料庫(材料實驗技術資料庫2)</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金屬中心主要技術專長與應用研究項目</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敬請指導, 謝謝!</vt:lpstr>
      <vt:lpstr>PowerPoint 簡報</vt:lpstr>
      <vt:lpstr>PowerPoint 簡報</vt:lpstr>
      <vt:lpstr>PowerPoint 簡報</vt:lpstr>
      <vt:lpstr>PowerPoint 簡報</vt:lpstr>
      <vt:lpstr>PowerPoint 簡報</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sean Yang</dc:creator>
  <cp:lastModifiedBy>黃金川</cp:lastModifiedBy>
  <cp:revision>450</cp:revision>
  <cp:lastPrinted>2020-04-24T03:08:03Z</cp:lastPrinted>
  <dcterms:created xsi:type="dcterms:W3CDTF">2017-12-05T02:45:44Z</dcterms:created>
  <dcterms:modified xsi:type="dcterms:W3CDTF">2020-06-03T04:14:51Z</dcterms:modified>
</cp:coreProperties>
</file>